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6.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9.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12.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13.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notesSlides/notesSlide14.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5.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6.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17.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18.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9.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20.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21.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22.xml" ContentType="application/vnd.openxmlformats-officedocument.presentationml.notesSlid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2"/>
  </p:sldMasterIdLst>
  <p:notesMasterIdLst>
    <p:notesMasterId r:id="rId34"/>
  </p:notesMasterIdLst>
  <p:sldIdLst>
    <p:sldId id="256" r:id="rId3"/>
    <p:sldId id="257" r:id="rId4"/>
    <p:sldId id="258" r:id="rId5"/>
    <p:sldId id="283" r:id="rId6"/>
    <p:sldId id="447" r:id="rId7"/>
    <p:sldId id="444" r:id="rId8"/>
    <p:sldId id="443" r:id="rId9"/>
    <p:sldId id="266" r:id="rId10"/>
    <p:sldId id="272" r:id="rId11"/>
    <p:sldId id="290" r:id="rId12"/>
    <p:sldId id="448" r:id="rId13"/>
    <p:sldId id="445" r:id="rId14"/>
    <p:sldId id="276" r:id="rId15"/>
    <p:sldId id="267" r:id="rId16"/>
    <p:sldId id="278" r:id="rId17"/>
    <p:sldId id="441" r:id="rId18"/>
    <p:sldId id="296" r:id="rId19"/>
    <p:sldId id="442" r:id="rId20"/>
    <p:sldId id="292" r:id="rId21"/>
    <p:sldId id="438" r:id="rId22"/>
    <p:sldId id="453" r:id="rId23"/>
    <p:sldId id="452" r:id="rId24"/>
    <p:sldId id="280" r:id="rId25"/>
    <p:sldId id="439" r:id="rId26"/>
    <p:sldId id="440" r:id="rId27"/>
    <p:sldId id="449" r:id="rId28"/>
    <p:sldId id="281" r:id="rId29"/>
    <p:sldId id="437" r:id="rId30"/>
    <p:sldId id="288" r:id="rId31"/>
    <p:sldId id="287" r:id="rId32"/>
    <p:sldId id="260" r:id="rId33"/>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D493F7-2690-8E49-A15F-880D1E4E5415}" name="Geneviève Thibault" initials="GT" userId="S::gthibault@fasken.com::216c07c9-5ad1-488e-8cdc-183d10cafd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FFFFF"/>
    <a:srgbClr val="DAD1CC"/>
    <a:srgbClr val="CBC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autoAdjust="0"/>
    <p:restoredTop sz="96302" autoAdjust="0"/>
  </p:normalViewPr>
  <p:slideViewPr>
    <p:cSldViewPr snapToGrid="0">
      <p:cViewPr varScale="1">
        <p:scale>
          <a:sx n="48" d="100"/>
          <a:sy n="48" d="100"/>
        </p:scale>
        <p:origin x="1170" y="48"/>
      </p:cViewPr>
      <p:guideLst>
        <p:guide orient="horz" pos="1643"/>
        <p:guide pos="2880"/>
      </p:guideLst>
    </p:cSldViewPr>
  </p:slideViewPr>
  <p:outlineViewPr>
    <p:cViewPr>
      <p:scale>
        <a:sx n="33" d="100"/>
        <a:sy n="33" d="100"/>
      </p:scale>
      <p:origin x="0" y="-408"/>
    </p:cViewPr>
  </p:outlineViewPr>
  <p:notesTextViewPr>
    <p:cViewPr>
      <p:scale>
        <a:sx n="20" d="100"/>
        <a:sy n="20" d="100"/>
      </p:scale>
      <p:origin x="0" y="0"/>
    </p:cViewPr>
  </p:notesTextViewPr>
  <p:notesViewPr>
    <p:cSldViewPr snapToGrid="0">
      <p:cViewPr varScale="1">
        <p:scale>
          <a:sx n="78" d="100"/>
          <a:sy n="78" d="100"/>
        </p:scale>
        <p:origin x="385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8/10/relationships/authors" Target="author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image" Target="../media/image87.jpg"/><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diagrams/_rels/data2.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image" Target="../media/image94.jpg"/><Relationship Id="rId1" Type="http://schemas.openxmlformats.org/officeDocument/2006/relationships/image" Target="../media/image93.jpg"/><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image" Target="../media/image87.jpg"/><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95.jpg"/><Relationship Id="rId7" Type="http://schemas.openxmlformats.org/officeDocument/2006/relationships/image" Target="../media/image99.jpg"/><Relationship Id="rId2" Type="http://schemas.openxmlformats.org/officeDocument/2006/relationships/image" Target="../media/image94.jpg"/><Relationship Id="rId1" Type="http://schemas.openxmlformats.org/officeDocument/2006/relationships/image" Target="../media/image93.jpg"/><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e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C9C638-7C4A-4E24-BBBD-7BB135FCC49A}" type="doc">
      <dgm:prSet loTypeId="urn:microsoft.com/office/officeart/2008/layout/PictureLineup" loCatId="picture" qsTypeId="urn:microsoft.com/office/officeart/2005/8/quickstyle/simple1" qsCatId="simple" csTypeId="urn:microsoft.com/office/officeart/2005/8/colors/accent4_2" csCatId="accent4" phldr="1"/>
      <dgm:spPr/>
      <dgm:t>
        <a:bodyPr/>
        <a:lstStyle/>
        <a:p>
          <a:endParaRPr lang="en-CA"/>
        </a:p>
      </dgm:t>
    </dgm:pt>
    <dgm:pt modelId="{ACAABE05-21B4-4D43-8236-3C41CE0E2192}">
      <dgm:prSet phldrT="[Text]" custT="1"/>
      <dgm:spPr/>
      <dgm:t>
        <a:bodyPr/>
        <a:lstStyle/>
        <a:p>
          <a:pPr algn="ctr"/>
          <a:r>
            <a:rPr lang="en-CA" sz="1200" noProof="0" dirty="0"/>
            <a:t>François </a:t>
          </a:r>
          <a:r>
            <a:rPr lang="en-CA" sz="1200" noProof="0" dirty="0" err="1"/>
            <a:t>Brais</a:t>
          </a:r>
          <a:endParaRPr lang="en-CA" sz="1200" noProof="0" dirty="0"/>
        </a:p>
        <a:p>
          <a:pPr algn="ctr"/>
          <a:r>
            <a:rPr lang="en-CA" sz="900" noProof="0" dirty="0" err="1"/>
            <a:t>Associé</a:t>
          </a:r>
          <a:endParaRPr lang="en-CA" sz="900" noProof="0" dirty="0"/>
        </a:p>
        <a:p>
          <a:pPr algn="ctr"/>
          <a:r>
            <a:rPr lang="en-CA" sz="900" noProof="0" dirty="0"/>
            <a:t>+1 514 397 5161</a:t>
          </a:r>
        </a:p>
        <a:p>
          <a:pPr algn="ctr"/>
          <a:r>
            <a:rPr lang="en-CA" sz="900" noProof="0" dirty="0">
              <a:solidFill>
                <a:schemeClr val="accent3"/>
              </a:solidFill>
            </a:rPr>
            <a:t>fbrais@fasken.com</a:t>
          </a:r>
        </a:p>
      </dgm:t>
    </dgm:pt>
    <dgm:pt modelId="{BA397D40-CC15-4D7A-81DD-16DEA9F1A650}" type="parTrans" cxnId="{C9A14AC4-68B9-426A-9510-C273CB4E55BE}">
      <dgm:prSet/>
      <dgm:spPr/>
      <dgm:t>
        <a:bodyPr/>
        <a:lstStyle/>
        <a:p>
          <a:endParaRPr lang="en-CA" noProof="0" dirty="0"/>
        </a:p>
      </dgm:t>
    </dgm:pt>
    <dgm:pt modelId="{AC590365-EF81-4E90-83F2-4CE7D4794ABD}" type="sibTrans" cxnId="{C9A14AC4-68B9-426A-9510-C273CB4E55BE}">
      <dgm:prSet/>
      <dgm:spPr/>
      <dgm:t>
        <a:bodyPr/>
        <a:lstStyle/>
        <a:p>
          <a:endParaRPr lang="en-CA" noProof="0" dirty="0"/>
        </a:p>
      </dgm:t>
    </dgm:pt>
    <dgm:pt modelId="{DAC13D3A-12EA-459B-AD2E-E3B3033FD5A5}">
      <dgm:prSet phldrT="[Text]" custT="1"/>
      <dgm:spPr/>
      <dgm:t>
        <a:bodyPr/>
        <a:lstStyle/>
        <a:p>
          <a:pPr algn="ctr"/>
          <a:r>
            <a:rPr lang="en-CA" sz="1200" noProof="0" dirty="0"/>
            <a:t>Élise Renaud</a:t>
          </a:r>
        </a:p>
        <a:p>
          <a:pPr algn="ctr"/>
          <a:r>
            <a:rPr lang="en-CA" sz="900" noProof="0" dirty="0" err="1"/>
            <a:t>Associée</a:t>
          </a:r>
          <a:endParaRPr lang="en-CA" sz="900" noProof="0" dirty="0"/>
        </a:p>
        <a:p>
          <a:pPr algn="ctr"/>
          <a:r>
            <a:rPr lang="en-CA" sz="900" noProof="0" dirty="0"/>
            <a:t>+1 514 397 7524</a:t>
          </a:r>
        </a:p>
        <a:p>
          <a:pPr algn="ctr"/>
          <a:r>
            <a:rPr lang="fr-CA" sz="900" noProof="0" dirty="0" err="1">
              <a:solidFill>
                <a:schemeClr val="accent3"/>
              </a:solidFill>
            </a:rPr>
            <a:t>erenaud</a:t>
          </a:r>
          <a:r>
            <a:rPr lang="en-CA" sz="900" noProof="0" dirty="0">
              <a:solidFill>
                <a:schemeClr val="accent3"/>
              </a:solidFill>
            </a:rPr>
            <a:t>@fasken.com</a:t>
          </a:r>
        </a:p>
      </dgm:t>
    </dgm:pt>
    <dgm:pt modelId="{03FF8019-9BE1-4A52-B461-F79412F53B49}" type="parTrans" cxnId="{B6C47EE9-740A-490E-9449-669031B31594}">
      <dgm:prSet/>
      <dgm:spPr/>
      <dgm:t>
        <a:bodyPr/>
        <a:lstStyle/>
        <a:p>
          <a:endParaRPr lang="en-CA" noProof="0" dirty="0"/>
        </a:p>
      </dgm:t>
    </dgm:pt>
    <dgm:pt modelId="{A7E68A10-4D30-4139-B25E-9F439D2FDDBD}" type="sibTrans" cxnId="{B6C47EE9-740A-490E-9449-669031B31594}">
      <dgm:prSet/>
      <dgm:spPr/>
      <dgm:t>
        <a:bodyPr/>
        <a:lstStyle/>
        <a:p>
          <a:endParaRPr lang="en-CA" noProof="0" dirty="0"/>
        </a:p>
      </dgm:t>
    </dgm:pt>
    <dgm:pt modelId="{4F9BE492-8973-40ED-8093-03BE8D90A3E7}">
      <dgm:prSet phldrT="[Text]" custT="1"/>
      <dgm:spPr/>
      <dgm:t>
        <a:bodyPr/>
        <a:lstStyle/>
        <a:p>
          <a:pPr algn="ctr"/>
          <a:r>
            <a:rPr lang="en-CA" sz="1200" noProof="0" dirty="0"/>
            <a:t>Jonathan </a:t>
          </a:r>
          <a:r>
            <a:rPr lang="en-CA" sz="1200" noProof="0" dirty="0" err="1"/>
            <a:t>Halwagi</a:t>
          </a:r>
          <a:endParaRPr lang="en-CA" sz="1200" noProof="0" dirty="0"/>
        </a:p>
        <a:p>
          <a:pPr algn="ctr"/>
          <a:r>
            <a:rPr lang="en-CA" sz="900" noProof="0" dirty="0" err="1"/>
            <a:t>Associé</a:t>
          </a:r>
          <a:endParaRPr lang="en-CA" sz="900" noProof="0" dirty="0"/>
        </a:p>
        <a:p>
          <a:pPr algn="ctr"/>
          <a:r>
            <a:rPr lang="en-CA" sz="900" noProof="0" dirty="0"/>
            <a:t>+1 514 397 5226</a:t>
          </a:r>
        </a:p>
        <a:p>
          <a:pPr algn="ctr"/>
          <a:r>
            <a:rPr lang="en-CA" sz="900" noProof="0" dirty="0">
              <a:solidFill>
                <a:schemeClr val="accent3"/>
              </a:solidFill>
            </a:rPr>
            <a:t>jhalwagi@fasken.com</a:t>
          </a:r>
        </a:p>
      </dgm:t>
    </dgm:pt>
    <dgm:pt modelId="{163A680E-6C05-4292-A1EC-ECD0856D256C}" type="parTrans" cxnId="{C724D12A-27BD-49A1-943D-5800878D3646}">
      <dgm:prSet/>
      <dgm:spPr/>
      <dgm:t>
        <a:bodyPr/>
        <a:lstStyle/>
        <a:p>
          <a:endParaRPr lang="en-CA" noProof="0" dirty="0"/>
        </a:p>
      </dgm:t>
    </dgm:pt>
    <dgm:pt modelId="{E14C41C7-C90D-4D3A-8DA1-6F0B5DF71A4A}" type="sibTrans" cxnId="{C724D12A-27BD-49A1-943D-5800878D3646}">
      <dgm:prSet/>
      <dgm:spPr/>
      <dgm:t>
        <a:bodyPr/>
        <a:lstStyle/>
        <a:p>
          <a:endParaRPr lang="en-CA" noProof="0" dirty="0"/>
        </a:p>
      </dgm:t>
    </dgm:pt>
    <dgm:pt modelId="{D00E3460-D696-4C02-8072-E0A0291A89D8}">
      <dgm:prSet custT="1"/>
      <dgm:spPr/>
      <dgm:t>
        <a:bodyPr/>
        <a:lstStyle/>
        <a:p>
          <a:pPr algn="ctr"/>
          <a:r>
            <a:rPr lang="fr-CA" sz="1200" dirty="0" err="1"/>
            <a:t>Anabel</a:t>
          </a:r>
          <a:r>
            <a:rPr lang="fr-CA" sz="1200" dirty="0"/>
            <a:t> Quessy</a:t>
          </a:r>
        </a:p>
        <a:p>
          <a:pPr algn="ctr"/>
          <a:r>
            <a:rPr lang="fr-CA" sz="900" noProof="0" dirty="0"/>
            <a:t>Associée</a:t>
          </a:r>
        </a:p>
        <a:p>
          <a:pPr algn="ctr"/>
          <a:r>
            <a:rPr lang="fr-CA" sz="900" dirty="0"/>
            <a:t>+1 514 397 5156</a:t>
          </a:r>
        </a:p>
        <a:p>
          <a:pPr algn="ctr"/>
          <a:r>
            <a:rPr lang="fr-CA" sz="900" dirty="0">
              <a:solidFill>
                <a:schemeClr val="accent3"/>
              </a:solidFill>
            </a:rPr>
            <a:t>aquessy@fasken.com</a:t>
          </a:r>
        </a:p>
      </dgm:t>
    </dgm:pt>
    <dgm:pt modelId="{A518BCE8-F21D-425E-B9F7-950CBD10E281}" type="parTrans" cxnId="{1146D968-ABB0-47F5-8944-5FA6F002D71C}">
      <dgm:prSet/>
      <dgm:spPr/>
      <dgm:t>
        <a:bodyPr/>
        <a:lstStyle/>
        <a:p>
          <a:endParaRPr lang="fr-CA"/>
        </a:p>
      </dgm:t>
    </dgm:pt>
    <dgm:pt modelId="{4657F52B-818B-4333-8C02-704BB93A4C96}" type="sibTrans" cxnId="{1146D968-ABB0-47F5-8944-5FA6F002D71C}">
      <dgm:prSet/>
      <dgm:spPr/>
      <dgm:t>
        <a:bodyPr/>
        <a:lstStyle/>
        <a:p>
          <a:endParaRPr lang="fr-CA"/>
        </a:p>
      </dgm:t>
    </dgm:pt>
    <dgm:pt modelId="{F8945EE3-D9E6-455D-AFE8-DBF7A2450B00}">
      <dgm:prSet custT="1"/>
      <dgm:spPr/>
      <dgm:t>
        <a:bodyPr/>
        <a:lstStyle/>
        <a:p>
          <a:pPr algn="ctr"/>
          <a:r>
            <a:rPr lang="fr-CA" sz="1200" dirty="0"/>
            <a:t>Jean-Philippe Joyal</a:t>
          </a:r>
        </a:p>
        <a:p>
          <a:pPr algn="ctr"/>
          <a:r>
            <a:rPr lang="en-CA" sz="900" noProof="0" dirty="0" err="1"/>
            <a:t>Associé</a:t>
          </a:r>
          <a:endParaRPr lang="fr-CA" sz="900" dirty="0"/>
        </a:p>
        <a:p>
          <a:pPr algn="ctr"/>
          <a:r>
            <a:rPr lang="fr-CA" sz="900" dirty="0"/>
            <a:t>+1 514 397 5264</a:t>
          </a:r>
        </a:p>
        <a:p>
          <a:pPr algn="ctr"/>
          <a:r>
            <a:rPr lang="fr-CA" sz="900" dirty="0">
              <a:solidFill>
                <a:schemeClr val="accent3"/>
              </a:solidFill>
            </a:rPr>
            <a:t>jpjoyal@fasken.com</a:t>
          </a:r>
        </a:p>
      </dgm:t>
    </dgm:pt>
    <dgm:pt modelId="{27A330DC-1427-416D-949C-A7852E649A39}" type="parTrans" cxnId="{7B51745E-CB3B-4E04-A42F-DC54425BF6DF}">
      <dgm:prSet/>
      <dgm:spPr/>
      <dgm:t>
        <a:bodyPr/>
        <a:lstStyle/>
        <a:p>
          <a:endParaRPr lang="fr-CA"/>
        </a:p>
      </dgm:t>
    </dgm:pt>
    <dgm:pt modelId="{C947C294-E2A5-41FB-84A5-FDE5320A120B}" type="sibTrans" cxnId="{7B51745E-CB3B-4E04-A42F-DC54425BF6DF}">
      <dgm:prSet/>
      <dgm:spPr/>
      <dgm:t>
        <a:bodyPr/>
        <a:lstStyle/>
        <a:p>
          <a:endParaRPr lang="fr-CA"/>
        </a:p>
      </dgm:t>
    </dgm:pt>
    <dgm:pt modelId="{B74F9646-22D4-47CF-B205-6056AB15AF7F}">
      <dgm:prSet/>
      <dgm:spPr/>
      <dgm:t>
        <a:bodyPr/>
        <a:lstStyle/>
        <a:p>
          <a:endParaRPr lang="fr-CA" dirty="0"/>
        </a:p>
      </dgm:t>
    </dgm:pt>
    <dgm:pt modelId="{85CD7EAA-5CAA-4714-A26F-875C9D839563}" type="parTrans" cxnId="{5BE5880D-13DF-4C33-98B8-E620009A8E2D}">
      <dgm:prSet/>
      <dgm:spPr/>
      <dgm:t>
        <a:bodyPr/>
        <a:lstStyle/>
        <a:p>
          <a:endParaRPr lang="fr-CA"/>
        </a:p>
      </dgm:t>
    </dgm:pt>
    <dgm:pt modelId="{A42BE40D-5873-4D62-806E-86D99318137D}" type="sibTrans" cxnId="{5BE5880D-13DF-4C33-98B8-E620009A8E2D}">
      <dgm:prSet/>
      <dgm:spPr/>
      <dgm:t>
        <a:bodyPr/>
        <a:lstStyle/>
        <a:p>
          <a:endParaRPr lang="fr-CA"/>
        </a:p>
      </dgm:t>
    </dgm:pt>
    <dgm:pt modelId="{A5A3172E-DF69-4DEF-9D87-E879446936FA}" type="pres">
      <dgm:prSet presAssocID="{8BC9C638-7C4A-4E24-BBBD-7BB135FCC49A}" presName="Name0" presStyleCnt="0">
        <dgm:presLayoutVars>
          <dgm:chMax/>
          <dgm:chPref/>
          <dgm:dir/>
          <dgm:animLvl val="lvl"/>
          <dgm:resizeHandles val="exact"/>
        </dgm:presLayoutVars>
      </dgm:prSet>
      <dgm:spPr/>
    </dgm:pt>
    <dgm:pt modelId="{B0A9628B-36A2-447A-B54F-03A5BFD19408}" type="pres">
      <dgm:prSet presAssocID="{ACAABE05-21B4-4D43-8236-3C41CE0E2192}" presName="composite" presStyleCnt="0"/>
      <dgm:spPr/>
    </dgm:pt>
    <dgm:pt modelId="{A8808D68-6B8B-4D9A-B990-3FE847991363}" type="pres">
      <dgm:prSet presAssocID="{ACAABE05-21B4-4D43-8236-3C41CE0E2192}" presName="Image" presStyleLbl="alignNode1" presStyleIdx="0" presStyleCnt="6"/>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F2CDF67-4F1F-40DD-ABD4-B0DD6467BF01}" type="pres">
      <dgm:prSet presAssocID="{ACAABE05-21B4-4D43-8236-3C41CE0E2192}" presName="Accent" presStyleLbl="parChTrans1D1" presStyleIdx="0" presStyleCnt="6"/>
      <dgm:spPr/>
    </dgm:pt>
    <dgm:pt modelId="{E769011B-DB1B-4D8F-90C1-75043445F476}" type="pres">
      <dgm:prSet presAssocID="{ACAABE05-21B4-4D43-8236-3C41CE0E2192}" presName="Parent" presStyleLbl="revTx" presStyleIdx="0" presStyleCnt="6">
        <dgm:presLayoutVars>
          <dgm:chMax val="0"/>
          <dgm:chPref val="0"/>
          <dgm:bulletEnabled val="1"/>
        </dgm:presLayoutVars>
      </dgm:prSet>
      <dgm:spPr/>
    </dgm:pt>
    <dgm:pt modelId="{44BC7940-4AA4-441F-BA0B-1054FE9800D0}" type="pres">
      <dgm:prSet presAssocID="{AC590365-EF81-4E90-83F2-4CE7D4794ABD}" presName="sibTrans" presStyleCnt="0"/>
      <dgm:spPr/>
    </dgm:pt>
    <dgm:pt modelId="{610F98C1-C211-44E4-BDC1-73BF310F0387}" type="pres">
      <dgm:prSet presAssocID="{DAC13D3A-12EA-459B-AD2E-E3B3033FD5A5}" presName="composite" presStyleCnt="0"/>
      <dgm:spPr/>
    </dgm:pt>
    <dgm:pt modelId="{A32457B8-D243-4C13-BB34-94ACF61E3612}" type="pres">
      <dgm:prSet presAssocID="{DAC13D3A-12EA-459B-AD2E-E3B3033FD5A5}" presName="Image" presStyleLbl="alignNode1" presStyleIdx="1" presStyleCnt="6"/>
      <dgm:spPr>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C6F06499-A161-4A46-BD03-1B19927CB95E}" type="pres">
      <dgm:prSet presAssocID="{DAC13D3A-12EA-459B-AD2E-E3B3033FD5A5}" presName="Accent" presStyleLbl="parChTrans1D1" presStyleIdx="1" presStyleCnt="6"/>
      <dgm:spPr/>
    </dgm:pt>
    <dgm:pt modelId="{6800CA5F-006E-455B-86FB-AD23F71C68E2}" type="pres">
      <dgm:prSet presAssocID="{DAC13D3A-12EA-459B-AD2E-E3B3033FD5A5}" presName="Parent" presStyleLbl="revTx" presStyleIdx="1" presStyleCnt="6">
        <dgm:presLayoutVars>
          <dgm:chMax val="0"/>
          <dgm:chPref val="0"/>
          <dgm:bulletEnabled val="1"/>
        </dgm:presLayoutVars>
      </dgm:prSet>
      <dgm:spPr/>
    </dgm:pt>
    <dgm:pt modelId="{B8C48763-8C40-4414-9CD6-8406EA264657}" type="pres">
      <dgm:prSet presAssocID="{A7E68A10-4D30-4139-B25E-9F439D2FDDBD}" presName="sibTrans" presStyleCnt="0"/>
      <dgm:spPr/>
    </dgm:pt>
    <dgm:pt modelId="{31727C4E-B44B-4BBA-99C4-C94D0774A5BF}" type="pres">
      <dgm:prSet presAssocID="{4F9BE492-8973-40ED-8093-03BE8D90A3E7}" presName="composite" presStyleCnt="0"/>
      <dgm:spPr/>
    </dgm:pt>
    <dgm:pt modelId="{E07192B8-BADE-499E-AA19-099004A51FEB}" type="pres">
      <dgm:prSet presAssocID="{4F9BE492-8973-40ED-8093-03BE8D90A3E7}" presName="Image" presStyleLbl="alignNode1" presStyleIdx="2" presStyleCnt="6"/>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FF412D39-3D87-4E29-9B25-AEBA98177489}" type="pres">
      <dgm:prSet presAssocID="{4F9BE492-8973-40ED-8093-03BE8D90A3E7}" presName="Accent" presStyleLbl="parChTrans1D1" presStyleIdx="2" presStyleCnt="6"/>
      <dgm:spPr/>
    </dgm:pt>
    <dgm:pt modelId="{C345C7DB-E841-4D87-B076-87D203E59490}" type="pres">
      <dgm:prSet presAssocID="{4F9BE492-8973-40ED-8093-03BE8D90A3E7}" presName="Parent" presStyleLbl="revTx" presStyleIdx="2" presStyleCnt="6">
        <dgm:presLayoutVars>
          <dgm:chMax val="0"/>
          <dgm:chPref val="0"/>
          <dgm:bulletEnabled val="1"/>
        </dgm:presLayoutVars>
      </dgm:prSet>
      <dgm:spPr/>
    </dgm:pt>
    <dgm:pt modelId="{FC0DC0E0-A4FE-4604-9E1C-6B87C47A426D}" type="pres">
      <dgm:prSet presAssocID="{E14C41C7-C90D-4D3A-8DA1-6F0B5DF71A4A}" presName="sibTrans" presStyleCnt="0"/>
      <dgm:spPr/>
    </dgm:pt>
    <dgm:pt modelId="{787B1599-2DC0-41DA-8F33-2F087EF677B0}" type="pres">
      <dgm:prSet presAssocID="{D00E3460-D696-4C02-8072-E0A0291A89D8}" presName="composite" presStyleCnt="0"/>
      <dgm:spPr/>
    </dgm:pt>
    <dgm:pt modelId="{627B5FB0-ED0E-48C8-81C4-33AB8003DADA}" type="pres">
      <dgm:prSet presAssocID="{D00E3460-D696-4C02-8072-E0A0291A89D8}" presName="Image" presStyleLbl="alignNode1" presStyleIdx="3" presStyleCnt="6"/>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7FC92F01-6FF6-4C38-9237-65F24ED6518B}" type="pres">
      <dgm:prSet presAssocID="{D00E3460-D696-4C02-8072-E0A0291A89D8}" presName="Accent" presStyleLbl="parChTrans1D1" presStyleIdx="3" presStyleCnt="6"/>
      <dgm:spPr/>
    </dgm:pt>
    <dgm:pt modelId="{E481307F-A904-4547-BF9E-B5CA69CDA4F5}" type="pres">
      <dgm:prSet presAssocID="{D00E3460-D696-4C02-8072-E0A0291A89D8}" presName="Parent" presStyleLbl="revTx" presStyleIdx="3" presStyleCnt="6">
        <dgm:presLayoutVars>
          <dgm:chMax val="0"/>
          <dgm:chPref val="0"/>
          <dgm:bulletEnabled val="1"/>
        </dgm:presLayoutVars>
      </dgm:prSet>
      <dgm:spPr/>
    </dgm:pt>
    <dgm:pt modelId="{FF6519F9-1026-4402-AF5D-03F9CC90551C}" type="pres">
      <dgm:prSet presAssocID="{4657F52B-818B-4333-8C02-704BB93A4C96}" presName="sibTrans" presStyleCnt="0"/>
      <dgm:spPr/>
    </dgm:pt>
    <dgm:pt modelId="{07CE832C-9804-4534-8888-EC1C4DE28FEB}" type="pres">
      <dgm:prSet presAssocID="{F8945EE3-D9E6-455D-AFE8-DBF7A2450B00}" presName="composite" presStyleCnt="0"/>
      <dgm:spPr/>
    </dgm:pt>
    <dgm:pt modelId="{A8159246-788A-4F3F-B0C5-3B8BF232D263}" type="pres">
      <dgm:prSet presAssocID="{F8945EE3-D9E6-455D-AFE8-DBF7A2450B00}" presName="Image" presStyleLbl="alignNode1" presStyleIdx="4" presStyleCnt="6"/>
      <dgm:spPr>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7FB49CBE-5A02-467A-AB63-A806BDC85623}" type="pres">
      <dgm:prSet presAssocID="{F8945EE3-D9E6-455D-AFE8-DBF7A2450B00}" presName="Accent" presStyleLbl="parChTrans1D1" presStyleIdx="4" presStyleCnt="6"/>
      <dgm:spPr/>
    </dgm:pt>
    <dgm:pt modelId="{4307EBA8-D310-498C-A3CA-7C0FE985D467}" type="pres">
      <dgm:prSet presAssocID="{F8945EE3-D9E6-455D-AFE8-DBF7A2450B00}" presName="Parent" presStyleLbl="revTx" presStyleIdx="4" presStyleCnt="6" custScaleX="108406">
        <dgm:presLayoutVars>
          <dgm:chMax val="0"/>
          <dgm:chPref val="0"/>
          <dgm:bulletEnabled val="1"/>
        </dgm:presLayoutVars>
      </dgm:prSet>
      <dgm:spPr/>
    </dgm:pt>
    <dgm:pt modelId="{7BBFE77A-773B-4712-9E52-9DC98E5CAFE4}" type="pres">
      <dgm:prSet presAssocID="{C947C294-E2A5-41FB-84A5-FDE5320A120B}" presName="sibTrans" presStyleCnt="0"/>
      <dgm:spPr/>
    </dgm:pt>
    <dgm:pt modelId="{08347080-7AF8-4087-923D-4FEA5F527CF5}" type="pres">
      <dgm:prSet presAssocID="{B74F9646-22D4-47CF-B205-6056AB15AF7F}" presName="composite" presStyleCnt="0"/>
      <dgm:spPr/>
    </dgm:pt>
    <dgm:pt modelId="{CD19D650-125A-4022-BE74-CDA7982C5CD0}" type="pres">
      <dgm:prSet presAssocID="{B74F9646-22D4-47CF-B205-6056AB15AF7F}" presName="Image" presStyleLbl="align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25000" b="-25000"/>
          </a:stretch>
        </a:blipFill>
      </dgm:spPr>
    </dgm:pt>
    <dgm:pt modelId="{23DC7899-C670-4491-9437-B8C3CE30E2D1}" type="pres">
      <dgm:prSet presAssocID="{B74F9646-22D4-47CF-B205-6056AB15AF7F}" presName="Accent" presStyleLbl="parChTrans1D1" presStyleIdx="5" presStyleCnt="6"/>
      <dgm:spPr/>
    </dgm:pt>
    <dgm:pt modelId="{DC33C54D-93F2-42B0-9149-B419C703EC29}" type="pres">
      <dgm:prSet presAssocID="{B74F9646-22D4-47CF-B205-6056AB15AF7F}" presName="Parent" presStyleLbl="revTx" presStyleIdx="5" presStyleCnt="6">
        <dgm:presLayoutVars>
          <dgm:chMax val="0"/>
          <dgm:chPref val="0"/>
          <dgm:bulletEnabled val="1"/>
        </dgm:presLayoutVars>
      </dgm:prSet>
      <dgm:spPr/>
    </dgm:pt>
  </dgm:ptLst>
  <dgm:cxnLst>
    <dgm:cxn modelId="{9AEA8903-2AF7-48D5-8EEF-85E6C5C54980}" type="presOf" srcId="{ACAABE05-21B4-4D43-8236-3C41CE0E2192}" destId="{E769011B-DB1B-4D8F-90C1-75043445F476}" srcOrd="0" destOrd="0" presId="urn:microsoft.com/office/officeart/2008/layout/PictureLineup"/>
    <dgm:cxn modelId="{5BE5880D-13DF-4C33-98B8-E620009A8E2D}" srcId="{8BC9C638-7C4A-4E24-BBBD-7BB135FCC49A}" destId="{B74F9646-22D4-47CF-B205-6056AB15AF7F}" srcOrd="5" destOrd="0" parTransId="{85CD7EAA-5CAA-4714-A26F-875C9D839563}" sibTransId="{A42BE40D-5873-4D62-806E-86D99318137D}"/>
    <dgm:cxn modelId="{C724D12A-27BD-49A1-943D-5800878D3646}" srcId="{8BC9C638-7C4A-4E24-BBBD-7BB135FCC49A}" destId="{4F9BE492-8973-40ED-8093-03BE8D90A3E7}" srcOrd="2" destOrd="0" parTransId="{163A680E-6C05-4292-A1EC-ECD0856D256C}" sibTransId="{E14C41C7-C90D-4D3A-8DA1-6F0B5DF71A4A}"/>
    <dgm:cxn modelId="{7B51745E-CB3B-4E04-A42F-DC54425BF6DF}" srcId="{8BC9C638-7C4A-4E24-BBBD-7BB135FCC49A}" destId="{F8945EE3-D9E6-455D-AFE8-DBF7A2450B00}" srcOrd="4" destOrd="0" parTransId="{27A330DC-1427-416D-949C-A7852E649A39}" sibTransId="{C947C294-E2A5-41FB-84A5-FDE5320A120B}"/>
    <dgm:cxn modelId="{83540F41-1061-46B2-8F6E-6E47858B7105}" type="presOf" srcId="{D00E3460-D696-4C02-8072-E0A0291A89D8}" destId="{E481307F-A904-4547-BF9E-B5CA69CDA4F5}" srcOrd="0" destOrd="0" presId="urn:microsoft.com/office/officeart/2008/layout/PictureLineup"/>
    <dgm:cxn modelId="{1146D968-ABB0-47F5-8944-5FA6F002D71C}" srcId="{8BC9C638-7C4A-4E24-BBBD-7BB135FCC49A}" destId="{D00E3460-D696-4C02-8072-E0A0291A89D8}" srcOrd="3" destOrd="0" parTransId="{A518BCE8-F21D-425E-B9F7-950CBD10E281}" sibTransId="{4657F52B-818B-4333-8C02-704BB93A4C96}"/>
    <dgm:cxn modelId="{58570974-B1F4-4168-93FE-052AEEDD0855}" type="presOf" srcId="{4F9BE492-8973-40ED-8093-03BE8D90A3E7}" destId="{C345C7DB-E841-4D87-B076-87D203E59490}" srcOrd="0" destOrd="0" presId="urn:microsoft.com/office/officeart/2008/layout/PictureLineup"/>
    <dgm:cxn modelId="{4C9B18A7-1AC6-4CDE-B812-7907AD77F138}" type="presOf" srcId="{B74F9646-22D4-47CF-B205-6056AB15AF7F}" destId="{DC33C54D-93F2-42B0-9149-B419C703EC29}" srcOrd="0" destOrd="0" presId="urn:microsoft.com/office/officeart/2008/layout/PictureLineup"/>
    <dgm:cxn modelId="{98BCC1BF-EF14-410C-9CCC-C0CD464FD44D}" type="presOf" srcId="{8BC9C638-7C4A-4E24-BBBD-7BB135FCC49A}" destId="{A5A3172E-DF69-4DEF-9D87-E879446936FA}" srcOrd="0" destOrd="0" presId="urn:microsoft.com/office/officeart/2008/layout/PictureLineup"/>
    <dgm:cxn modelId="{C9A14AC4-68B9-426A-9510-C273CB4E55BE}" srcId="{8BC9C638-7C4A-4E24-BBBD-7BB135FCC49A}" destId="{ACAABE05-21B4-4D43-8236-3C41CE0E2192}" srcOrd="0" destOrd="0" parTransId="{BA397D40-CC15-4D7A-81DD-16DEA9F1A650}" sibTransId="{AC590365-EF81-4E90-83F2-4CE7D4794ABD}"/>
    <dgm:cxn modelId="{81D0BFC5-5714-4F65-B834-A7F56B9013CE}" type="presOf" srcId="{F8945EE3-D9E6-455D-AFE8-DBF7A2450B00}" destId="{4307EBA8-D310-498C-A3CA-7C0FE985D467}" srcOrd="0" destOrd="0" presId="urn:microsoft.com/office/officeart/2008/layout/PictureLineup"/>
    <dgm:cxn modelId="{B6C47EE9-740A-490E-9449-669031B31594}" srcId="{8BC9C638-7C4A-4E24-BBBD-7BB135FCC49A}" destId="{DAC13D3A-12EA-459B-AD2E-E3B3033FD5A5}" srcOrd="1" destOrd="0" parTransId="{03FF8019-9BE1-4A52-B461-F79412F53B49}" sibTransId="{A7E68A10-4D30-4139-B25E-9F439D2FDDBD}"/>
    <dgm:cxn modelId="{9ABBD0F4-DEE2-4247-A785-1EF1F0F4BF6C}" type="presOf" srcId="{DAC13D3A-12EA-459B-AD2E-E3B3033FD5A5}" destId="{6800CA5F-006E-455B-86FB-AD23F71C68E2}" srcOrd="0" destOrd="0" presId="urn:microsoft.com/office/officeart/2008/layout/PictureLineup"/>
    <dgm:cxn modelId="{52D46BE2-5237-4DC5-A23A-F9EE9EF4ACB7}" type="presParOf" srcId="{A5A3172E-DF69-4DEF-9D87-E879446936FA}" destId="{B0A9628B-36A2-447A-B54F-03A5BFD19408}" srcOrd="0" destOrd="0" presId="urn:microsoft.com/office/officeart/2008/layout/PictureLineup"/>
    <dgm:cxn modelId="{F1EE7865-1819-4ED1-8B01-DA7CE6341D7C}" type="presParOf" srcId="{B0A9628B-36A2-447A-B54F-03A5BFD19408}" destId="{A8808D68-6B8B-4D9A-B990-3FE847991363}" srcOrd="0" destOrd="0" presId="urn:microsoft.com/office/officeart/2008/layout/PictureLineup"/>
    <dgm:cxn modelId="{F2CF359C-F883-435B-BF1F-90BEA51747DB}" type="presParOf" srcId="{B0A9628B-36A2-447A-B54F-03A5BFD19408}" destId="{2F2CDF67-4F1F-40DD-ABD4-B0DD6467BF01}" srcOrd="1" destOrd="0" presId="urn:microsoft.com/office/officeart/2008/layout/PictureLineup"/>
    <dgm:cxn modelId="{B5691C71-919F-4FBB-BBB9-D819F0938458}" type="presParOf" srcId="{B0A9628B-36A2-447A-B54F-03A5BFD19408}" destId="{E769011B-DB1B-4D8F-90C1-75043445F476}" srcOrd="2" destOrd="0" presId="urn:microsoft.com/office/officeart/2008/layout/PictureLineup"/>
    <dgm:cxn modelId="{AAD04BE7-09AD-4906-A111-5B4621A6CEE4}" type="presParOf" srcId="{A5A3172E-DF69-4DEF-9D87-E879446936FA}" destId="{44BC7940-4AA4-441F-BA0B-1054FE9800D0}" srcOrd="1" destOrd="0" presId="urn:microsoft.com/office/officeart/2008/layout/PictureLineup"/>
    <dgm:cxn modelId="{75E93CD4-7FEC-407F-B8B6-AB1113514EA8}" type="presParOf" srcId="{A5A3172E-DF69-4DEF-9D87-E879446936FA}" destId="{610F98C1-C211-44E4-BDC1-73BF310F0387}" srcOrd="2" destOrd="0" presId="urn:microsoft.com/office/officeart/2008/layout/PictureLineup"/>
    <dgm:cxn modelId="{ACDD503E-922B-412A-98C6-DB334060CDDB}" type="presParOf" srcId="{610F98C1-C211-44E4-BDC1-73BF310F0387}" destId="{A32457B8-D243-4C13-BB34-94ACF61E3612}" srcOrd="0" destOrd="0" presId="urn:microsoft.com/office/officeart/2008/layout/PictureLineup"/>
    <dgm:cxn modelId="{7349B6B3-2418-44D5-BB8B-B63A8DF3840F}" type="presParOf" srcId="{610F98C1-C211-44E4-BDC1-73BF310F0387}" destId="{C6F06499-A161-4A46-BD03-1B19927CB95E}" srcOrd="1" destOrd="0" presId="urn:microsoft.com/office/officeart/2008/layout/PictureLineup"/>
    <dgm:cxn modelId="{98E88753-96BE-42E7-81FE-80D4C160C77B}" type="presParOf" srcId="{610F98C1-C211-44E4-BDC1-73BF310F0387}" destId="{6800CA5F-006E-455B-86FB-AD23F71C68E2}" srcOrd="2" destOrd="0" presId="urn:microsoft.com/office/officeart/2008/layout/PictureLineup"/>
    <dgm:cxn modelId="{B813D725-535D-4BA7-A19D-F0EC29BF0B86}" type="presParOf" srcId="{A5A3172E-DF69-4DEF-9D87-E879446936FA}" destId="{B8C48763-8C40-4414-9CD6-8406EA264657}" srcOrd="3" destOrd="0" presId="urn:microsoft.com/office/officeart/2008/layout/PictureLineup"/>
    <dgm:cxn modelId="{93538682-F17C-4C37-98CD-39F3D0200D09}" type="presParOf" srcId="{A5A3172E-DF69-4DEF-9D87-E879446936FA}" destId="{31727C4E-B44B-4BBA-99C4-C94D0774A5BF}" srcOrd="4" destOrd="0" presId="urn:microsoft.com/office/officeart/2008/layout/PictureLineup"/>
    <dgm:cxn modelId="{5B24FA31-D2EA-4017-83B8-F45BBF4AF18F}" type="presParOf" srcId="{31727C4E-B44B-4BBA-99C4-C94D0774A5BF}" destId="{E07192B8-BADE-499E-AA19-099004A51FEB}" srcOrd="0" destOrd="0" presId="urn:microsoft.com/office/officeart/2008/layout/PictureLineup"/>
    <dgm:cxn modelId="{6CBF3A2C-3F77-44E5-954F-C47DE9D71212}" type="presParOf" srcId="{31727C4E-B44B-4BBA-99C4-C94D0774A5BF}" destId="{FF412D39-3D87-4E29-9B25-AEBA98177489}" srcOrd="1" destOrd="0" presId="urn:microsoft.com/office/officeart/2008/layout/PictureLineup"/>
    <dgm:cxn modelId="{A3615809-71CF-49E6-A5EA-B8A1752CA942}" type="presParOf" srcId="{31727C4E-B44B-4BBA-99C4-C94D0774A5BF}" destId="{C345C7DB-E841-4D87-B076-87D203E59490}" srcOrd="2" destOrd="0" presId="urn:microsoft.com/office/officeart/2008/layout/PictureLineup"/>
    <dgm:cxn modelId="{436118DA-5824-4FAD-A54B-88CEB4CECAB0}" type="presParOf" srcId="{A5A3172E-DF69-4DEF-9D87-E879446936FA}" destId="{FC0DC0E0-A4FE-4604-9E1C-6B87C47A426D}" srcOrd="5" destOrd="0" presId="urn:microsoft.com/office/officeart/2008/layout/PictureLineup"/>
    <dgm:cxn modelId="{ABEA959C-6774-4CFD-83F4-D9376280789B}" type="presParOf" srcId="{A5A3172E-DF69-4DEF-9D87-E879446936FA}" destId="{787B1599-2DC0-41DA-8F33-2F087EF677B0}" srcOrd="6" destOrd="0" presId="urn:microsoft.com/office/officeart/2008/layout/PictureLineup"/>
    <dgm:cxn modelId="{F1F0C3B0-578D-43D7-A04B-BD6093DEC459}" type="presParOf" srcId="{787B1599-2DC0-41DA-8F33-2F087EF677B0}" destId="{627B5FB0-ED0E-48C8-81C4-33AB8003DADA}" srcOrd="0" destOrd="0" presId="urn:microsoft.com/office/officeart/2008/layout/PictureLineup"/>
    <dgm:cxn modelId="{5EF72F68-558E-4138-B1C8-0235D868E4FE}" type="presParOf" srcId="{787B1599-2DC0-41DA-8F33-2F087EF677B0}" destId="{7FC92F01-6FF6-4C38-9237-65F24ED6518B}" srcOrd="1" destOrd="0" presId="urn:microsoft.com/office/officeart/2008/layout/PictureLineup"/>
    <dgm:cxn modelId="{9D86817E-1C98-43E0-AF2C-D59A95765B79}" type="presParOf" srcId="{787B1599-2DC0-41DA-8F33-2F087EF677B0}" destId="{E481307F-A904-4547-BF9E-B5CA69CDA4F5}" srcOrd="2" destOrd="0" presId="urn:microsoft.com/office/officeart/2008/layout/PictureLineup"/>
    <dgm:cxn modelId="{57729B72-1646-4312-A587-91A092D826D9}" type="presParOf" srcId="{A5A3172E-DF69-4DEF-9D87-E879446936FA}" destId="{FF6519F9-1026-4402-AF5D-03F9CC90551C}" srcOrd="7" destOrd="0" presId="urn:microsoft.com/office/officeart/2008/layout/PictureLineup"/>
    <dgm:cxn modelId="{3C73839D-09BF-4D05-92EF-3B6F10CDC04A}" type="presParOf" srcId="{A5A3172E-DF69-4DEF-9D87-E879446936FA}" destId="{07CE832C-9804-4534-8888-EC1C4DE28FEB}" srcOrd="8" destOrd="0" presId="urn:microsoft.com/office/officeart/2008/layout/PictureLineup"/>
    <dgm:cxn modelId="{CB0BBC1A-05F1-41BB-A803-52D171261311}" type="presParOf" srcId="{07CE832C-9804-4534-8888-EC1C4DE28FEB}" destId="{A8159246-788A-4F3F-B0C5-3B8BF232D263}" srcOrd="0" destOrd="0" presId="urn:microsoft.com/office/officeart/2008/layout/PictureLineup"/>
    <dgm:cxn modelId="{A9C5785D-5E09-4424-AA45-F52BB8259173}" type="presParOf" srcId="{07CE832C-9804-4534-8888-EC1C4DE28FEB}" destId="{7FB49CBE-5A02-467A-AB63-A806BDC85623}" srcOrd="1" destOrd="0" presId="urn:microsoft.com/office/officeart/2008/layout/PictureLineup"/>
    <dgm:cxn modelId="{CB7A1629-D73C-4E65-8BA1-06C6C026F089}" type="presParOf" srcId="{07CE832C-9804-4534-8888-EC1C4DE28FEB}" destId="{4307EBA8-D310-498C-A3CA-7C0FE985D467}" srcOrd="2" destOrd="0" presId="urn:microsoft.com/office/officeart/2008/layout/PictureLineup"/>
    <dgm:cxn modelId="{DD2068ED-8D79-42D7-A0E8-BC3F038A8864}" type="presParOf" srcId="{A5A3172E-DF69-4DEF-9D87-E879446936FA}" destId="{7BBFE77A-773B-4712-9E52-9DC98E5CAFE4}" srcOrd="9" destOrd="0" presId="urn:microsoft.com/office/officeart/2008/layout/PictureLineup"/>
    <dgm:cxn modelId="{F73CD175-2AE5-40A4-BAF3-7525D0162E15}" type="presParOf" srcId="{A5A3172E-DF69-4DEF-9D87-E879446936FA}" destId="{08347080-7AF8-4087-923D-4FEA5F527CF5}" srcOrd="10" destOrd="0" presId="urn:microsoft.com/office/officeart/2008/layout/PictureLineup"/>
    <dgm:cxn modelId="{E8DD4EDC-A8C5-4E99-9E34-9E040090A4A1}" type="presParOf" srcId="{08347080-7AF8-4087-923D-4FEA5F527CF5}" destId="{CD19D650-125A-4022-BE74-CDA7982C5CD0}" srcOrd="0" destOrd="0" presId="urn:microsoft.com/office/officeart/2008/layout/PictureLineup"/>
    <dgm:cxn modelId="{DC001148-0D42-4DC1-B0A3-1218DB6A70E7}" type="presParOf" srcId="{08347080-7AF8-4087-923D-4FEA5F527CF5}" destId="{23DC7899-C670-4491-9437-B8C3CE30E2D1}" srcOrd="1" destOrd="0" presId="urn:microsoft.com/office/officeart/2008/layout/PictureLineup"/>
    <dgm:cxn modelId="{9276E8B8-0403-42AD-8416-6550C301A4B3}" type="presParOf" srcId="{08347080-7AF8-4087-923D-4FEA5F527CF5}" destId="{DC33C54D-93F2-42B0-9149-B419C703EC29}" srcOrd="2" destOrd="0" presId="urn:microsoft.com/office/officeart/2008/layout/PictureLineup"/>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C9C638-7C4A-4E24-BBBD-7BB135FCC49A}" type="doc">
      <dgm:prSet loTypeId="urn:microsoft.com/office/officeart/2008/layout/PictureLineup" loCatId="picture" qsTypeId="urn:microsoft.com/office/officeart/2005/8/quickstyle/simple1" qsCatId="simple" csTypeId="urn:microsoft.com/office/officeart/2005/8/colors/accent4_2" csCatId="accent4" phldr="1"/>
      <dgm:spPr/>
      <dgm:t>
        <a:bodyPr/>
        <a:lstStyle/>
        <a:p>
          <a:endParaRPr lang="en-CA"/>
        </a:p>
      </dgm:t>
    </dgm:pt>
    <dgm:pt modelId="{ACAABE05-21B4-4D43-8236-3C41CE0E2192}">
      <dgm:prSet phldrT="[Text]" custT="1"/>
      <dgm:spPr/>
      <dgm:t>
        <a:bodyPr/>
        <a:lstStyle/>
        <a:p>
          <a:pPr algn="ctr"/>
          <a:r>
            <a:rPr lang="en-CA" sz="1200" noProof="0" dirty="0"/>
            <a:t>Laurence Brien-</a:t>
          </a:r>
          <a:r>
            <a:rPr lang="en-CA" sz="1200" noProof="0" dirty="0" err="1"/>
            <a:t>Roch</a:t>
          </a:r>
          <a:endParaRPr lang="en-CA" sz="1200" noProof="0" dirty="0"/>
        </a:p>
      </dgm:t>
    </dgm:pt>
    <dgm:pt modelId="{BA397D40-CC15-4D7A-81DD-16DEA9F1A650}" type="parTrans" cxnId="{C9A14AC4-68B9-426A-9510-C273CB4E55BE}">
      <dgm:prSet/>
      <dgm:spPr/>
      <dgm:t>
        <a:bodyPr/>
        <a:lstStyle/>
        <a:p>
          <a:endParaRPr lang="en-CA" noProof="0" dirty="0"/>
        </a:p>
      </dgm:t>
    </dgm:pt>
    <dgm:pt modelId="{AC590365-EF81-4E90-83F2-4CE7D4794ABD}" type="sibTrans" cxnId="{C9A14AC4-68B9-426A-9510-C273CB4E55BE}">
      <dgm:prSet/>
      <dgm:spPr/>
      <dgm:t>
        <a:bodyPr/>
        <a:lstStyle/>
        <a:p>
          <a:endParaRPr lang="en-CA" noProof="0" dirty="0"/>
        </a:p>
      </dgm:t>
    </dgm:pt>
    <dgm:pt modelId="{DAC13D3A-12EA-459B-AD2E-E3B3033FD5A5}">
      <dgm:prSet phldrT="[Text]" custT="1"/>
      <dgm:spPr/>
      <dgm:t>
        <a:bodyPr/>
        <a:lstStyle/>
        <a:p>
          <a:pPr algn="ctr"/>
          <a:r>
            <a:rPr lang="en-CA" sz="1200" noProof="0" dirty="0"/>
            <a:t>Marcelo </a:t>
          </a:r>
        </a:p>
      </dgm:t>
    </dgm:pt>
    <dgm:pt modelId="{03FF8019-9BE1-4A52-B461-F79412F53B49}" type="parTrans" cxnId="{B6C47EE9-740A-490E-9449-669031B31594}">
      <dgm:prSet/>
      <dgm:spPr/>
      <dgm:t>
        <a:bodyPr/>
        <a:lstStyle/>
        <a:p>
          <a:endParaRPr lang="en-CA" noProof="0" dirty="0"/>
        </a:p>
      </dgm:t>
    </dgm:pt>
    <dgm:pt modelId="{A7E68A10-4D30-4139-B25E-9F439D2FDDBD}" type="sibTrans" cxnId="{B6C47EE9-740A-490E-9449-669031B31594}">
      <dgm:prSet/>
      <dgm:spPr/>
      <dgm:t>
        <a:bodyPr/>
        <a:lstStyle/>
        <a:p>
          <a:endParaRPr lang="en-CA" noProof="0" dirty="0"/>
        </a:p>
      </dgm:t>
    </dgm:pt>
    <dgm:pt modelId="{4F9BE492-8973-40ED-8093-03BE8D90A3E7}">
      <dgm:prSet phldrT="[Text]" custT="1"/>
      <dgm:spPr/>
      <dgm:t>
        <a:bodyPr/>
        <a:lstStyle/>
        <a:p>
          <a:pPr algn="ctr"/>
          <a:r>
            <a:rPr lang="en-CA" sz="1200" noProof="0" dirty="0"/>
            <a:t>Marie-Claude</a:t>
          </a:r>
        </a:p>
      </dgm:t>
    </dgm:pt>
    <dgm:pt modelId="{163A680E-6C05-4292-A1EC-ECD0856D256C}" type="parTrans" cxnId="{C724D12A-27BD-49A1-943D-5800878D3646}">
      <dgm:prSet/>
      <dgm:spPr/>
      <dgm:t>
        <a:bodyPr/>
        <a:lstStyle/>
        <a:p>
          <a:endParaRPr lang="en-CA" noProof="0" dirty="0"/>
        </a:p>
      </dgm:t>
    </dgm:pt>
    <dgm:pt modelId="{E14C41C7-C90D-4D3A-8DA1-6F0B5DF71A4A}" type="sibTrans" cxnId="{C724D12A-27BD-49A1-943D-5800878D3646}">
      <dgm:prSet/>
      <dgm:spPr/>
      <dgm:t>
        <a:bodyPr/>
        <a:lstStyle/>
        <a:p>
          <a:endParaRPr lang="en-CA" noProof="0" dirty="0"/>
        </a:p>
      </dgm:t>
    </dgm:pt>
    <dgm:pt modelId="{D00E3460-D696-4C02-8072-E0A0291A89D8}">
      <dgm:prSet custT="1"/>
      <dgm:spPr/>
      <dgm:t>
        <a:bodyPr/>
        <a:lstStyle/>
        <a:p>
          <a:pPr algn="ctr"/>
          <a:r>
            <a:rPr lang="fr-CA" sz="1200" dirty="0"/>
            <a:t>Geneviève Thibault</a:t>
          </a:r>
        </a:p>
      </dgm:t>
    </dgm:pt>
    <dgm:pt modelId="{A518BCE8-F21D-425E-B9F7-950CBD10E281}" type="parTrans" cxnId="{1146D968-ABB0-47F5-8944-5FA6F002D71C}">
      <dgm:prSet/>
      <dgm:spPr/>
      <dgm:t>
        <a:bodyPr/>
        <a:lstStyle/>
        <a:p>
          <a:endParaRPr lang="fr-CA"/>
        </a:p>
      </dgm:t>
    </dgm:pt>
    <dgm:pt modelId="{4657F52B-818B-4333-8C02-704BB93A4C96}" type="sibTrans" cxnId="{1146D968-ABB0-47F5-8944-5FA6F002D71C}">
      <dgm:prSet/>
      <dgm:spPr/>
      <dgm:t>
        <a:bodyPr/>
        <a:lstStyle/>
        <a:p>
          <a:endParaRPr lang="fr-CA"/>
        </a:p>
      </dgm:t>
    </dgm:pt>
    <dgm:pt modelId="{F8945EE3-D9E6-455D-AFE8-DBF7A2450B00}">
      <dgm:prSet custT="1"/>
      <dgm:spPr/>
      <dgm:t>
        <a:bodyPr/>
        <a:lstStyle/>
        <a:p>
          <a:pPr algn="ctr"/>
          <a:r>
            <a:rPr lang="fr-CA" sz="1200" dirty="0"/>
            <a:t>Victor </a:t>
          </a:r>
        </a:p>
      </dgm:t>
    </dgm:pt>
    <dgm:pt modelId="{27A330DC-1427-416D-949C-A7852E649A39}" type="parTrans" cxnId="{7B51745E-CB3B-4E04-A42F-DC54425BF6DF}">
      <dgm:prSet/>
      <dgm:spPr/>
      <dgm:t>
        <a:bodyPr/>
        <a:lstStyle/>
        <a:p>
          <a:endParaRPr lang="fr-CA"/>
        </a:p>
      </dgm:t>
    </dgm:pt>
    <dgm:pt modelId="{C947C294-E2A5-41FB-84A5-FDE5320A120B}" type="sibTrans" cxnId="{7B51745E-CB3B-4E04-A42F-DC54425BF6DF}">
      <dgm:prSet/>
      <dgm:spPr/>
      <dgm:t>
        <a:bodyPr/>
        <a:lstStyle/>
        <a:p>
          <a:endParaRPr lang="fr-CA"/>
        </a:p>
      </dgm:t>
    </dgm:pt>
    <dgm:pt modelId="{B74F9646-22D4-47CF-B205-6056AB15AF7F}">
      <dgm:prSet custT="1"/>
      <dgm:spPr/>
      <dgm:t>
        <a:bodyPr/>
        <a:lstStyle/>
        <a:p>
          <a:pPr algn="ctr">
            <a:lnSpc>
              <a:spcPct val="100000"/>
            </a:lnSpc>
          </a:pPr>
          <a:r>
            <a:rPr lang="fr-CA" sz="1200" dirty="0"/>
            <a:t>Bianca</a:t>
          </a:r>
        </a:p>
      </dgm:t>
    </dgm:pt>
    <dgm:pt modelId="{85CD7EAA-5CAA-4714-A26F-875C9D839563}" type="parTrans" cxnId="{5BE5880D-13DF-4C33-98B8-E620009A8E2D}">
      <dgm:prSet/>
      <dgm:spPr/>
      <dgm:t>
        <a:bodyPr/>
        <a:lstStyle/>
        <a:p>
          <a:endParaRPr lang="fr-CA"/>
        </a:p>
      </dgm:t>
    </dgm:pt>
    <dgm:pt modelId="{A42BE40D-5873-4D62-806E-86D99318137D}" type="sibTrans" cxnId="{5BE5880D-13DF-4C33-98B8-E620009A8E2D}">
      <dgm:prSet/>
      <dgm:spPr/>
      <dgm:t>
        <a:bodyPr/>
        <a:lstStyle/>
        <a:p>
          <a:endParaRPr lang="fr-CA"/>
        </a:p>
      </dgm:t>
    </dgm:pt>
    <dgm:pt modelId="{A3B5C53A-DF94-47EA-978E-A716F6E4E5D6}">
      <dgm:prSet custT="1"/>
      <dgm:spPr/>
      <dgm:t>
        <a:bodyPr/>
        <a:lstStyle/>
        <a:p>
          <a:pPr algn="ctr"/>
          <a:r>
            <a:rPr lang="fr-CA" sz="1200" b="0" i="0" dirty="0"/>
            <a:t>Léa Pascale Filiatrault</a:t>
          </a:r>
        </a:p>
      </dgm:t>
    </dgm:pt>
    <dgm:pt modelId="{EF070345-B16D-4F71-AF36-79CB901314C4}" type="parTrans" cxnId="{E83C037A-7E0F-47D9-A013-D9189277CB67}">
      <dgm:prSet/>
      <dgm:spPr/>
      <dgm:t>
        <a:bodyPr/>
        <a:lstStyle/>
        <a:p>
          <a:endParaRPr lang="fr-CA"/>
        </a:p>
      </dgm:t>
    </dgm:pt>
    <dgm:pt modelId="{9023BA19-9188-4AD8-9024-E21D9C25B84F}" type="sibTrans" cxnId="{E83C037A-7E0F-47D9-A013-D9189277CB67}">
      <dgm:prSet/>
      <dgm:spPr/>
      <dgm:t>
        <a:bodyPr/>
        <a:lstStyle/>
        <a:p>
          <a:endParaRPr lang="fr-CA"/>
        </a:p>
      </dgm:t>
    </dgm:pt>
    <dgm:pt modelId="{A5A3172E-DF69-4DEF-9D87-E879446936FA}" type="pres">
      <dgm:prSet presAssocID="{8BC9C638-7C4A-4E24-BBBD-7BB135FCC49A}" presName="Name0" presStyleCnt="0">
        <dgm:presLayoutVars>
          <dgm:chMax/>
          <dgm:chPref/>
          <dgm:dir/>
          <dgm:animLvl val="lvl"/>
          <dgm:resizeHandles val="exact"/>
        </dgm:presLayoutVars>
      </dgm:prSet>
      <dgm:spPr/>
    </dgm:pt>
    <dgm:pt modelId="{B0A9628B-36A2-447A-B54F-03A5BFD19408}" type="pres">
      <dgm:prSet presAssocID="{ACAABE05-21B4-4D43-8236-3C41CE0E2192}" presName="composite" presStyleCnt="0"/>
      <dgm:spPr/>
    </dgm:pt>
    <dgm:pt modelId="{A8808D68-6B8B-4D9A-B990-3FE847991363}" type="pres">
      <dgm:prSet presAssocID="{ACAABE05-21B4-4D43-8236-3C41CE0E2192}" presName="Image" presStyleLbl="alignNod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2F2CDF67-4F1F-40DD-ABD4-B0DD6467BF01}" type="pres">
      <dgm:prSet presAssocID="{ACAABE05-21B4-4D43-8236-3C41CE0E2192}" presName="Accent" presStyleLbl="parChTrans1D1" presStyleIdx="0" presStyleCnt="7"/>
      <dgm:spPr/>
    </dgm:pt>
    <dgm:pt modelId="{E769011B-DB1B-4D8F-90C1-75043445F476}" type="pres">
      <dgm:prSet presAssocID="{ACAABE05-21B4-4D43-8236-3C41CE0E2192}" presName="Parent" presStyleLbl="revTx" presStyleIdx="0" presStyleCnt="7" custScaleX="88377" custScaleY="34066" custLinFactNeighborX="-664" custLinFactNeighborY="-31837">
        <dgm:presLayoutVars>
          <dgm:chMax val="0"/>
          <dgm:chPref val="0"/>
          <dgm:bulletEnabled val="1"/>
        </dgm:presLayoutVars>
      </dgm:prSet>
      <dgm:spPr/>
    </dgm:pt>
    <dgm:pt modelId="{44BC7940-4AA4-441F-BA0B-1054FE9800D0}" type="pres">
      <dgm:prSet presAssocID="{AC590365-EF81-4E90-83F2-4CE7D4794ABD}" presName="sibTrans" presStyleCnt="0"/>
      <dgm:spPr/>
    </dgm:pt>
    <dgm:pt modelId="{610F98C1-C211-44E4-BDC1-73BF310F0387}" type="pres">
      <dgm:prSet presAssocID="{DAC13D3A-12EA-459B-AD2E-E3B3033FD5A5}" presName="composite" presStyleCnt="0"/>
      <dgm:spPr/>
    </dgm:pt>
    <dgm:pt modelId="{A32457B8-D243-4C13-BB34-94ACF61E3612}" type="pres">
      <dgm:prSet presAssocID="{DAC13D3A-12EA-459B-AD2E-E3B3033FD5A5}" presName="Image" presStyleLbl="alignNode1" presStyleIdx="1" presStyleCnt="7"/>
      <dgm:spPr>
        <a:blipFill>
          <a:blip xmlns:r="http://schemas.openxmlformats.org/officeDocument/2006/relationships" r:embed="rId2"/>
          <a:srcRect/>
          <a:stretch>
            <a:fillRect/>
          </a:stretch>
        </a:blipFill>
      </dgm:spPr>
    </dgm:pt>
    <dgm:pt modelId="{C6F06499-A161-4A46-BD03-1B19927CB95E}" type="pres">
      <dgm:prSet presAssocID="{DAC13D3A-12EA-459B-AD2E-E3B3033FD5A5}" presName="Accent" presStyleLbl="parChTrans1D1" presStyleIdx="1" presStyleCnt="7"/>
      <dgm:spPr/>
    </dgm:pt>
    <dgm:pt modelId="{6800CA5F-006E-455B-86FB-AD23F71C68E2}" type="pres">
      <dgm:prSet presAssocID="{DAC13D3A-12EA-459B-AD2E-E3B3033FD5A5}" presName="Parent" presStyleLbl="revTx" presStyleIdx="1" presStyleCnt="7" custScaleY="16879" custLinFactNeighborX="85" custLinFactNeighborY="-39978">
        <dgm:presLayoutVars>
          <dgm:chMax val="0"/>
          <dgm:chPref val="0"/>
          <dgm:bulletEnabled val="1"/>
        </dgm:presLayoutVars>
      </dgm:prSet>
      <dgm:spPr/>
    </dgm:pt>
    <dgm:pt modelId="{B8C48763-8C40-4414-9CD6-8406EA264657}" type="pres">
      <dgm:prSet presAssocID="{A7E68A10-4D30-4139-B25E-9F439D2FDDBD}" presName="sibTrans" presStyleCnt="0"/>
      <dgm:spPr/>
    </dgm:pt>
    <dgm:pt modelId="{31727C4E-B44B-4BBA-99C4-C94D0774A5BF}" type="pres">
      <dgm:prSet presAssocID="{4F9BE492-8973-40ED-8093-03BE8D90A3E7}" presName="composite" presStyleCnt="0"/>
      <dgm:spPr/>
    </dgm:pt>
    <dgm:pt modelId="{E07192B8-BADE-499E-AA19-099004A51FEB}" type="pres">
      <dgm:prSet presAssocID="{4F9BE492-8973-40ED-8093-03BE8D90A3E7}" presName="Image" presStyleLbl="alignNode1" presStyleIdx="2" presStyleCnt="7"/>
      <dgm:spPr>
        <a:blipFill>
          <a:blip xmlns:r="http://schemas.openxmlformats.org/officeDocument/2006/relationships" r:embed="rId3"/>
          <a:srcRect/>
          <a:stretch>
            <a:fillRect/>
          </a:stretch>
        </a:blipFill>
      </dgm:spPr>
    </dgm:pt>
    <dgm:pt modelId="{FF412D39-3D87-4E29-9B25-AEBA98177489}" type="pres">
      <dgm:prSet presAssocID="{4F9BE492-8973-40ED-8093-03BE8D90A3E7}" presName="Accent" presStyleLbl="parChTrans1D1" presStyleIdx="2" presStyleCnt="7"/>
      <dgm:spPr/>
    </dgm:pt>
    <dgm:pt modelId="{C345C7DB-E841-4D87-B076-87D203E59490}" type="pres">
      <dgm:prSet presAssocID="{4F9BE492-8973-40ED-8093-03BE8D90A3E7}" presName="Parent" presStyleLbl="revTx" presStyleIdx="2" presStyleCnt="7" custScaleY="42846" custLinFactNeighborX="-566" custLinFactNeighborY="-27779">
        <dgm:presLayoutVars>
          <dgm:chMax val="0"/>
          <dgm:chPref val="0"/>
          <dgm:bulletEnabled val="1"/>
        </dgm:presLayoutVars>
      </dgm:prSet>
      <dgm:spPr/>
    </dgm:pt>
    <dgm:pt modelId="{FC0DC0E0-A4FE-4604-9E1C-6B87C47A426D}" type="pres">
      <dgm:prSet presAssocID="{E14C41C7-C90D-4D3A-8DA1-6F0B5DF71A4A}" presName="sibTrans" presStyleCnt="0"/>
      <dgm:spPr/>
    </dgm:pt>
    <dgm:pt modelId="{787B1599-2DC0-41DA-8F33-2F087EF677B0}" type="pres">
      <dgm:prSet presAssocID="{D00E3460-D696-4C02-8072-E0A0291A89D8}" presName="composite" presStyleCnt="0"/>
      <dgm:spPr/>
    </dgm:pt>
    <dgm:pt modelId="{627B5FB0-ED0E-48C8-81C4-33AB8003DADA}" type="pres">
      <dgm:prSet presAssocID="{D00E3460-D696-4C02-8072-E0A0291A89D8}" presName="Image" presStyleLbl="alignNod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t="-25000" b="-25000"/>
          </a:stretch>
        </a:blipFill>
      </dgm:spPr>
    </dgm:pt>
    <dgm:pt modelId="{7FC92F01-6FF6-4C38-9237-65F24ED6518B}" type="pres">
      <dgm:prSet presAssocID="{D00E3460-D696-4C02-8072-E0A0291A89D8}" presName="Accent" presStyleLbl="parChTrans1D1" presStyleIdx="3" presStyleCnt="7"/>
      <dgm:spPr/>
    </dgm:pt>
    <dgm:pt modelId="{E481307F-A904-4547-BF9E-B5CA69CDA4F5}" type="pres">
      <dgm:prSet presAssocID="{D00E3460-D696-4C02-8072-E0A0291A89D8}" presName="Parent" presStyleLbl="revTx" presStyleIdx="3" presStyleCnt="7" custScaleY="19184" custLinFactNeighborX="-1344" custLinFactNeighborY="-40027">
        <dgm:presLayoutVars>
          <dgm:chMax val="0"/>
          <dgm:chPref val="0"/>
          <dgm:bulletEnabled val="1"/>
        </dgm:presLayoutVars>
      </dgm:prSet>
      <dgm:spPr/>
    </dgm:pt>
    <dgm:pt modelId="{FF6519F9-1026-4402-AF5D-03F9CC90551C}" type="pres">
      <dgm:prSet presAssocID="{4657F52B-818B-4333-8C02-704BB93A4C96}" presName="sibTrans" presStyleCnt="0"/>
      <dgm:spPr/>
    </dgm:pt>
    <dgm:pt modelId="{21978BEB-B492-4BAF-93A1-C663D6F20AF8}" type="pres">
      <dgm:prSet presAssocID="{A3B5C53A-DF94-47EA-978E-A716F6E4E5D6}" presName="composite" presStyleCnt="0"/>
      <dgm:spPr/>
    </dgm:pt>
    <dgm:pt modelId="{16C04E42-E714-454C-80F6-6C0B2328F3CB}" type="pres">
      <dgm:prSet presAssocID="{A3B5C53A-DF94-47EA-978E-A716F6E4E5D6}" presName="Image" presStyleLbl="alignNod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t="-25000" b="-25000"/>
          </a:stretch>
        </a:blipFill>
      </dgm:spPr>
    </dgm:pt>
    <dgm:pt modelId="{1163ACE8-494B-4472-B1C5-052DF59B2ED6}" type="pres">
      <dgm:prSet presAssocID="{A3B5C53A-DF94-47EA-978E-A716F6E4E5D6}" presName="Accent" presStyleLbl="parChTrans1D1" presStyleIdx="4" presStyleCnt="7"/>
      <dgm:spPr/>
    </dgm:pt>
    <dgm:pt modelId="{00AE3719-F809-4247-9698-8FDCE9472F0B}" type="pres">
      <dgm:prSet presAssocID="{A3B5C53A-DF94-47EA-978E-A716F6E4E5D6}" presName="Parent" presStyleLbl="revTx" presStyleIdx="4" presStyleCnt="7" custScaleY="32279" custLinFactNeighborX="4790" custLinFactNeighborY="-33220">
        <dgm:presLayoutVars>
          <dgm:chMax val="0"/>
          <dgm:chPref val="0"/>
          <dgm:bulletEnabled val="1"/>
        </dgm:presLayoutVars>
      </dgm:prSet>
      <dgm:spPr/>
    </dgm:pt>
    <dgm:pt modelId="{7C06913D-BCE0-41EA-9D9F-82C124C742EB}" type="pres">
      <dgm:prSet presAssocID="{9023BA19-9188-4AD8-9024-E21D9C25B84F}" presName="sibTrans" presStyleCnt="0"/>
      <dgm:spPr/>
    </dgm:pt>
    <dgm:pt modelId="{07CE832C-9804-4534-8888-EC1C4DE28FEB}" type="pres">
      <dgm:prSet presAssocID="{F8945EE3-D9E6-455D-AFE8-DBF7A2450B00}" presName="composite" presStyleCnt="0"/>
      <dgm:spPr/>
    </dgm:pt>
    <dgm:pt modelId="{A8159246-788A-4F3F-B0C5-3B8BF232D263}" type="pres">
      <dgm:prSet presAssocID="{F8945EE3-D9E6-455D-AFE8-DBF7A2450B00}" presName="Image" presStyleLbl="alignNode1" presStyleIdx="5" presStyleCnt="7"/>
      <dgm:spPr>
        <a:blipFill>
          <a:blip xmlns:r="http://schemas.openxmlformats.org/officeDocument/2006/relationships" r:embed="rId6">
            <a:extLst>
              <a:ext uri="{28A0092B-C50C-407E-A947-70E740481C1C}">
                <a14:useLocalDpi xmlns:a14="http://schemas.microsoft.com/office/drawing/2010/main" val="0"/>
              </a:ext>
            </a:extLst>
          </a:blip>
          <a:srcRect/>
          <a:stretch>
            <a:fillRect t="-25000" b="-25000"/>
          </a:stretch>
        </a:blipFill>
      </dgm:spPr>
    </dgm:pt>
    <dgm:pt modelId="{7FB49CBE-5A02-467A-AB63-A806BDC85623}" type="pres">
      <dgm:prSet presAssocID="{F8945EE3-D9E6-455D-AFE8-DBF7A2450B00}" presName="Accent" presStyleLbl="parChTrans1D1" presStyleIdx="5" presStyleCnt="7"/>
      <dgm:spPr/>
    </dgm:pt>
    <dgm:pt modelId="{4307EBA8-D310-498C-A3CA-7C0FE985D467}" type="pres">
      <dgm:prSet presAssocID="{F8945EE3-D9E6-455D-AFE8-DBF7A2450B00}" presName="Parent" presStyleLbl="revTx" presStyleIdx="5" presStyleCnt="7" custScaleY="15793" custLinFactNeighborX="2185" custLinFactNeighborY="-42572">
        <dgm:presLayoutVars>
          <dgm:chMax val="0"/>
          <dgm:chPref val="0"/>
          <dgm:bulletEnabled val="1"/>
        </dgm:presLayoutVars>
      </dgm:prSet>
      <dgm:spPr/>
    </dgm:pt>
    <dgm:pt modelId="{7BBFE77A-773B-4712-9E52-9DC98E5CAFE4}" type="pres">
      <dgm:prSet presAssocID="{C947C294-E2A5-41FB-84A5-FDE5320A120B}" presName="sibTrans" presStyleCnt="0"/>
      <dgm:spPr/>
    </dgm:pt>
    <dgm:pt modelId="{08347080-7AF8-4087-923D-4FEA5F527CF5}" type="pres">
      <dgm:prSet presAssocID="{B74F9646-22D4-47CF-B205-6056AB15AF7F}" presName="composite" presStyleCnt="0"/>
      <dgm:spPr/>
    </dgm:pt>
    <dgm:pt modelId="{CD19D650-125A-4022-BE74-CDA7982C5CD0}" type="pres">
      <dgm:prSet presAssocID="{B74F9646-22D4-47CF-B205-6056AB15AF7F}" presName="Image" presStyleLbl="alignNode1" presStyleIdx="6" presStyleCnt="7"/>
      <dgm:spPr>
        <a:blipFill>
          <a:blip xmlns:r="http://schemas.openxmlformats.org/officeDocument/2006/relationships" r:embed="rId7">
            <a:extLst>
              <a:ext uri="{28A0092B-C50C-407E-A947-70E740481C1C}">
                <a14:useLocalDpi xmlns:a14="http://schemas.microsoft.com/office/drawing/2010/main" val="0"/>
              </a:ext>
            </a:extLst>
          </a:blip>
          <a:srcRect/>
          <a:stretch>
            <a:fillRect t="-25000" b="-25000"/>
          </a:stretch>
        </a:blipFill>
      </dgm:spPr>
    </dgm:pt>
    <dgm:pt modelId="{23DC7899-C670-4491-9437-B8C3CE30E2D1}" type="pres">
      <dgm:prSet presAssocID="{B74F9646-22D4-47CF-B205-6056AB15AF7F}" presName="Accent" presStyleLbl="parChTrans1D1" presStyleIdx="6" presStyleCnt="7"/>
      <dgm:spPr/>
    </dgm:pt>
    <dgm:pt modelId="{DC33C54D-93F2-42B0-9149-B419C703EC29}" type="pres">
      <dgm:prSet presAssocID="{B74F9646-22D4-47CF-B205-6056AB15AF7F}" presName="Parent" presStyleLbl="revTx" presStyleIdx="6" presStyleCnt="7" custScaleY="16494" custLinFactNeighborX="-412" custLinFactNeighborY="-44035">
        <dgm:presLayoutVars>
          <dgm:chMax val="0"/>
          <dgm:chPref val="0"/>
          <dgm:bulletEnabled val="1"/>
        </dgm:presLayoutVars>
      </dgm:prSet>
      <dgm:spPr/>
    </dgm:pt>
  </dgm:ptLst>
  <dgm:cxnLst>
    <dgm:cxn modelId="{9AEA8903-2AF7-48D5-8EEF-85E6C5C54980}" type="presOf" srcId="{ACAABE05-21B4-4D43-8236-3C41CE0E2192}" destId="{E769011B-DB1B-4D8F-90C1-75043445F476}" srcOrd="0" destOrd="0" presId="urn:microsoft.com/office/officeart/2008/layout/PictureLineup"/>
    <dgm:cxn modelId="{5BE5880D-13DF-4C33-98B8-E620009A8E2D}" srcId="{8BC9C638-7C4A-4E24-BBBD-7BB135FCC49A}" destId="{B74F9646-22D4-47CF-B205-6056AB15AF7F}" srcOrd="6" destOrd="0" parTransId="{85CD7EAA-5CAA-4714-A26F-875C9D839563}" sibTransId="{A42BE40D-5873-4D62-806E-86D99318137D}"/>
    <dgm:cxn modelId="{C724D12A-27BD-49A1-943D-5800878D3646}" srcId="{8BC9C638-7C4A-4E24-BBBD-7BB135FCC49A}" destId="{4F9BE492-8973-40ED-8093-03BE8D90A3E7}" srcOrd="2" destOrd="0" parTransId="{163A680E-6C05-4292-A1EC-ECD0856D256C}" sibTransId="{E14C41C7-C90D-4D3A-8DA1-6F0B5DF71A4A}"/>
    <dgm:cxn modelId="{7B51745E-CB3B-4E04-A42F-DC54425BF6DF}" srcId="{8BC9C638-7C4A-4E24-BBBD-7BB135FCC49A}" destId="{F8945EE3-D9E6-455D-AFE8-DBF7A2450B00}" srcOrd="5" destOrd="0" parTransId="{27A330DC-1427-416D-949C-A7852E649A39}" sibTransId="{C947C294-E2A5-41FB-84A5-FDE5320A120B}"/>
    <dgm:cxn modelId="{83540F41-1061-46B2-8F6E-6E47858B7105}" type="presOf" srcId="{D00E3460-D696-4C02-8072-E0A0291A89D8}" destId="{E481307F-A904-4547-BF9E-B5CA69CDA4F5}" srcOrd="0" destOrd="0" presId="urn:microsoft.com/office/officeart/2008/layout/PictureLineup"/>
    <dgm:cxn modelId="{1146D968-ABB0-47F5-8944-5FA6F002D71C}" srcId="{8BC9C638-7C4A-4E24-BBBD-7BB135FCC49A}" destId="{D00E3460-D696-4C02-8072-E0A0291A89D8}" srcOrd="3" destOrd="0" parTransId="{A518BCE8-F21D-425E-B9F7-950CBD10E281}" sibTransId="{4657F52B-818B-4333-8C02-704BB93A4C96}"/>
    <dgm:cxn modelId="{58570974-B1F4-4168-93FE-052AEEDD0855}" type="presOf" srcId="{4F9BE492-8973-40ED-8093-03BE8D90A3E7}" destId="{C345C7DB-E841-4D87-B076-87D203E59490}" srcOrd="0" destOrd="0" presId="urn:microsoft.com/office/officeart/2008/layout/PictureLineup"/>
    <dgm:cxn modelId="{E83C037A-7E0F-47D9-A013-D9189277CB67}" srcId="{8BC9C638-7C4A-4E24-BBBD-7BB135FCC49A}" destId="{A3B5C53A-DF94-47EA-978E-A716F6E4E5D6}" srcOrd="4" destOrd="0" parTransId="{EF070345-B16D-4F71-AF36-79CB901314C4}" sibTransId="{9023BA19-9188-4AD8-9024-E21D9C25B84F}"/>
    <dgm:cxn modelId="{4C9B18A7-1AC6-4CDE-B812-7907AD77F138}" type="presOf" srcId="{B74F9646-22D4-47CF-B205-6056AB15AF7F}" destId="{DC33C54D-93F2-42B0-9149-B419C703EC29}" srcOrd="0" destOrd="0" presId="urn:microsoft.com/office/officeart/2008/layout/PictureLineup"/>
    <dgm:cxn modelId="{AC69C9AF-8857-4242-A2A4-B3741958AABB}" type="presOf" srcId="{A3B5C53A-DF94-47EA-978E-A716F6E4E5D6}" destId="{00AE3719-F809-4247-9698-8FDCE9472F0B}" srcOrd="0" destOrd="0" presId="urn:microsoft.com/office/officeart/2008/layout/PictureLineup"/>
    <dgm:cxn modelId="{98BCC1BF-EF14-410C-9CCC-C0CD464FD44D}" type="presOf" srcId="{8BC9C638-7C4A-4E24-BBBD-7BB135FCC49A}" destId="{A5A3172E-DF69-4DEF-9D87-E879446936FA}" srcOrd="0" destOrd="0" presId="urn:microsoft.com/office/officeart/2008/layout/PictureLineup"/>
    <dgm:cxn modelId="{C9A14AC4-68B9-426A-9510-C273CB4E55BE}" srcId="{8BC9C638-7C4A-4E24-BBBD-7BB135FCC49A}" destId="{ACAABE05-21B4-4D43-8236-3C41CE0E2192}" srcOrd="0" destOrd="0" parTransId="{BA397D40-CC15-4D7A-81DD-16DEA9F1A650}" sibTransId="{AC590365-EF81-4E90-83F2-4CE7D4794ABD}"/>
    <dgm:cxn modelId="{81D0BFC5-5714-4F65-B834-A7F56B9013CE}" type="presOf" srcId="{F8945EE3-D9E6-455D-AFE8-DBF7A2450B00}" destId="{4307EBA8-D310-498C-A3CA-7C0FE985D467}" srcOrd="0" destOrd="0" presId="urn:microsoft.com/office/officeart/2008/layout/PictureLineup"/>
    <dgm:cxn modelId="{B6C47EE9-740A-490E-9449-669031B31594}" srcId="{8BC9C638-7C4A-4E24-BBBD-7BB135FCC49A}" destId="{DAC13D3A-12EA-459B-AD2E-E3B3033FD5A5}" srcOrd="1" destOrd="0" parTransId="{03FF8019-9BE1-4A52-B461-F79412F53B49}" sibTransId="{A7E68A10-4D30-4139-B25E-9F439D2FDDBD}"/>
    <dgm:cxn modelId="{9ABBD0F4-DEE2-4247-A785-1EF1F0F4BF6C}" type="presOf" srcId="{DAC13D3A-12EA-459B-AD2E-E3B3033FD5A5}" destId="{6800CA5F-006E-455B-86FB-AD23F71C68E2}" srcOrd="0" destOrd="0" presId="urn:microsoft.com/office/officeart/2008/layout/PictureLineup"/>
    <dgm:cxn modelId="{52D46BE2-5237-4DC5-A23A-F9EE9EF4ACB7}" type="presParOf" srcId="{A5A3172E-DF69-4DEF-9D87-E879446936FA}" destId="{B0A9628B-36A2-447A-B54F-03A5BFD19408}" srcOrd="0" destOrd="0" presId="urn:microsoft.com/office/officeart/2008/layout/PictureLineup"/>
    <dgm:cxn modelId="{F1EE7865-1819-4ED1-8B01-DA7CE6341D7C}" type="presParOf" srcId="{B0A9628B-36A2-447A-B54F-03A5BFD19408}" destId="{A8808D68-6B8B-4D9A-B990-3FE847991363}" srcOrd="0" destOrd="0" presId="urn:microsoft.com/office/officeart/2008/layout/PictureLineup"/>
    <dgm:cxn modelId="{F2CF359C-F883-435B-BF1F-90BEA51747DB}" type="presParOf" srcId="{B0A9628B-36A2-447A-B54F-03A5BFD19408}" destId="{2F2CDF67-4F1F-40DD-ABD4-B0DD6467BF01}" srcOrd="1" destOrd="0" presId="urn:microsoft.com/office/officeart/2008/layout/PictureLineup"/>
    <dgm:cxn modelId="{B5691C71-919F-4FBB-BBB9-D819F0938458}" type="presParOf" srcId="{B0A9628B-36A2-447A-B54F-03A5BFD19408}" destId="{E769011B-DB1B-4D8F-90C1-75043445F476}" srcOrd="2" destOrd="0" presId="urn:microsoft.com/office/officeart/2008/layout/PictureLineup"/>
    <dgm:cxn modelId="{AAD04BE7-09AD-4906-A111-5B4621A6CEE4}" type="presParOf" srcId="{A5A3172E-DF69-4DEF-9D87-E879446936FA}" destId="{44BC7940-4AA4-441F-BA0B-1054FE9800D0}" srcOrd="1" destOrd="0" presId="urn:microsoft.com/office/officeart/2008/layout/PictureLineup"/>
    <dgm:cxn modelId="{75E93CD4-7FEC-407F-B8B6-AB1113514EA8}" type="presParOf" srcId="{A5A3172E-DF69-4DEF-9D87-E879446936FA}" destId="{610F98C1-C211-44E4-BDC1-73BF310F0387}" srcOrd="2" destOrd="0" presId="urn:microsoft.com/office/officeart/2008/layout/PictureLineup"/>
    <dgm:cxn modelId="{ACDD503E-922B-412A-98C6-DB334060CDDB}" type="presParOf" srcId="{610F98C1-C211-44E4-BDC1-73BF310F0387}" destId="{A32457B8-D243-4C13-BB34-94ACF61E3612}" srcOrd="0" destOrd="0" presId="urn:microsoft.com/office/officeart/2008/layout/PictureLineup"/>
    <dgm:cxn modelId="{7349B6B3-2418-44D5-BB8B-B63A8DF3840F}" type="presParOf" srcId="{610F98C1-C211-44E4-BDC1-73BF310F0387}" destId="{C6F06499-A161-4A46-BD03-1B19927CB95E}" srcOrd="1" destOrd="0" presId="urn:microsoft.com/office/officeart/2008/layout/PictureLineup"/>
    <dgm:cxn modelId="{98E88753-96BE-42E7-81FE-80D4C160C77B}" type="presParOf" srcId="{610F98C1-C211-44E4-BDC1-73BF310F0387}" destId="{6800CA5F-006E-455B-86FB-AD23F71C68E2}" srcOrd="2" destOrd="0" presId="urn:microsoft.com/office/officeart/2008/layout/PictureLineup"/>
    <dgm:cxn modelId="{B813D725-535D-4BA7-A19D-F0EC29BF0B86}" type="presParOf" srcId="{A5A3172E-DF69-4DEF-9D87-E879446936FA}" destId="{B8C48763-8C40-4414-9CD6-8406EA264657}" srcOrd="3" destOrd="0" presId="urn:microsoft.com/office/officeart/2008/layout/PictureLineup"/>
    <dgm:cxn modelId="{93538682-F17C-4C37-98CD-39F3D0200D09}" type="presParOf" srcId="{A5A3172E-DF69-4DEF-9D87-E879446936FA}" destId="{31727C4E-B44B-4BBA-99C4-C94D0774A5BF}" srcOrd="4" destOrd="0" presId="urn:microsoft.com/office/officeart/2008/layout/PictureLineup"/>
    <dgm:cxn modelId="{5B24FA31-D2EA-4017-83B8-F45BBF4AF18F}" type="presParOf" srcId="{31727C4E-B44B-4BBA-99C4-C94D0774A5BF}" destId="{E07192B8-BADE-499E-AA19-099004A51FEB}" srcOrd="0" destOrd="0" presId="urn:microsoft.com/office/officeart/2008/layout/PictureLineup"/>
    <dgm:cxn modelId="{6CBF3A2C-3F77-44E5-954F-C47DE9D71212}" type="presParOf" srcId="{31727C4E-B44B-4BBA-99C4-C94D0774A5BF}" destId="{FF412D39-3D87-4E29-9B25-AEBA98177489}" srcOrd="1" destOrd="0" presId="urn:microsoft.com/office/officeart/2008/layout/PictureLineup"/>
    <dgm:cxn modelId="{A3615809-71CF-49E6-A5EA-B8A1752CA942}" type="presParOf" srcId="{31727C4E-B44B-4BBA-99C4-C94D0774A5BF}" destId="{C345C7DB-E841-4D87-B076-87D203E59490}" srcOrd="2" destOrd="0" presId="urn:microsoft.com/office/officeart/2008/layout/PictureLineup"/>
    <dgm:cxn modelId="{436118DA-5824-4FAD-A54B-88CEB4CECAB0}" type="presParOf" srcId="{A5A3172E-DF69-4DEF-9D87-E879446936FA}" destId="{FC0DC0E0-A4FE-4604-9E1C-6B87C47A426D}" srcOrd="5" destOrd="0" presId="urn:microsoft.com/office/officeart/2008/layout/PictureLineup"/>
    <dgm:cxn modelId="{ABEA959C-6774-4CFD-83F4-D9376280789B}" type="presParOf" srcId="{A5A3172E-DF69-4DEF-9D87-E879446936FA}" destId="{787B1599-2DC0-41DA-8F33-2F087EF677B0}" srcOrd="6" destOrd="0" presId="urn:microsoft.com/office/officeart/2008/layout/PictureLineup"/>
    <dgm:cxn modelId="{F1F0C3B0-578D-43D7-A04B-BD6093DEC459}" type="presParOf" srcId="{787B1599-2DC0-41DA-8F33-2F087EF677B0}" destId="{627B5FB0-ED0E-48C8-81C4-33AB8003DADA}" srcOrd="0" destOrd="0" presId="urn:microsoft.com/office/officeart/2008/layout/PictureLineup"/>
    <dgm:cxn modelId="{5EF72F68-558E-4138-B1C8-0235D868E4FE}" type="presParOf" srcId="{787B1599-2DC0-41DA-8F33-2F087EF677B0}" destId="{7FC92F01-6FF6-4C38-9237-65F24ED6518B}" srcOrd="1" destOrd="0" presId="urn:microsoft.com/office/officeart/2008/layout/PictureLineup"/>
    <dgm:cxn modelId="{9D86817E-1C98-43E0-AF2C-D59A95765B79}" type="presParOf" srcId="{787B1599-2DC0-41DA-8F33-2F087EF677B0}" destId="{E481307F-A904-4547-BF9E-B5CA69CDA4F5}" srcOrd="2" destOrd="0" presId="urn:microsoft.com/office/officeart/2008/layout/PictureLineup"/>
    <dgm:cxn modelId="{57729B72-1646-4312-A587-91A092D826D9}" type="presParOf" srcId="{A5A3172E-DF69-4DEF-9D87-E879446936FA}" destId="{FF6519F9-1026-4402-AF5D-03F9CC90551C}" srcOrd="7" destOrd="0" presId="urn:microsoft.com/office/officeart/2008/layout/PictureLineup"/>
    <dgm:cxn modelId="{C63F640C-8A40-4FFE-9ABC-CD32EC9804EC}" type="presParOf" srcId="{A5A3172E-DF69-4DEF-9D87-E879446936FA}" destId="{21978BEB-B492-4BAF-93A1-C663D6F20AF8}" srcOrd="8" destOrd="0" presId="urn:microsoft.com/office/officeart/2008/layout/PictureLineup"/>
    <dgm:cxn modelId="{A24C411C-C2C0-4DE4-99C4-E8351EE652AC}" type="presParOf" srcId="{21978BEB-B492-4BAF-93A1-C663D6F20AF8}" destId="{16C04E42-E714-454C-80F6-6C0B2328F3CB}" srcOrd="0" destOrd="0" presId="urn:microsoft.com/office/officeart/2008/layout/PictureLineup"/>
    <dgm:cxn modelId="{1D47E3A0-FA57-4009-BDE2-579C00EC02C3}" type="presParOf" srcId="{21978BEB-B492-4BAF-93A1-C663D6F20AF8}" destId="{1163ACE8-494B-4472-B1C5-052DF59B2ED6}" srcOrd="1" destOrd="0" presId="urn:microsoft.com/office/officeart/2008/layout/PictureLineup"/>
    <dgm:cxn modelId="{C08643FB-5182-40C4-A3AA-953199C6F2EB}" type="presParOf" srcId="{21978BEB-B492-4BAF-93A1-C663D6F20AF8}" destId="{00AE3719-F809-4247-9698-8FDCE9472F0B}" srcOrd="2" destOrd="0" presId="urn:microsoft.com/office/officeart/2008/layout/PictureLineup"/>
    <dgm:cxn modelId="{23B3EEA2-6C05-4DEB-A2A5-484C613B0C62}" type="presParOf" srcId="{A5A3172E-DF69-4DEF-9D87-E879446936FA}" destId="{7C06913D-BCE0-41EA-9D9F-82C124C742EB}" srcOrd="9" destOrd="0" presId="urn:microsoft.com/office/officeart/2008/layout/PictureLineup"/>
    <dgm:cxn modelId="{3C73839D-09BF-4D05-92EF-3B6F10CDC04A}" type="presParOf" srcId="{A5A3172E-DF69-4DEF-9D87-E879446936FA}" destId="{07CE832C-9804-4534-8888-EC1C4DE28FEB}" srcOrd="10" destOrd="0" presId="urn:microsoft.com/office/officeart/2008/layout/PictureLineup"/>
    <dgm:cxn modelId="{CB0BBC1A-05F1-41BB-A803-52D171261311}" type="presParOf" srcId="{07CE832C-9804-4534-8888-EC1C4DE28FEB}" destId="{A8159246-788A-4F3F-B0C5-3B8BF232D263}" srcOrd="0" destOrd="0" presId="urn:microsoft.com/office/officeart/2008/layout/PictureLineup"/>
    <dgm:cxn modelId="{A9C5785D-5E09-4424-AA45-F52BB8259173}" type="presParOf" srcId="{07CE832C-9804-4534-8888-EC1C4DE28FEB}" destId="{7FB49CBE-5A02-467A-AB63-A806BDC85623}" srcOrd="1" destOrd="0" presId="urn:microsoft.com/office/officeart/2008/layout/PictureLineup"/>
    <dgm:cxn modelId="{CB7A1629-D73C-4E65-8BA1-06C6C026F089}" type="presParOf" srcId="{07CE832C-9804-4534-8888-EC1C4DE28FEB}" destId="{4307EBA8-D310-498C-A3CA-7C0FE985D467}" srcOrd="2" destOrd="0" presId="urn:microsoft.com/office/officeart/2008/layout/PictureLineup"/>
    <dgm:cxn modelId="{DD2068ED-8D79-42D7-A0E8-BC3F038A8864}" type="presParOf" srcId="{A5A3172E-DF69-4DEF-9D87-E879446936FA}" destId="{7BBFE77A-773B-4712-9E52-9DC98E5CAFE4}" srcOrd="11" destOrd="0" presId="urn:microsoft.com/office/officeart/2008/layout/PictureLineup"/>
    <dgm:cxn modelId="{F73CD175-2AE5-40A4-BAF3-7525D0162E15}" type="presParOf" srcId="{A5A3172E-DF69-4DEF-9D87-E879446936FA}" destId="{08347080-7AF8-4087-923D-4FEA5F527CF5}" srcOrd="12" destOrd="0" presId="urn:microsoft.com/office/officeart/2008/layout/PictureLineup"/>
    <dgm:cxn modelId="{E8DD4EDC-A8C5-4E99-9E34-9E040090A4A1}" type="presParOf" srcId="{08347080-7AF8-4087-923D-4FEA5F527CF5}" destId="{CD19D650-125A-4022-BE74-CDA7982C5CD0}" srcOrd="0" destOrd="0" presId="urn:microsoft.com/office/officeart/2008/layout/PictureLineup"/>
    <dgm:cxn modelId="{DC001148-0D42-4DC1-B0A3-1218DB6A70E7}" type="presParOf" srcId="{08347080-7AF8-4087-923D-4FEA5F527CF5}" destId="{23DC7899-C670-4491-9437-B8C3CE30E2D1}" srcOrd="1" destOrd="0" presId="urn:microsoft.com/office/officeart/2008/layout/PictureLineup"/>
    <dgm:cxn modelId="{9276E8B8-0403-42AD-8416-6550C301A4B3}" type="presParOf" srcId="{08347080-7AF8-4087-923D-4FEA5F527CF5}" destId="{DC33C54D-93F2-42B0-9149-B419C703EC29}" srcOrd="2" destOrd="0" presId="urn:microsoft.com/office/officeart/2008/layout/PictureLineup"/>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08D68-6B8B-4D9A-B990-3FE847991363}">
      <dsp:nvSpPr>
        <dsp:cNvPr id="0" name=""/>
        <dsp:cNvSpPr/>
      </dsp:nvSpPr>
      <dsp:spPr>
        <a:xfrm>
          <a:off x="2611" y="657485"/>
          <a:ext cx="1395152" cy="1395152"/>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CDF67-4F1F-40DD-ABD4-B0DD6467BF01}">
      <dsp:nvSpPr>
        <dsp:cNvPr id="0" name=""/>
        <dsp:cNvSpPr/>
      </dsp:nvSpPr>
      <dsp:spPr>
        <a:xfrm>
          <a:off x="2611" y="657485"/>
          <a:ext cx="139" cy="279030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9011B-DB1B-4D8F-90C1-75043445F476}">
      <dsp:nvSpPr>
        <dsp:cNvPr id="0" name=""/>
        <dsp:cNvSpPr/>
      </dsp:nvSpPr>
      <dsp:spPr>
        <a:xfrm>
          <a:off x="2611" y="2052637"/>
          <a:ext cx="1395152" cy="1395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CA" sz="1200" kern="1200" noProof="0" dirty="0"/>
            <a:t>François </a:t>
          </a:r>
          <a:r>
            <a:rPr lang="en-CA" sz="1200" kern="1200" noProof="0" dirty="0" err="1"/>
            <a:t>Brais</a:t>
          </a:r>
          <a:endParaRPr lang="en-CA" sz="1200" kern="1200" noProof="0" dirty="0"/>
        </a:p>
        <a:p>
          <a:pPr marL="0" lvl="0" indent="0" algn="ctr" defTabSz="533400">
            <a:lnSpc>
              <a:spcPct val="90000"/>
            </a:lnSpc>
            <a:spcBef>
              <a:spcPct val="0"/>
            </a:spcBef>
            <a:spcAft>
              <a:spcPct val="35000"/>
            </a:spcAft>
            <a:buNone/>
          </a:pPr>
          <a:r>
            <a:rPr lang="en-CA" sz="900" kern="1200" noProof="0" dirty="0" err="1"/>
            <a:t>Associé</a:t>
          </a:r>
          <a:endParaRPr lang="en-CA" sz="900" kern="1200" noProof="0" dirty="0"/>
        </a:p>
        <a:p>
          <a:pPr marL="0" lvl="0" indent="0" algn="ctr" defTabSz="533400">
            <a:lnSpc>
              <a:spcPct val="90000"/>
            </a:lnSpc>
            <a:spcBef>
              <a:spcPct val="0"/>
            </a:spcBef>
            <a:spcAft>
              <a:spcPct val="35000"/>
            </a:spcAft>
            <a:buNone/>
          </a:pPr>
          <a:r>
            <a:rPr lang="en-CA" sz="900" kern="1200" noProof="0" dirty="0"/>
            <a:t>+1 514 397 5161</a:t>
          </a:r>
        </a:p>
        <a:p>
          <a:pPr marL="0" lvl="0" indent="0" algn="ctr" defTabSz="533400">
            <a:lnSpc>
              <a:spcPct val="90000"/>
            </a:lnSpc>
            <a:spcBef>
              <a:spcPct val="0"/>
            </a:spcBef>
            <a:spcAft>
              <a:spcPct val="35000"/>
            </a:spcAft>
            <a:buNone/>
          </a:pPr>
          <a:r>
            <a:rPr lang="en-CA" sz="900" kern="1200" noProof="0" dirty="0">
              <a:solidFill>
                <a:schemeClr val="accent3"/>
              </a:solidFill>
            </a:rPr>
            <a:t>fbrais@fasken.com</a:t>
          </a:r>
        </a:p>
      </dsp:txBody>
      <dsp:txXfrm>
        <a:off x="2611" y="2052637"/>
        <a:ext cx="1395152" cy="1395152"/>
      </dsp:txXfrm>
    </dsp:sp>
    <dsp:sp modelId="{A32457B8-D243-4C13-BB34-94ACF61E3612}">
      <dsp:nvSpPr>
        <dsp:cNvPr id="0" name=""/>
        <dsp:cNvSpPr/>
      </dsp:nvSpPr>
      <dsp:spPr>
        <a:xfrm>
          <a:off x="1398341" y="657485"/>
          <a:ext cx="1395152" cy="1395152"/>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06499-A161-4A46-BD03-1B19927CB95E}">
      <dsp:nvSpPr>
        <dsp:cNvPr id="0" name=""/>
        <dsp:cNvSpPr/>
      </dsp:nvSpPr>
      <dsp:spPr>
        <a:xfrm>
          <a:off x="1398341" y="657485"/>
          <a:ext cx="139" cy="279030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00CA5F-006E-455B-86FB-AD23F71C68E2}">
      <dsp:nvSpPr>
        <dsp:cNvPr id="0" name=""/>
        <dsp:cNvSpPr/>
      </dsp:nvSpPr>
      <dsp:spPr>
        <a:xfrm>
          <a:off x="1398341" y="2052637"/>
          <a:ext cx="1395152" cy="1395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CA" sz="1200" kern="1200" noProof="0" dirty="0"/>
            <a:t>Élise Renaud</a:t>
          </a:r>
        </a:p>
        <a:p>
          <a:pPr marL="0" lvl="0" indent="0" algn="ctr" defTabSz="533400">
            <a:lnSpc>
              <a:spcPct val="90000"/>
            </a:lnSpc>
            <a:spcBef>
              <a:spcPct val="0"/>
            </a:spcBef>
            <a:spcAft>
              <a:spcPct val="35000"/>
            </a:spcAft>
            <a:buNone/>
          </a:pPr>
          <a:r>
            <a:rPr lang="en-CA" sz="900" kern="1200" noProof="0" dirty="0" err="1"/>
            <a:t>Associée</a:t>
          </a:r>
          <a:endParaRPr lang="en-CA" sz="900" kern="1200" noProof="0" dirty="0"/>
        </a:p>
        <a:p>
          <a:pPr marL="0" lvl="0" indent="0" algn="ctr" defTabSz="533400">
            <a:lnSpc>
              <a:spcPct val="90000"/>
            </a:lnSpc>
            <a:spcBef>
              <a:spcPct val="0"/>
            </a:spcBef>
            <a:spcAft>
              <a:spcPct val="35000"/>
            </a:spcAft>
            <a:buNone/>
          </a:pPr>
          <a:r>
            <a:rPr lang="en-CA" sz="900" kern="1200" noProof="0" dirty="0"/>
            <a:t>+1 514 397 7524</a:t>
          </a:r>
        </a:p>
        <a:p>
          <a:pPr marL="0" lvl="0" indent="0" algn="ctr" defTabSz="533400">
            <a:lnSpc>
              <a:spcPct val="90000"/>
            </a:lnSpc>
            <a:spcBef>
              <a:spcPct val="0"/>
            </a:spcBef>
            <a:spcAft>
              <a:spcPct val="35000"/>
            </a:spcAft>
            <a:buNone/>
          </a:pPr>
          <a:r>
            <a:rPr lang="fr-CA" sz="900" kern="1200" noProof="0" dirty="0" err="1">
              <a:solidFill>
                <a:schemeClr val="accent3"/>
              </a:solidFill>
            </a:rPr>
            <a:t>erenaud</a:t>
          </a:r>
          <a:r>
            <a:rPr lang="en-CA" sz="900" kern="1200" noProof="0" dirty="0">
              <a:solidFill>
                <a:schemeClr val="accent3"/>
              </a:solidFill>
            </a:rPr>
            <a:t>@fasken.com</a:t>
          </a:r>
        </a:p>
      </dsp:txBody>
      <dsp:txXfrm>
        <a:off x="1398341" y="2052637"/>
        <a:ext cx="1395152" cy="1395152"/>
      </dsp:txXfrm>
    </dsp:sp>
    <dsp:sp modelId="{E07192B8-BADE-499E-AA19-099004A51FEB}">
      <dsp:nvSpPr>
        <dsp:cNvPr id="0" name=""/>
        <dsp:cNvSpPr/>
      </dsp:nvSpPr>
      <dsp:spPr>
        <a:xfrm>
          <a:off x="2794070" y="657485"/>
          <a:ext cx="1395152" cy="1395152"/>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12D39-3D87-4E29-9B25-AEBA98177489}">
      <dsp:nvSpPr>
        <dsp:cNvPr id="0" name=""/>
        <dsp:cNvSpPr/>
      </dsp:nvSpPr>
      <dsp:spPr>
        <a:xfrm>
          <a:off x="2794070" y="657485"/>
          <a:ext cx="139" cy="279030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45C7DB-E841-4D87-B076-87D203E59490}">
      <dsp:nvSpPr>
        <dsp:cNvPr id="0" name=""/>
        <dsp:cNvSpPr/>
      </dsp:nvSpPr>
      <dsp:spPr>
        <a:xfrm>
          <a:off x="2794070" y="2052637"/>
          <a:ext cx="1395152" cy="1395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CA" sz="1200" kern="1200" noProof="0" dirty="0"/>
            <a:t>Jonathan </a:t>
          </a:r>
          <a:r>
            <a:rPr lang="en-CA" sz="1200" kern="1200" noProof="0" dirty="0" err="1"/>
            <a:t>Halwagi</a:t>
          </a:r>
          <a:endParaRPr lang="en-CA" sz="1200" kern="1200" noProof="0" dirty="0"/>
        </a:p>
        <a:p>
          <a:pPr marL="0" lvl="0" indent="0" algn="ctr" defTabSz="533400">
            <a:lnSpc>
              <a:spcPct val="90000"/>
            </a:lnSpc>
            <a:spcBef>
              <a:spcPct val="0"/>
            </a:spcBef>
            <a:spcAft>
              <a:spcPct val="35000"/>
            </a:spcAft>
            <a:buNone/>
          </a:pPr>
          <a:r>
            <a:rPr lang="en-CA" sz="900" kern="1200" noProof="0" dirty="0" err="1"/>
            <a:t>Associé</a:t>
          </a:r>
          <a:endParaRPr lang="en-CA" sz="900" kern="1200" noProof="0" dirty="0"/>
        </a:p>
        <a:p>
          <a:pPr marL="0" lvl="0" indent="0" algn="ctr" defTabSz="533400">
            <a:lnSpc>
              <a:spcPct val="90000"/>
            </a:lnSpc>
            <a:spcBef>
              <a:spcPct val="0"/>
            </a:spcBef>
            <a:spcAft>
              <a:spcPct val="35000"/>
            </a:spcAft>
            <a:buNone/>
          </a:pPr>
          <a:r>
            <a:rPr lang="en-CA" sz="900" kern="1200" noProof="0" dirty="0"/>
            <a:t>+1 514 397 5226</a:t>
          </a:r>
        </a:p>
        <a:p>
          <a:pPr marL="0" lvl="0" indent="0" algn="ctr" defTabSz="533400">
            <a:lnSpc>
              <a:spcPct val="90000"/>
            </a:lnSpc>
            <a:spcBef>
              <a:spcPct val="0"/>
            </a:spcBef>
            <a:spcAft>
              <a:spcPct val="35000"/>
            </a:spcAft>
            <a:buNone/>
          </a:pPr>
          <a:r>
            <a:rPr lang="en-CA" sz="900" kern="1200" noProof="0" dirty="0">
              <a:solidFill>
                <a:schemeClr val="accent3"/>
              </a:solidFill>
            </a:rPr>
            <a:t>jhalwagi@fasken.com</a:t>
          </a:r>
        </a:p>
      </dsp:txBody>
      <dsp:txXfrm>
        <a:off x="2794070" y="2052637"/>
        <a:ext cx="1395152" cy="1395152"/>
      </dsp:txXfrm>
    </dsp:sp>
    <dsp:sp modelId="{627B5FB0-ED0E-48C8-81C4-33AB8003DADA}">
      <dsp:nvSpPr>
        <dsp:cNvPr id="0" name=""/>
        <dsp:cNvSpPr/>
      </dsp:nvSpPr>
      <dsp:spPr>
        <a:xfrm>
          <a:off x="4189800" y="657485"/>
          <a:ext cx="1395152" cy="1395152"/>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92F01-6FF6-4C38-9237-65F24ED6518B}">
      <dsp:nvSpPr>
        <dsp:cNvPr id="0" name=""/>
        <dsp:cNvSpPr/>
      </dsp:nvSpPr>
      <dsp:spPr>
        <a:xfrm>
          <a:off x="4189800" y="657485"/>
          <a:ext cx="139" cy="279030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81307F-A904-4547-BF9E-B5CA69CDA4F5}">
      <dsp:nvSpPr>
        <dsp:cNvPr id="0" name=""/>
        <dsp:cNvSpPr/>
      </dsp:nvSpPr>
      <dsp:spPr>
        <a:xfrm>
          <a:off x="4189800" y="2052637"/>
          <a:ext cx="1395152" cy="1395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fr-CA" sz="1200" kern="1200" dirty="0" err="1"/>
            <a:t>Anabel</a:t>
          </a:r>
          <a:r>
            <a:rPr lang="fr-CA" sz="1200" kern="1200" dirty="0"/>
            <a:t> Quessy</a:t>
          </a:r>
        </a:p>
        <a:p>
          <a:pPr marL="0" lvl="0" indent="0" algn="ctr" defTabSz="533400">
            <a:lnSpc>
              <a:spcPct val="90000"/>
            </a:lnSpc>
            <a:spcBef>
              <a:spcPct val="0"/>
            </a:spcBef>
            <a:spcAft>
              <a:spcPct val="35000"/>
            </a:spcAft>
            <a:buNone/>
          </a:pPr>
          <a:r>
            <a:rPr lang="fr-CA" sz="900" kern="1200" noProof="0" dirty="0"/>
            <a:t>Associée</a:t>
          </a:r>
        </a:p>
        <a:p>
          <a:pPr marL="0" lvl="0" indent="0" algn="ctr" defTabSz="533400">
            <a:lnSpc>
              <a:spcPct val="90000"/>
            </a:lnSpc>
            <a:spcBef>
              <a:spcPct val="0"/>
            </a:spcBef>
            <a:spcAft>
              <a:spcPct val="35000"/>
            </a:spcAft>
            <a:buNone/>
          </a:pPr>
          <a:r>
            <a:rPr lang="fr-CA" sz="900" kern="1200" dirty="0"/>
            <a:t>+1 514 397 5156</a:t>
          </a:r>
        </a:p>
        <a:p>
          <a:pPr marL="0" lvl="0" indent="0" algn="ctr" defTabSz="533400">
            <a:lnSpc>
              <a:spcPct val="90000"/>
            </a:lnSpc>
            <a:spcBef>
              <a:spcPct val="0"/>
            </a:spcBef>
            <a:spcAft>
              <a:spcPct val="35000"/>
            </a:spcAft>
            <a:buNone/>
          </a:pPr>
          <a:r>
            <a:rPr lang="fr-CA" sz="900" kern="1200" dirty="0">
              <a:solidFill>
                <a:schemeClr val="accent3"/>
              </a:solidFill>
            </a:rPr>
            <a:t>aquessy@fasken.com</a:t>
          </a:r>
        </a:p>
      </dsp:txBody>
      <dsp:txXfrm>
        <a:off x="4189800" y="2052637"/>
        <a:ext cx="1395152" cy="1395152"/>
      </dsp:txXfrm>
    </dsp:sp>
    <dsp:sp modelId="{A8159246-788A-4F3F-B0C5-3B8BF232D263}">
      <dsp:nvSpPr>
        <dsp:cNvPr id="0" name=""/>
        <dsp:cNvSpPr/>
      </dsp:nvSpPr>
      <dsp:spPr>
        <a:xfrm>
          <a:off x="5644168" y="657485"/>
          <a:ext cx="1395152" cy="1395152"/>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49CBE-5A02-467A-AB63-A806BDC85623}">
      <dsp:nvSpPr>
        <dsp:cNvPr id="0" name=""/>
        <dsp:cNvSpPr/>
      </dsp:nvSpPr>
      <dsp:spPr>
        <a:xfrm>
          <a:off x="5644168" y="657485"/>
          <a:ext cx="139" cy="279030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07EBA8-D310-498C-A3CA-7C0FE985D467}">
      <dsp:nvSpPr>
        <dsp:cNvPr id="0" name=""/>
        <dsp:cNvSpPr/>
      </dsp:nvSpPr>
      <dsp:spPr>
        <a:xfrm>
          <a:off x="5585530" y="2052637"/>
          <a:ext cx="1512428" cy="1395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fr-CA" sz="1200" kern="1200" dirty="0"/>
            <a:t>Jean-Philippe Joyal</a:t>
          </a:r>
        </a:p>
        <a:p>
          <a:pPr marL="0" lvl="0" indent="0" algn="ctr" defTabSz="533400">
            <a:lnSpc>
              <a:spcPct val="90000"/>
            </a:lnSpc>
            <a:spcBef>
              <a:spcPct val="0"/>
            </a:spcBef>
            <a:spcAft>
              <a:spcPct val="35000"/>
            </a:spcAft>
            <a:buNone/>
          </a:pPr>
          <a:r>
            <a:rPr lang="en-CA" sz="900" kern="1200" noProof="0" dirty="0" err="1"/>
            <a:t>Associé</a:t>
          </a:r>
          <a:endParaRPr lang="fr-CA" sz="900" kern="1200" dirty="0"/>
        </a:p>
        <a:p>
          <a:pPr marL="0" lvl="0" indent="0" algn="ctr" defTabSz="533400">
            <a:lnSpc>
              <a:spcPct val="90000"/>
            </a:lnSpc>
            <a:spcBef>
              <a:spcPct val="0"/>
            </a:spcBef>
            <a:spcAft>
              <a:spcPct val="35000"/>
            </a:spcAft>
            <a:buNone/>
          </a:pPr>
          <a:r>
            <a:rPr lang="fr-CA" sz="900" kern="1200" dirty="0"/>
            <a:t>+1 514 397 5264</a:t>
          </a:r>
        </a:p>
        <a:p>
          <a:pPr marL="0" lvl="0" indent="0" algn="ctr" defTabSz="533400">
            <a:lnSpc>
              <a:spcPct val="90000"/>
            </a:lnSpc>
            <a:spcBef>
              <a:spcPct val="0"/>
            </a:spcBef>
            <a:spcAft>
              <a:spcPct val="35000"/>
            </a:spcAft>
            <a:buNone/>
          </a:pPr>
          <a:r>
            <a:rPr lang="fr-CA" sz="900" kern="1200" dirty="0">
              <a:solidFill>
                <a:schemeClr val="accent3"/>
              </a:solidFill>
            </a:rPr>
            <a:t>jpjoyal@fasken.com</a:t>
          </a:r>
        </a:p>
      </dsp:txBody>
      <dsp:txXfrm>
        <a:off x="5585530" y="2052637"/>
        <a:ext cx="1512428" cy="1395152"/>
      </dsp:txXfrm>
    </dsp:sp>
    <dsp:sp modelId="{CD19D650-125A-4022-BE74-CDA7982C5CD0}">
      <dsp:nvSpPr>
        <dsp:cNvPr id="0" name=""/>
        <dsp:cNvSpPr/>
      </dsp:nvSpPr>
      <dsp:spPr>
        <a:xfrm>
          <a:off x="7098536" y="657485"/>
          <a:ext cx="1395152" cy="1395152"/>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5000" b="-25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DC7899-C670-4491-9437-B8C3CE30E2D1}">
      <dsp:nvSpPr>
        <dsp:cNvPr id="0" name=""/>
        <dsp:cNvSpPr/>
      </dsp:nvSpPr>
      <dsp:spPr>
        <a:xfrm>
          <a:off x="7098536" y="657485"/>
          <a:ext cx="139" cy="279030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33C54D-93F2-42B0-9149-B419C703EC29}">
      <dsp:nvSpPr>
        <dsp:cNvPr id="0" name=""/>
        <dsp:cNvSpPr/>
      </dsp:nvSpPr>
      <dsp:spPr>
        <a:xfrm>
          <a:off x="7098536" y="2052637"/>
          <a:ext cx="1395152" cy="1395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endParaRPr lang="fr-CA" sz="6500" kern="1200" dirty="0"/>
        </a:p>
      </dsp:txBody>
      <dsp:txXfrm>
        <a:off x="7098536" y="2052637"/>
        <a:ext cx="1395152" cy="1395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08D68-6B8B-4D9A-B990-3FE847991363}">
      <dsp:nvSpPr>
        <dsp:cNvPr id="0" name=""/>
        <dsp:cNvSpPr/>
      </dsp:nvSpPr>
      <dsp:spPr>
        <a:xfrm>
          <a:off x="3339" y="795471"/>
          <a:ext cx="1271947" cy="127194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CDF67-4F1F-40DD-ABD4-B0DD6467BF01}">
      <dsp:nvSpPr>
        <dsp:cNvPr id="0" name=""/>
        <dsp:cNvSpPr/>
      </dsp:nvSpPr>
      <dsp:spPr>
        <a:xfrm>
          <a:off x="3339" y="795471"/>
          <a:ext cx="127" cy="254389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69011B-DB1B-4D8F-90C1-75043445F476}">
      <dsp:nvSpPr>
        <dsp:cNvPr id="0" name=""/>
        <dsp:cNvSpPr/>
      </dsp:nvSpPr>
      <dsp:spPr>
        <a:xfrm>
          <a:off x="68812" y="2081792"/>
          <a:ext cx="1124108" cy="4333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CA" sz="1200" kern="1200" noProof="0" dirty="0"/>
            <a:t>Laurence Brien-</a:t>
          </a:r>
          <a:r>
            <a:rPr lang="en-CA" sz="1200" kern="1200" noProof="0" dirty="0" err="1"/>
            <a:t>Roch</a:t>
          </a:r>
          <a:endParaRPr lang="en-CA" sz="1200" kern="1200" noProof="0" dirty="0"/>
        </a:p>
      </dsp:txBody>
      <dsp:txXfrm>
        <a:off x="68812" y="2081792"/>
        <a:ext cx="1124108" cy="433301"/>
      </dsp:txXfrm>
    </dsp:sp>
    <dsp:sp modelId="{A32457B8-D243-4C13-BB34-94ACF61E3612}">
      <dsp:nvSpPr>
        <dsp:cNvPr id="0" name=""/>
        <dsp:cNvSpPr/>
      </dsp:nvSpPr>
      <dsp:spPr>
        <a:xfrm>
          <a:off x="1275835" y="795471"/>
          <a:ext cx="1271947" cy="1271947"/>
        </a:xfrm>
        <a:prstGeom prst="rect">
          <a:avLst/>
        </a:prstGeom>
        <a:blipFill>
          <a:blip xmlns:r="http://schemas.openxmlformats.org/officeDocument/2006/relationships" r:embed="rId2"/>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06499-A161-4A46-BD03-1B19927CB95E}">
      <dsp:nvSpPr>
        <dsp:cNvPr id="0" name=""/>
        <dsp:cNvSpPr/>
      </dsp:nvSpPr>
      <dsp:spPr>
        <a:xfrm>
          <a:off x="1275835" y="795471"/>
          <a:ext cx="127" cy="254389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00CA5F-006E-455B-86FB-AD23F71C68E2}">
      <dsp:nvSpPr>
        <dsp:cNvPr id="0" name=""/>
        <dsp:cNvSpPr/>
      </dsp:nvSpPr>
      <dsp:spPr>
        <a:xfrm>
          <a:off x="1276916" y="2087547"/>
          <a:ext cx="1271947" cy="214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CA" sz="1200" kern="1200" noProof="0" dirty="0"/>
            <a:t>Marcelo </a:t>
          </a:r>
        </a:p>
      </dsp:txBody>
      <dsp:txXfrm>
        <a:off x="1276916" y="2087547"/>
        <a:ext cx="1271947" cy="214691"/>
      </dsp:txXfrm>
    </dsp:sp>
    <dsp:sp modelId="{E07192B8-BADE-499E-AA19-099004A51FEB}">
      <dsp:nvSpPr>
        <dsp:cNvPr id="0" name=""/>
        <dsp:cNvSpPr/>
      </dsp:nvSpPr>
      <dsp:spPr>
        <a:xfrm>
          <a:off x="2548330" y="795471"/>
          <a:ext cx="1271947" cy="1271947"/>
        </a:xfrm>
        <a:prstGeom prst="rect">
          <a:avLst/>
        </a:prstGeom>
        <a:blipFill>
          <a:blip xmlns:r="http://schemas.openxmlformats.org/officeDocument/2006/relationships" r:embed="rId3"/>
          <a:srcRect/>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12D39-3D87-4E29-9B25-AEBA98177489}">
      <dsp:nvSpPr>
        <dsp:cNvPr id="0" name=""/>
        <dsp:cNvSpPr/>
      </dsp:nvSpPr>
      <dsp:spPr>
        <a:xfrm>
          <a:off x="2548330" y="795471"/>
          <a:ext cx="127" cy="254389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45C7DB-E841-4D87-B076-87D203E59490}">
      <dsp:nvSpPr>
        <dsp:cNvPr id="0" name=""/>
        <dsp:cNvSpPr/>
      </dsp:nvSpPr>
      <dsp:spPr>
        <a:xfrm>
          <a:off x="2541131" y="2077569"/>
          <a:ext cx="1271947" cy="544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CA" sz="1200" kern="1200" noProof="0" dirty="0"/>
            <a:t>Marie-Claude</a:t>
          </a:r>
        </a:p>
      </dsp:txBody>
      <dsp:txXfrm>
        <a:off x="2541131" y="2077569"/>
        <a:ext cx="1271947" cy="544978"/>
      </dsp:txXfrm>
    </dsp:sp>
    <dsp:sp modelId="{627B5FB0-ED0E-48C8-81C4-33AB8003DADA}">
      <dsp:nvSpPr>
        <dsp:cNvPr id="0" name=""/>
        <dsp:cNvSpPr/>
      </dsp:nvSpPr>
      <dsp:spPr>
        <a:xfrm>
          <a:off x="3820826" y="795471"/>
          <a:ext cx="1271947" cy="1271947"/>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5000" b="-25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92F01-6FF6-4C38-9237-65F24ED6518B}">
      <dsp:nvSpPr>
        <dsp:cNvPr id="0" name=""/>
        <dsp:cNvSpPr/>
      </dsp:nvSpPr>
      <dsp:spPr>
        <a:xfrm>
          <a:off x="3820826" y="795471"/>
          <a:ext cx="127" cy="254389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81307F-A904-4547-BF9E-B5CA69CDA4F5}">
      <dsp:nvSpPr>
        <dsp:cNvPr id="0" name=""/>
        <dsp:cNvSpPr/>
      </dsp:nvSpPr>
      <dsp:spPr>
        <a:xfrm>
          <a:off x="3803731" y="2072265"/>
          <a:ext cx="1271947" cy="2440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fr-CA" sz="1200" kern="1200" dirty="0"/>
            <a:t>Geneviève Thibault</a:t>
          </a:r>
        </a:p>
      </dsp:txBody>
      <dsp:txXfrm>
        <a:off x="3803731" y="2072265"/>
        <a:ext cx="1271947" cy="244010"/>
      </dsp:txXfrm>
    </dsp:sp>
    <dsp:sp modelId="{16C04E42-E714-454C-80F6-6C0B2328F3CB}">
      <dsp:nvSpPr>
        <dsp:cNvPr id="0" name=""/>
        <dsp:cNvSpPr/>
      </dsp:nvSpPr>
      <dsp:spPr>
        <a:xfrm>
          <a:off x="5093322" y="795471"/>
          <a:ext cx="1271947" cy="1271947"/>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5000" b="-25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63ACE8-494B-4472-B1C5-052DF59B2ED6}">
      <dsp:nvSpPr>
        <dsp:cNvPr id="0" name=""/>
        <dsp:cNvSpPr/>
      </dsp:nvSpPr>
      <dsp:spPr>
        <a:xfrm>
          <a:off x="5093322" y="795471"/>
          <a:ext cx="127" cy="254389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AE3719-F809-4247-9698-8FDCE9472F0B}">
      <dsp:nvSpPr>
        <dsp:cNvPr id="0" name=""/>
        <dsp:cNvSpPr/>
      </dsp:nvSpPr>
      <dsp:spPr>
        <a:xfrm>
          <a:off x="5154248" y="2075565"/>
          <a:ext cx="1271947" cy="410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fr-CA" sz="1200" b="0" i="0" kern="1200" dirty="0"/>
            <a:t>Léa Pascale Filiatrault</a:t>
          </a:r>
        </a:p>
      </dsp:txBody>
      <dsp:txXfrm>
        <a:off x="5154248" y="2075565"/>
        <a:ext cx="1271947" cy="410571"/>
      </dsp:txXfrm>
    </dsp:sp>
    <dsp:sp modelId="{A8159246-788A-4F3F-B0C5-3B8BF232D263}">
      <dsp:nvSpPr>
        <dsp:cNvPr id="0" name=""/>
        <dsp:cNvSpPr/>
      </dsp:nvSpPr>
      <dsp:spPr>
        <a:xfrm>
          <a:off x="6365817" y="795471"/>
          <a:ext cx="1271947" cy="1271947"/>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5000" b="-25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B49CBE-5A02-467A-AB63-A806BDC85623}">
      <dsp:nvSpPr>
        <dsp:cNvPr id="0" name=""/>
        <dsp:cNvSpPr/>
      </dsp:nvSpPr>
      <dsp:spPr>
        <a:xfrm>
          <a:off x="6365817" y="795471"/>
          <a:ext cx="127" cy="254389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07EBA8-D310-498C-A3CA-7C0FE985D467}">
      <dsp:nvSpPr>
        <dsp:cNvPr id="0" name=""/>
        <dsp:cNvSpPr/>
      </dsp:nvSpPr>
      <dsp:spPr>
        <a:xfrm>
          <a:off x="6393609" y="2061459"/>
          <a:ext cx="1271947" cy="200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fr-CA" sz="1200" kern="1200" dirty="0"/>
            <a:t>Victor </a:t>
          </a:r>
        </a:p>
      </dsp:txBody>
      <dsp:txXfrm>
        <a:off x="6393609" y="2061459"/>
        <a:ext cx="1271947" cy="200878"/>
      </dsp:txXfrm>
    </dsp:sp>
    <dsp:sp modelId="{CD19D650-125A-4022-BE74-CDA7982C5CD0}">
      <dsp:nvSpPr>
        <dsp:cNvPr id="0" name=""/>
        <dsp:cNvSpPr/>
      </dsp:nvSpPr>
      <dsp:spPr>
        <a:xfrm>
          <a:off x="7638313" y="795471"/>
          <a:ext cx="1271947" cy="1271947"/>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5000" b="-25000"/>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DC7899-C670-4491-9437-B8C3CE30E2D1}">
      <dsp:nvSpPr>
        <dsp:cNvPr id="0" name=""/>
        <dsp:cNvSpPr/>
      </dsp:nvSpPr>
      <dsp:spPr>
        <a:xfrm>
          <a:off x="7638313" y="795471"/>
          <a:ext cx="127" cy="2543894"/>
        </a:xfrm>
        <a:prstGeom prst="line">
          <a:avLst/>
        </a:pr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33C54D-93F2-42B0-9149-B419C703EC29}">
      <dsp:nvSpPr>
        <dsp:cNvPr id="0" name=""/>
        <dsp:cNvSpPr/>
      </dsp:nvSpPr>
      <dsp:spPr>
        <a:xfrm>
          <a:off x="7633072" y="2038393"/>
          <a:ext cx="1271947" cy="20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100000"/>
            </a:lnSpc>
            <a:spcBef>
              <a:spcPct val="0"/>
            </a:spcBef>
            <a:spcAft>
              <a:spcPct val="35000"/>
            </a:spcAft>
            <a:buNone/>
          </a:pPr>
          <a:r>
            <a:rPr lang="fr-CA" sz="1200" kern="1200" dirty="0"/>
            <a:t>Bianca</a:t>
          </a:r>
        </a:p>
      </dsp:txBody>
      <dsp:txXfrm>
        <a:off x="7633072" y="2038393"/>
        <a:ext cx="1271947" cy="209794"/>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30C5A5B-79AA-4D4D-BDF5-164B161D4F95}" type="datetimeFigureOut">
              <a:rPr lang="en-CA" smtClean="0"/>
              <a:t>2023-06-28</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3323112B-0E9C-49BE-A60B-CFA20FF27DFD}" type="slidenum">
              <a:rPr lang="en-CA" smtClean="0"/>
              <a:t>‹N°›</a:t>
            </a:fld>
            <a:endParaRPr lang="en-CA"/>
          </a:p>
        </p:txBody>
      </p:sp>
    </p:spTree>
    <p:extLst>
      <p:ext uri="{BB962C8B-B14F-4D97-AF65-F5344CB8AC3E}">
        <p14:creationId xmlns:p14="http://schemas.microsoft.com/office/powerpoint/2010/main" val="3507848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3323112B-0E9C-49BE-A60B-CFA20FF27DFD}" type="slidenum">
              <a:rPr lang="en-CA" smtClean="0"/>
              <a:t>1</a:t>
            </a:fld>
            <a:endParaRPr lang="en-CA"/>
          </a:p>
        </p:txBody>
      </p:sp>
    </p:spTree>
    <p:extLst>
      <p:ext uri="{BB962C8B-B14F-4D97-AF65-F5344CB8AC3E}">
        <p14:creationId xmlns:p14="http://schemas.microsoft.com/office/powerpoint/2010/main" val="485217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10</a:t>
            </a:fld>
            <a:endParaRPr lang="en-CA"/>
          </a:p>
        </p:txBody>
      </p:sp>
      <p:sp>
        <p:nvSpPr>
          <p:cNvPr id="3" name="Notes Placeholder 2">
            <a:extLst>
              <a:ext uri="{FF2B5EF4-FFF2-40B4-BE49-F238E27FC236}">
                <a16:creationId xmlns:a16="http://schemas.microsoft.com/office/drawing/2014/main" id="{F37D07CE-3D94-969D-D87B-2CF19718D360}"/>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007702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11</a:t>
            </a:fld>
            <a:endParaRPr lang="en-CA"/>
          </a:p>
        </p:txBody>
      </p:sp>
      <p:sp>
        <p:nvSpPr>
          <p:cNvPr id="3" name="Notes Placeholder 2">
            <a:extLst>
              <a:ext uri="{FF2B5EF4-FFF2-40B4-BE49-F238E27FC236}">
                <a16:creationId xmlns:a16="http://schemas.microsoft.com/office/drawing/2014/main" id="{3CE95FF7-AC0D-EE43-2E6D-6CB30B73A00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8078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12</a:t>
            </a:fld>
            <a:endParaRPr lang="en-CA"/>
          </a:p>
        </p:txBody>
      </p:sp>
      <p:sp>
        <p:nvSpPr>
          <p:cNvPr id="3" name="Notes Placeholder 2">
            <a:extLst>
              <a:ext uri="{FF2B5EF4-FFF2-40B4-BE49-F238E27FC236}">
                <a16:creationId xmlns:a16="http://schemas.microsoft.com/office/drawing/2014/main" id="{88ED211F-B829-E83B-A66C-93E493D2A3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75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13</a:t>
            </a:fld>
            <a:endParaRPr lang="en-CA"/>
          </a:p>
        </p:txBody>
      </p:sp>
      <p:sp>
        <p:nvSpPr>
          <p:cNvPr id="3" name="Notes Placeholder 2">
            <a:extLst>
              <a:ext uri="{FF2B5EF4-FFF2-40B4-BE49-F238E27FC236}">
                <a16:creationId xmlns:a16="http://schemas.microsoft.com/office/drawing/2014/main" id="{C625369B-5DA7-7C6C-2518-6E49393A4CD3}"/>
              </a:ext>
            </a:extLst>
          </p:cNvPr>
          <p:cNvSpPr>
            <a:spLocks noGrp="1"/>
          </p:cNvSpPr>
          <p:nvPr>
            <p:ph type="body" idx="1"/>
          </p:nvPr>
        </p:nvSpPr>
        <p:spPr/>
        <p:txBody>
          <a:bodyPr/>
          <a:lstStyle/>
          <a:p>
            <a:r>
              <a:rPr lang="fr-CA" sz="1800" dirty="0">
                <a:effectLst/>
                <a:latin typeface="Calibri" panose="020F0502020204030204" pitchFamily="34" charset="0"/>
                <a:ea typeface="Calibri" panose="020F0502020204030204" pitchFamily="34" charset="0"/>
              </a:rPr>
              <a:t> </a:t>
            </a:r>
          </a:p>
          <a:p>
            <a:endParaRPr lang="fr-CA" dirty="0"/>
          </a:p>
        </p:txBody>
      </p:sp>
    </p:spTree>
    <p:extLst>
      <p:ext uri="{BB962C8B-B14F-4D97-AF65-F5344CB8AC3E}">
        <p14:creationId xmlns:p14="http://schemas.microsoft.com/office/powerpoint/2010/main" val="2855246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14</a:t>
            </a:fld>
            <a:endParaRPr lang="en-CA"/>
          </a:p>
        </p:txBody>
      </p:sp>
    </p:spTree>
    <p:extLst>
      <p:ext uri="{BB962C8B-B14F-4D97-AF65-F5344CB8AC3E}">
        <p14:creationId xmlns:p14="http://schemas.microsoft.com/office/powerpoint/2010/main" val="1506370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3323112B-0E9C-49BE-A60B-CFA20FF27DFD}" type="slidenum">
              <a:rPr lang="en-CA" smtClean="0"/>
              <a:t>15</a:t>
            </a:fld>
            <a:endParaRPr lang="en-CA"/>
          </a:p>
        </p:txBody>
      </p:sp>
    </p:spTree>
    <p:extLst>
      <p:ext uri="{BB962C8B-B14F-4D97-AF65-F5344CB8AC3E}">
        <p14:creationId xmlns:p14="http://schemas.microsoft.com/office/powerpoint/2010/main" val="1597979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16</a:t>
            </a:fld>
            <a:endParaRPr lang="en-CA"/>
          </a:p>
        </p:txBody>
      </p:sp>
      <p:sp>
        <p:nvSpPr>
          <p:cNvPr id="3" name="Notes Placeholder 2">
            <a:extLst>
              <a:ext uri="{FF2B5EF4-FFF2-40B4-BE49-F238E27FC236}">
                <a16:creationId xmlns:a16="http://schemas.microsoft.com/office/drawing/2014/main" id="{DD3A8340-27E1-5866-6005-6CEFB093ADCA}"/>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4062771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3323112B-0E9C-49BE-A60B-CFA20FF27DFD}" type="slidenum">
              <a:rPr lang="en-CA" smtClean="0"/>
              <a:t>17</a:t>
            </a:fld>
            <a:endParaRPr lang="en-CA"/>
          </a:p>
        </p:txBody>
      </p:sp>
    </p:spTree>
    <p:extLst>
      <p:ext uri="{BB962C8B-B14F-4D97-AF65-F5344CB8AC3E}">
        <p14:creationId xmlns:p14="http://schemas.microsoft.com/office/powerpoint/2010/main" val="3992222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5"/>
          </p:nvPr>
        </p:nvSpPr>
        <p:spPr/>
        <p:txBody>
          <a:bodyPr/>
          <a:lstStyle/>
          <a:p>
            <a:fld id="{3323112B-0E9C-49BE-A60B-CFA20FF27DFD}" type="slidenum">
              <a:rPr lang="en-CA" smtClean="0"/>
              <a:t>18</a:t>
            </a:fld>
            <a:endParaRPr lang="en-CA"/>
          </a:p>
        </p:txBody>
      </p:sp>
    </p:spTree>
    <p:extLst>
      <p:ext uri="{BB962C8B-B14F-4D97-AF65-F5344CB8AC3E}">
        <p14:creationId xmlns:p14="http://schemas.microsoft.com/office/powerpoint/2010/main" val="157704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19</a:t>
            </a:fld>
            <a:endParaRPr lang="en-CA"/>
          </a:p>
        </p:txBody>
      </p:sp>
      <p:sp>
        <p:nvSpPr>
          <p:cNvPr id="3" name="Notes Placeholder 2">
            <a:extLst>
              <a:ext uri="{FF2B5EF4-FFF2-40B4-BE49-F238E27FC236}">
                <a16:creationId xmlns:a16="http://schemas.microsoft.com/office/drawing/2014/main" id="{B9207BC4-8040-908E-46C0-434440E98BD1}"/>
              </a:ext>
            </a:extLst>
          </p:cNvPr>
          <p:cNvSpPr>
            <a:spLocks noGrp="1"/>
          </p:cNvSpPr>
          <p:nvPr>
            <p:ph type="body" idx="1"/>
          </p:nvPr>
        </p:nvSpPr>
        <p:spPr/>
        <p:txBody>
          <a:bodyPr/>
          <a:lstStyle/>
          <a:p>
            <a:endParaRPr lang="fr-CA" dirty="0"/>
          </a:p>
        </p:txBody>
      </p:sp>
    </p:spTree>
    <p:extLst>
      <p:ext uri="{BB962C8B-B14F-4D97-AF65-F5344CB8AC3E}">
        <p14:creationId xmlns:p14="http://schemas.microsoft.com/office/powerpoint/2010/main" val="2794914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2</a:t>
            </a:fld>
            <a:endParaRPr lang="en-CA"/>
          </a:p>
        </p:txBody>
      </p:sp>
    </p:spTree>
    <p:extLst>
      <p:ext uri="{BB962C8B-B14F-4D97-AF65-F5344CB8AC3E}">
        <p14:creationId xmlns:p14="http://schemas.microsoft.com/office/powerpoint/2010/main" val="2969239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20</a:t>
            </a:fld>
            <a:endParaRPr lang="en-CA"/>
          </a:p>
        </p:txBody>
      </p:sp>
    </p:spTree>
    <p:extLst>
      <p:ext uri="{BB962C8B-B14F-4D97-AF65-F5344CB8AC3E}">
        <p14:creationId xmlns:p14="http://schemas.microsoft.com/office/powerpoint/2010/main" val="4010163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25</a:t>
            </a:fld>
            <a:endParaRPr lang="en-CA"/>
          </a:p>
        </p:txBody>
      </p:sp>
    </p:spTree>
    <p:extLst>
      <p:ext uri="{BB962C8B-B14F-4D97-AF65-F5344CB8AC3E}">
        <p14:creationId xmlns:p14="http://schemas.microsoft.com/office/powerpoint/2010/main" val="35254844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3112B-0E9C-49BE-A60B-CFA20FF27DFD}" type="slidenum">
              <a:rPr lang="en-CA" smtClean="0"/>
              <a:t>28</a:t>
            </a:fld>
            <a:endParaRPr lang="en-CA"/>
          </a:p>
        </p:txBody>
      </p:sp>
    </p:spTree>
    <p:extLst>
      <p:ext uri="{BB962C8B-B14F-4D97-AF65-F5344CB8AC3E}">
        <p14:creationId xmlns:p14="http://schemas.microsoft.com/office/powerpoint/2010/main" val="17043983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29</a:t>
            </a:fld>
            <a:endParaRPr lang="en-CA"/>
          </a:p>
        </p:txBody>
      </p:sp>
    </p:spTree>
    <p:extLst>
      <p:ext uri="{BB962C8B-B14F-4D97-AF65-F5344CB8AC3E}">
        <p14:creationId xmlns:p14="http://schemas.microsoft.com/office/powerpoint/2010/main" val="2581219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3112B-0E9C-49BE-A60B-CFA20FF27DFD}" type="slidenum">
              <a:rPr lang="en-CA" smtClean="0"/>
              <a:t>30</a:t>
            </a:fld>
            <a:endParaRPr lang="en-CA"/>
          </a:p>
        </p:txBody>
      </p:sp>
    </p:spTree>
    <p:extLst>
      <p:ext uri="{BB962C8B-B14F-4D97-AF65-F5344CB8AC3E}">
        <p14:creationId xmlns:p14="http://schemas.microsoft.com/office/powerpoint/2010/main" val="2100024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31</a:t>
            </a:fld>
            <a:endParaRPr lang="en-CA"/>
          </a:p>
        </p:txBody>
      </p:sp>
    </p:spTree>
    <p:extLst>
      <p:ext uri="{BB962C8B-B14F-4D97-AF65-F5344CB8AC3E}">
        <p14:creationId xmlns:p14="http://schemas.microsoft.com/office/powerpoint/2010/main" val="216618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23112B-0E9C-49BE-A60B-CFA20FF27DFD}" type="slidenum">
              <a:rPr lang="en-CA" smtClean="0"/>
              <a:t>3</a:t>
            </a:fld>
            <a:endParaRPr lang="en-CA"/>
          </a:p>
        </p:txBody>
      </p:sp>
    </p:spTree>
    <p:extLst>
      <p:ext uri="{BB962C8B-B14F-4D97-AF65-F5344CB8AC3E}">
        <p14:creationId xmlns:p14="http://schemas.microsoft.com/office/powerpoint/2010/main" val="48390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4</a:t>
            </a:fld>
            <a:endParaRPr lang="en-CA"/>
          </a:p>
        </p:txBody>
      </p:sp>
    </p:spTree>
    <p:extLst>
      <p:ext uri="{BB962C8B-B14F-4D97-AF65-F5344CB8AC3E}">
        <p14:creationId xmlns:p14="http://schemas.microsoft.com/office/powerpoint/2010/main" val="2588808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5</a:t>
            </a:fld>
            <a:endParaRPr lang="en-CA"/>
          </a:p>
        </p:txBody>
      </p:sp>
    </p:spTree>
    <p:extLst>
      <p:ext uri="{BB962C8B-B14F-4D97-AF65-F5344CB8AC3E}">
        <p14:creationId xmlns:p14="http://schemas.microsoft.com/office/powerpoint/2010/main" val="565447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6</a:t>
            </a:fld>
            <a:endParaRPr lang="en-CA"/>
          </a:p>
        </p:txBody>
      </p:sp>
    </p:spTree>
    <p:extLst>
      <p:ext uri="{BB962C8B-B14F-4D97-AF65-F5344CB8AC3E}">
        <p14:creationId xmlns:p14="http://schemas.microsoft.com/office/powerpoint/2010/main" val="1672875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3323112B-0E9C-49BE-A60B-CFA20FF27DFD}" type="slidenum">
              <a:rPr lang="en-CA" smtClean="0"/>
              <a:t>7</a:t>
            </a:fld>
            <a:endParaRPr lang="en-CA"/>
          </a:p>
        </p:txBody>
      </p:sp>
      <p:sp>
        <p:nvSpPr>
          <p:cNvPr id="3" name="Notes Placeholder 2">
            <a:extLst>
              <a:ext uri="{FF2B5EF4-FFF2-40B4-BE49-F238E27FC236}">
                <a16:creationId xmlns:a16="http://schemas.microsoft.com/office/drawing/2014/main" id="{F5FEEABD-1D4F-B9A2-2925-B05BE9B367DE}"/>
              </a:ext>
            </a:extLst>
          </p:cNvPr>
          <p:cNvSpPr>
            <a:spLocks noGrp="1"/>
          </p:cNvSpPr>
          <p:nvPr>
            <p:ph type="body" idx="1"/>
          </p:nvPr>
        </p:nvSpPr>
        <p:spPr/>
        <p:txBody>
          <a:bodyPr/>
          <a:lstStyle/>
          <a:p>
            <a:endParaRPr lang="en-US" dirty="0">
              <a:solidFill>
                <a:schemeClr val="accent3"/>
              </a:solidFill>
            </a:endParaRPr>
          </a:p>
        </p:txBody>
      </p:sp>
    </p:spTree>
    <p:extLst>
      <p:ext uri="{BB962C8B-B14F-4D97-AF65-F5344CB8AC3E}">
        <p14:creationId xmlns:p14="http://schemas.microsoft.com/office/powerpoint/2010/main" val="262148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3323112B-0E9C-49BE-A60B-CFA20FF27DFD}" type="slidenum">
              <a:rPr lang="en-CA" smtClean="0"/>
              <a:t>8</a:t>
            </a:fld>
            <a:endParaRPr lang="en-CA"/>
          </a:p>
        </p:txBody>
      </p:sp>
    </p:spTree>
    <p:extLst>
      <p:ext uri="{BB962C8B-B14F-4D97-AF65-F5344CB8AC3E}">
        <p14:creationId xmlns:p14="http://schemas.microsoft.com/office/powerpoint/2010/main" val="784879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3323112B-0E9C-49BE-A60B-CFA20FF27DFD}" type="slidenum">
              <a:rPr lang="en-CA" smtClean="0"/>
              <a:t>9</a:t>
            </a:fld>
            <a:endParaRPr lang="en-CA"/>
          </a:p>
        </p:txBody>
      </p:sp>
    </p:spTree>
    <p:extLst>
      <p:ext uri="{BB962C8B-B14F-4D97-AF65-F5344CB8AC3E}">
        <p14:creationId xmlns:p14="http://schemas.microsoft.com/office/powerpoint/2010/main" val="2855800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6657" y="781050"/>
            <a:ext cx="4045857" cy="2201636"/>
          </a:xfrm>
        </p:spPr>
        <p:txBody>
          <a:bodyPr anchor="b">
            <a:normAutofit/>
          </a:bodyPr>
          <a:lstStyle>
            <a:lvl1pPr algn="l">
              <a:defRPr sz="3600">
                <a:solidFill>
                  <a:schemeClr val="bg2"/>
                </a:solidFill>
              </a:defRPr>
            </a:lvl1pPr>
          </a:lstStyle>
          <a:p>
            <a:r>
              <a:rPr lang="en-US" dirty="0"/>
              <a:t>Click to edit Master title style</a:t>
            </a:r>
          </a:p>
        </p:txBody>
      </p:sp>
      <p:sp>
        <p:nvSpPr>
          <p:cNvPr id="3" name="Subtitle 2"/>
          <p:cNvSpPr>
            <a:spLocks noGrp="1"/>
          </p:cNvSpPr>
          <p:nvPr>
            <p:ph type="subTitle" idx="1"/>
          </p:nvPr>
        </p:nvSpPr>
        <p:spPr>
          <a:xfrm>
            <a:off x="286657" y="3077028"/>
            <a:ext cx="4045857" cy="805599"/>
          </a:xfrm>
        </p:spPr>
        <p:txBody>
          <a:bodyPr anchor="b"/>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Rectangle 6" descr="fmcover2|Graphic ID: 20|2|Macro Version: 2|2023-05-12">
            <a:extLst>
              <a:ext uri="{FF2B5EF4-FFF2-40B4-BE49-F238E27FC236}">
                <a16:creationId xmlns:a16="http://schemas.microsoft.com/office/drawing/2014/main" id="{6DFE20BD-2F82-482D-8EE8-8C7ED71419AD}"/>
              </a:ext>
            </a:extLst>
          </p:cNvPr>
          <p:cNvSpPr/>
          <p:nvPr/>
        </p:nvSpPr>
        <p:spPr>
          <a:xfrm>
            <a:off x="4572000" y="0"/>
            <a:ext cx="4568400" cy="51435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descr="fmTriangleCover2">
            <a:extLst>
              <a:ext uri="{FF2B5EF4-FFF2-40B4-BE49-F238E27FC236}">
                <a16:creationId xmlns:a16="http://schemas.microsoft.com/office/drawing/2014/main" id="{9C069EBE-F941-4ED2-854E-25F71E9045BD}"/>
              </a:ext>
            </a:extLst>
          </p:cNvPr>
          <p:cNvSpPr/>
          <p:nvPr/>
        </p:nvSpPr>
        <p:spPr>
          <a:xfrm>
            <a:off x="2167726" y="230504"/>
            <a:ext cx="277931" cy="357852"/>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descr="fmfooter2|Graphic ID: 202|2|Macro Version: 2|2023-05-12">
            <a:extLst>
              <a:ext uri="{FF2B5EF4-FFF2-40B4-BE49-F238E27FC236}">
                <a16:creationId xmlns:a16="http://schemas.microsoft.com/office/drawing/2014/main" id="{DAE4F368-7AE1-4272-BF3D-32D5FF986767}"/>
              </a:ext>
            </a:extLst>
          </p:cNvPr>
          <p:cNvSpPr/>
          <p:nvPr/>
        </p:nvSpPr>
        <p:spPr>
          <a:xfrm>
            <a:off x="1419291" y="4061966"/>
            <a:ext cx="1774800" cy="9360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00508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t"/>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342900"/>
            <a:ext cx="4629150" cy="407669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765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4A871A-B194-4258-923D-D8A0532AC07F}" type="datetimeFigureOut">
              <a:rPr lang="en-CA" noProof="0" smtClean="0"/>
              <a:t>2023-06-28</a:t>
            </a:fld>
            <a:endParaRPr lang="en-CA" noProof="0" dirty="0"/>
          </a:p>
        </p:txBody>
      </p:sp>
      <p:sp>
        <p:nvSpPr>
          <p:cNvPr id="6" name="Footer Placeholder 5"/>
          <p:cNvSpPr>
            <a:spLocks noGrp="1"/>
          </p:cNvSpPr>
          <p:nvPr>
            <p:ph type="ftr" sz="quarter" idx="11"/>
          </p:nvPr>
        </p:nvSpPr>
        <p:spPr/>
        <p:txBody>
          <a:bodyPr/>
          <a:lstStyle/>
          <a:p>
            <a:endParaRPr lang="en-CA" noProof="0" dirty="0"/>
          </a:p>
        </p:txBody>
      </p:sp>
      <p:sp>
        <p:nvSpPr>
          <p:cNvPr id="7" name="Slide Number Placeholder 6"/>
          <p:cNvSpPr>
            <a:spLocks noGrp="1"/>
          </p:cNvSpPr>
          <p:nvPr>
            <p:ph type="sldNum" sz="quarter" idx="12"/>
          </p:nvPr>
        </p:nvSpPr>
        <p:spPr/>
        <p:txBody>
          <a:bodyPr/>
          <a:lstStyle/>
          <a:p>
            <a:fld id="{E0E188A6-1E21-4BAD-8A7F-BEED75DF329B}" type="slidenum">
              <a:rPr lang="en-CA" noProof="0" smtClean="0"/>
              <a:t>‹N°›</a:t>
            </a:fld>
            <a:endParaRPr lang="en-CA" noProof="0" dirty="0"/>
          </a:p>
        </p:txBody>
      </p:sp>
      <p:sp>
        <p:nvSpPr>
          <p:cNvPr id="8" name="Rectangle 7" descr="fmTriangle2">
            <a:extLst>
              <a:ext uri="{FF2B5EF4-FFF2-40B4-BE49-F238E27FC236}">
                <a16:creationId xmlns:a16="http://schemas.microsoft.com/office/drawing/2014/main" id="{E4543D58-16B5-4334-B4C7-60883433199B}"/>
              </a:ext>
            </a:extLst>
          </p:cNvPr>
          <p:cNvSpPr/>
          <p:nvPr/>
        </p:nvSpPr>
        <p:spPr>
          <a:xfrm>
            <a:off x="273612" y="353875"/>
            <a:ext cx="277931" cy="357852"/>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26425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a:xfrm>
            <a:off x="611560" y="660400"/>
            <a:ext cx="7920880" cy="3860800"/>
          </a:xfrm>
        </p:spPr>
        <p:txBody>
          <a:bodyPr anchor="ctr"/>
          <a:lstStyle>
            <a:lvl1pPr marL="0" indent="0" algn="ctr">
              <a:buNone/>
              <a:defRPr i="1">
                <a:solidFill>
                  <a:schemeClr val="accent3"/>
                </a:solidFill>
                <a:latin typeface="Georgia" panose="02040502050405020303" pitchFamily="18" charset="0"/>
              </a:defRPr>
            </a:lvl1pPr>
            <a:lvl2pPr marL="265113" indent="0">
              <a:buNone/>
              <a:defRPr>
                <a:latin typeface="Georgia" panose="02040502050405020303" pitchFamily="18" charset="0"/>
              </a:defRPr>
            </a:lvl2pPr>
            <a:lvl3pPr marL="538163" indent="0">
              <a:buNone/>
              <a:defRPr>
                <a:latin typeface="Georgia" panose="02040502050405020303" pitchFamily="18" charset="0"/>
              </a:defRPr>
            </a:lvl3pPr>
            <a:lvl4pPr marL="804862" indent="0">
              <a:buNone/>
              <a:defRPr>
                <a:latin typeface="Georgia" panose="02040502050405020303" pitchFamily="18" charset="0"/>
              </a:defRPr>
            </a:lvl4pPr>
            <a:lvl5pPr marL="1076325" indent="0">
              <a:buNone/>
              <a:defRPr>
                <a:latin typeface="Georgia" panose="02040502050405020303" pitchFamily="18" charset="0"/>
              </a:defRPr>
            </a:lvl5pPr>
          </a:lstStyle>
          <a:p>
            <a:pPr lvl="0"/>
            <a:r>
              <a:rPr lang="en-US" noProof="0"/>
              <a:t>Click to edit Master text styles</a:t>
            </a:r>
          </a:p>
        </p:txBody>
      </p:sp>
    </p:spTree>
    <p:extLst>
      <p:ext uri="{BB962C8B-B14F-4D97-AF65-F5344CB8AC3E}">
        <p14:creationId xmlns:p14="http://schemas.microsoft.com/office/powerpoint/2010/main" val="350942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igna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DB2879-9129-4433-8886-FBEAACD0E8F0}"/>
              </a:ext>
            </a:extLst>
          </p:cNvPr>
          <p:cNvSpPr/>
          <p:nvPr/>
        </p:nvSpPr>
        <p:spPr>
          <a:xfrm>
            <a:off x="0" y="0"/>
            <a:ext cx="9144000" cy="24156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3" name="Date Placeholder 2">
            <a:extLst>
              <a:ext uri="{FF2B5EF4-FFF2-40B4-BE49-F238E27FC236}">
                <a16:creationId xmlns:a16="http://schemas.microsoft.com/office/drawing/2014/main" id="{0D7A0E7B-6D5A-4F31-B242-1ADDDD27117E}"/>
              </a:ext>
            </a:extLst>
          </p:cNvPr>
          <p:cNvSpPr>
            <a:spLocks noGrp="1"/>
          </p:cNvSpPr>
          <p:nvPr>
            <p:ph type="dt" sz="half" idx="10"/>
          </p:nvPr>
        </p:nvSpPr>
        <p:spPr/>
        <p:txBody>
          <a:bodyPr/>
          <a:lstStyle/>
          <a:p>
            <a:fld id="{E54A871A-B194-4258-923D-D8A0532AC07F}" type="datetimeFigureOut">
              <a:rPr lang="en-CA" noProof="0" smtClean="0"/>
              <a:t>2023-06-28</a:t>
            </a:fld>
            <a:endParaRPr lang="en-CA" noProof="0" dirty="0"/>
          </a:p>
        </p:txBody>
      </p:sp>
      <p:sp>
        <p:nvSpPr>
          <p:cNvPr id="4" name="Footer Placeholder 3">
            <a:extLst>
              <a:ext uri="{FF2B5EF4-FFF2-40B4-BE49-F238E27FC236}">
                <a16:creationId xmlns:a16="http://schemas.microsoft.com/office/drawing/2014/main" id="{27B1FE37-34F9-4DA1-AF3D-D8CD3CE83DC8}"/>
              </a:ext>
            </a:extLst>
          </p:cNvPr>
          <p:cNvSpPr>
            <a:spLocks noGrp="1"/>
          </p:cNvSpPr>
          <p:nvPr>
            <p:ph type="ftr" sz="quarter" idx="11"/>
          </p:nvPr>
        </p:nvSpPr>
        <p:spPr/>
        <p:txBody>
          <a:bodyPr/>
          <a:lstStyle/>
          <a:p>
            <a:endParaRPr lang="en-CA" noProof="0" dirty="0"/>
          </a:p>
        </p:txBody>
      </p:sp>
      <p:sp>
        <p:nvSpPr>
          <p:cNvPr id="5" name="Slide Number Placeholder 4">
            <a:extLst>
              <a:ext uri="{FF2B5EF4-FFF2-40B4-BE49-F238E27FC236}">
                <a16:creationId xmlns:a16="http://schemas.microsoft.com/office/drawing/2014/main" id="{41555950-BC47-489B-A2EF-C332EBC9ECD8}"/>
              </a:ext>
            </a:extLst>
          </p:cNvPr>
          <p:cNvSpPr>
            <a:spLocks noGrp="1"/>
          </p:cNvSpPr>
          <p:nvPr>
            <p:ph type="sldNum" sz="quarter" idx="12"/>
          </p:nvPr>
        </p:nvSpPr>
        <p:spPr/>
        <p:txBody>
          <a:bodyPr/>
          <a:lstStyle/>
          <a:p>
            <a:fld id="{E0E188A6-1E21-4BAD-8A7F-BEED75DF329B}" type="slidenum">
              <a:rPr lang="en-CA" noProof="0" smtClean="0"/>
              <a:t>‹N°›</a:t>
            </a:fld>
            <a:endParaRPr lang="en-CA" noProof="0" dirty="0"/>
          </a:p>
        </p:txBody>
      </p:sp>
      <p:sp>
        <p:nvSpPr>
          <p:cNvPr id="7" name="SmartArt Placeholder 6">
            <a:extLst>
              <a:ext uri="{FF2B5EF4-FFF2-40B4-BE49-F238E27FC236}">
                <a16:creationId xmlns:a16="http://schemas.microsoft.com/office/drawing/2014/main" id="{003CF69F-95DC-4130-B03A-1E52EDC29AF0}"/>
              </a:ext>
            </a:extLst>
          </p:cNvPr>
          <p:cNvSpPr>
            <a:spLocks noGrp="1"/>
          </p:cNvSpPr>
          <p:nvPr>
            <p:ph type="dgm" sz="quarter" idx="13"/>
          </p:nvPr>
        </p:nvSpPr>
        <p:spPr>
          <a:xfrm>
            <a:off x="0" y="391885"/>
            <a:ext cx="9144000" cy="4024539"/>
          </a:xfrm>
        </p:spPr>
        <p:txBody>
          <a:bodyPr/>
          <a:lstStyle>
            <a:lvl1pPr marL="0" indent="0">
              <a:buNone/>
              <a:defRPr/>
            </a:lvl1pPr>
          </a:lstStyle>
          <a:p>
            <a:r>
              <a:rPr lang="en-US"/>
              <a:t>Click icon to add SmartArt graphic</a:t>
            </a:r>
            <a:endParaRPr lang="en-CA"/>
          </a:p>
        </p:txBody>
      </p:sp>
    </p:spTree>
    <p:extLst>
      <p:ext uri="{BB962C8B-B14F-4D97-AF65-F5344CB8AC3E}">
        <p14:creationId xmlns:p14="http://schemas.microsoft.com/office/powerpoint/2010/main" val="981525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nclusio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descr="fmlogo2|Graphic ID: 402|2|Macro Version: 2|2023-05-12">
            <a:extLst>
              <a:ext uri="{FF2B5EF4-FFF2-40B4-BE49-F238E27FC236}">
                <a16:creationId xmlns:a16="http://schemas.microsoft.com/office/drawing/2014/main" id="{4F3B9CB7-AB5C-437E-8D34-A05FE7FBF853}"/>
              </a:ext>
            </a:extLst>
          </p:cNvPr>
          <p:cNvSpPr/>
          <p:nvPr/>
        </p:nvSpPr>
        <p:spPr>
          <a:xfrm>
            <a:off x="3545137" y="1135540"/>
            <a:ext cx="3942000" cy="20844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63347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Gordita" pitchFamily="2" charset="77"/>
                <a:cs typeface="Gordita" pitchFamily="2" charset="77"/>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4A871A-B194-4258-923D-D8A0532AC07F}" type="datetimeFigureOut">
              <a:rPr lang="en-CA" smtClean="0"/>
              <a:t>2023-06-28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0E188A6-1E21-4BAD-8A7F-BEED75DF329B}" type="slidenum">
              <a:rPr lang="en-CA" smtClean="0"/>
              <a:t>‹N°›</a:t>
            </a:fld>
            <a:endParaRPr lang="en-CA"/>
          </a:p>
        </p:txBody>
      </p:sp>
      <p:sp>
        <p:nvSpPr>
          <p:cNvPr id="7" name="Rectangle 6" descr="fmTriangle2">
            <a:extLst>
              <a:ext uri="{FF2B5EF4-FFF2-40B4-BE49-F238E27FC236}">
                <a16:creationId xmlns:a16="http://schemas.microsoft.com/office/drawing/2014/main" id="{59CB14CB-2022-4879-B146-A1B97B91C012}"/>
              </a:ext>
            </a:extLst>
          </p:cNvPr>
          <p:cNvSpPr/>
          <p:nvPr/>
        </p:nvSpPr>
        <p:spPr>
          <a:xfrm>
            <a:off x="273612" y="353875"/>
            <a:ext cx="277931" cy="357852"/>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87338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4862284" y="4054741"/>
            <a:ext cx="3955143" cy="720000"/>
          </a:xfrm>
        </p:spPr>
        <p:txBody>
          <a:bodyPr lIns="0" tIns="46800" rIns="0" bIns="46800" anchor="t">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CA" noProof="0" dirty="0"/>
          </a:p>
        </p:txBody>
      </p:sp>
      <p:sp>
        <p:nvSpPr>
          <p:cNvPr id="4" name="Rectangle 3" descr="fmTriangleCover2"/>
          <p:cNvSpPr>
            <a:spLocks noChangeAspect="1"/>
          </p:cNvSpPr>
          <p:nvPr/>
        </p:nvSpPr>
        <p:spPr>
          <a:xfrm>
            <a:off x="6563052" y="244454"/>
            <a:ext cx="276803" cy="3564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862285" y="600855"/>
            <a:ext cx="3955143" cy="3453886"/>
          </a:xfrm>
        </p:spPr>
        <p:txBody>
          <a:bodyPr lIns="0" rIns="0" anchor="ctr">
            <a:normAutofit/>
          </a:bodyPr>
          <a:lstStyle>
            <a:lvl1pPr>
              <a:defRPr sz="4000">
                <a:solidFill>
                  <a:schemeClr val="bg1"/>
                </a:solidFill>
              </a:defRPr>
            </a:lvl1pPr>
          </a:lstStyle>
          <a:p>
            <a:r>
              <a:rPr lang="en-US" noProof="0"/>
              <a:t>Click to edit Master title style</a:t>
            </a:r>
            <a:endParaRPr lang="en-CA" noProof="0" dirty="0"/>
          </a:p>
        </p:txBody>
      </p:sp>
    </p:spTree>
    <p:extLst>
      <p:ext uri="{BB962C8B-B14F-4D97-AF65-F5344CB8AC3E}">
        <p14:creationId xmlns:p14="http://schemas.microsoft.com/office/powerpoint/2010/main" val="134431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ection Header with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4862284" y="4054741"/>
            <a:ext cx="3955143" cy="720000"/>
          </a:xfrm>
        </p:spPr>
        <p:txBody>
          <a:bodyPr lIns="0" tIns="46800" rIns="0" bIns="46800" anchor="t">
            <a:normAutofit/>
          </a:bodyPr>
          <a:lstStyle>
            <a:lvl1pPr marL="0" indent="0" algn="l">
              <a:buNone/>
              <a:defRPr sz="20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CA" noProof="0" dirty="0"/>
          </a:p>
        </p:txBody>
      </p:sp>
      <p:sp>
        <p:nvSpPr>
          <p:cNvPr id="4" name="Rectangle 3" descr="fmTriangleCover2"/>
          <p:cNvSpPr>
            <a:spLocks noChangeAspect="1"/>
          </p:cNvSpPr>
          <p:nvPr/>
        </p:nvSpPr>
        <p:spPr>
          <a:xfrm>
            <a:off x="6563052" y="244454"/>
            <a:ext cx="276803" cy="35640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862285" y="600855"/>
            <a:ext cx="3955143" cy="3453886"/>
          </a:xfrm>
        </p:spPr>
        <p:txBody>
          <a:bodyPr lIns="0" rIns="0" anchor="ctr">
            <a:normAutofit/>
          </a:bodyPr>
          <a:lstStyle>
            <a:lvl1pPr>
              <a:defRPr sz="4000">
                <a:solidFill>
                  <a:schemeClr val="bg1"/>
                </a:solidFill>
              </a:defRPr>
            </a:lvl1pPr>
          </a:lstStyle>
          <a:p>
            <a:r>
              <a:rPr lang="en-US" noProof="0"/>
              <a:t>Click to edit Master title style</a:t>
            </a:r>
            <a:endParaRPr lang="en-CA" noProof="0" dirty="0"/>
          </a:p>
        </p:txBody>
      </p:sp>
      <p:sp>
        <p:nvSpPr>
          <p:cNvPr id="5" name="Picture Placeholder 4">
            <a:extLst>
              <a:ext uri="{FF2B5EF4-FFF2-40B4-BE49-F238E27FC236}">
                <a16:creationId xmlns:a16="http://schemas.microsoft.com/office/drawing/2014/main" id="{362DAACC-43E5-44EE-9C66-E5170911F765}"/>
              </a:ext>
            </a:extLst>
          </p:cNvPr>
          <p:cNvSpPr>
            <a:spLocks noGrp="1"/>
          </p:cNvSpPr>
          <p:nvPr>
            <p:ph type="pic" sz="quarter" idx="10"/>
          </p:nvPr>
        </p:nvSpPr>
        <p:spPr>
          <a:xfrm>
            <a:off x="0" y="0"/>
            <a:ext cx="4572000" cy="5143500"/>
          </a:xfrm>
        </p:spPr>
        <p:txBody>
          <a:bodyPr/>
          <a:lstStyle>
            <a:lvl1pPr marL="0" indent="0">
              <a:buNone/>
              <a:defRPr/>
            </a:lvl1pPr>
          </a:lstStyle>
          <a:p>
            <a:r>
              <a:rPr lang="en-US"/>
              <a:t>Click icon to add picture</a:t>
            </a:r>
            <a:endParaRPr lang="en-CA" dirty="0"/>
          </a:p>
        </p:txBody>
      </p:sp>
    </p:spTree>
    <p:extLst>
      <p:ext uri="{BB962C8B-B14F-4D97-AF65-F5344CB8AC3E}">
        <p14:creationId xmlns:p14="http://schemas.microsoft.com/office/powerpoint/2010/main" val="643336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050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0503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A871A-B194-4258-923D-D8A0532AC07F}" type="datetimeFigureOut">
              <a:rPr lang="en-CA" noProof="0" smtClean="0"/>
              <a:t>2023-06-28</a:t>
            </a:fld>
            <a:endParaRPr lang="en-CA" noProof="0" dirty="0"/>
          </a:p>
        </p:txBody>
      </p:sp>
      <p:sp>
        <p:nvSpPr>
          <p:cNvPr id="6" name="Footer Placeholder 5"/>
          <p:cNvSpPr>
            <a:spLocks noGrp="1"/>
          </p:cNvSpPr>
          <p:nvPr>
            <p:ph type="ftr" sz="quarter" idx="11"/>
          </p:nvPr>
        </p:nvSpPr>
        <p:spPr/>
        <p:txBody>
          <a:bodyPr/>
          <a:lstStyle/>
          <a:p>
            <a:endParaRPr lang="en-CA" noProof="0" dirty="0"/>
          </a:p>
        </p:txBody>
      </p:sp>
      <p:sp>
        <p:nvSpPr>
          <p:cNvPr id="7" name="Slide Number Placeholder 6"/>
          <p:cNvSpPr>
            <a:spLocks noGrp="1"/>
          </p:cNvSpPr>
          <p:nvPr>
            <p:ph type="sldNum" sz="quarter" idx="12"/>
          </p:nvPr>
        </p:nvSpPr>
        <p:spPr/>
        <p:txBody>
          <a:bodyPr/>
          <a:lstStyle/>
          <a:p>
            <a:fld id="{E0E188A6-1E21-4BAD-8A7F-BEED75DF329B}" type="slidenum">
              <a:rPr lang="en-CA" noProof="0" smtClean="0"/>
              <a:t>‹N°›</a:t>
            </a:fld>
            <a:endParaRPr lang="en-CA" noProof="0" dirty="0"/>
          </a:p>
        </p:txBody>
      </p:sp>
      <p:sp>
        <p:nvSpPr>
          <p:cNvPr id="8" name="Rectangle 7" descr="fmTriangle2">
            <a:extLst>
              <a:ext uri="{FF2B5EF4-FFF2-40B4-BE49-F238E27FC236}">
                <a16:creationId xmlns:a16="http://schemas.microsoft.com/office/drawing/2014/main" id="{076E5780-7301-43C2-B1F8-483365878C19}"/>
              </a:ext>
            </a:extLst>
          </p:cNvPr>
          <p:cNvSpPr/>
          <p:nvPr/>
        </p:nvSpPr>
        <p:spPr>
          <a:xfrm>
            <a:off x="273612" y="353875"/>
            <a:ext cx="277931" cy="357852"/>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54570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t">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543175"/>
          </a:xfrm>
        </p:spPr>
        <p:txBody>
          <a:bodyPr>
            <a:normAutofit/>
          </a:bodyPr>
          <a:lstStyle>
            <a:lvl1pPr>
              <a:defRPr sz="2400"/>
            </a:lvl1pPr>
            <a:lvl2pPr>
              <a:defRPr sz="20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t">
            <a:normAutofit/>
          </a:bodyPr>
          <a:lstStyle>
            <a:lvl1pPr marL="0" indent="0">
              <a:buNone/>
              <a:defRPr sz="20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543175"/>
          </a:xfrm>
        </p:spPr>
        <p:txBody>
          <a:bodyPr>
            <a:normAutofit/>
          </a:bodyPr>
          <a:lstStyle>
            <a:lvl1pPr>
              <a:defRPr sz="2400"/>
            </a:lvl1pPr>
            <a:lvl2pPr>
              <a:defRPr sz="20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4A871A-B194-4258-923D-D8A0532AC07F}" type="datetimeFigureOut">
              <a:rPr lang="en-CA" noProof="0" smtClean="0"/>
              <a:t>2023-06-28</a:t>
            </a:fld>
            <a:endParaRPr lang="en-CA" noProof="0" dirty="0"/>
          </a:p>
        </p:txBody>
      </p:sp>
      <p:sp>
        <p:nvSpPr>
          <p:cNvPr id="8" name="Footer Placeholder 7"/>
          <p:cNvSpPr>
            <a:spLocks noGrp="1"/>
          </p:cNvSpPr>
          <p:nvPr>
            <p:ph type="ftr" sz="quarter" idx="11"/>
          </p:nvPr>
        </p:nvSpPr>
        <p:spPr/>
        <p:txBody>
          <a:bodyPr/>
          <a:lstStyle/>
          <a:p>
            <a:endParaRPr lang="en-CA" noProof="0" dirty="0"/>
          </a:p>
        </p:txBody>
      </p:sp>
      <p:sp>
        <p:nvSpPr>
          <p:cNvPr id="9" name="Slide Number Placeholder 8"/>
          <p:cNvSpPr>
            <a:spLocks noGrp="1"/>
          </p:cNvSpPr>
          <p:nvPr>
            <p:ph type="sldNum" sz="quarter" idx="12"/>
          </p:nvPr>
        </p:nvSpPr>
        <p:spPr/>
        <p:txBody>
          <a:bodyPr/>
          <a:lstStyle/>
          <a:p>
            <a:fld id="{E0E188A6-1E21-4BAD-8A7F-BEED75DF329B}" type="slidenum">
              <a:rPr lang="en-CA" noProof="0" smtClean="0"/>
              <a:t>‹N°›</a:t>
            </a:fld>
            <a:endParaRPr lang="en-CA" noProof="0" dirty="0"/>
          </a:p>
        </p:txBody>
      </p:sp>
      <p:sp>
        <p:nvSpPr>
          <p:cNvPr id="10" name="Rectangle 9" descr="fmTriangle2">
            <a:extLst>
              <a:ext uri="{FF2B5EF4-FFF2-40B4-BE49-F238E27FC236}">
                <a16:creationId xmlns:a16="http://schemas.microsoft.com/office/drawing/2014/main" id="{86EB882E-B39C-4E90-8679-A5AF15277607}"/>
              </a:ext>
            </a:extLst>
          </p:cNvPr>
          <p:cNvSpPr/>
          <p:nvPr/>
        </p:nvSpPr>
        <p:spPr>
          <a:xfrm>
            <a:off x="273612" y="353875"/>
            <a:ext cx="277931" cy="357852"/>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3770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4A871A-B194-4258-923D-D8A0532AC07F}" type="datetimeFigureOut">
              <a:rPr lang="en-CA" noProof="0" smtClean="0"/>
              <a:t>2023-06-28</a:t>
            </a:fld>
            <a:endParaRPr lang="en-CA" noProof="0" dirty="0"/>
          </a:p>
        </p:txBody>
      </p:sp>
      <p:sp>
        <p:nvSpPr>
          <p:cNvPr id="4" name="Footer Placeholder 3"/>
          <p:cNvSpPr>
            <a:spLocks noGrp="1"/>
          </p:cNvSpPr>
          <p:nvPr>
            <p:ph type="ftr" sz="quarter" idx="11"/>
          </p:nvPr>
        </p:nvSpPr>
        <p:spPr/>
        <p:txBody>
          <a:bodyPr/>
          <a:lstStyle/>
          <a:p>
            <a:endParaRPr lang="en-CA" noProof="0" dirty="0"/>
          </a:p>
        </p:txBody>
      </p:sp>
      <p:sp>
        <p:nvSpPr>
          <p:cNvPr id="5" name="Slide Number Placeholder 4"/>
          <p:cNvSpPr>
            <a:spLocks noGrp="1"/>
          </p:cNvSpPr>
          <p:nvPr>
            <p:ph type="sldNum" sz="quarter" idx="12"/>
          </p:nvPr>
        </p:nvSpPr>
        <p:spPr/>
        <p:txBody>
          <a:bodyPr/>
          <a:lstStyle/>
          <a:p>
            <a:fld id="{E0E188A6-1E21-4BAD-8A7F-BEED75DF329B}" type="slidenum">
              <a:rPr lang="en-CA" noProof="0" smtClean="0"/>
              <a:t>‹N°›</a:t>
            </a:fld>
            <a:endParaRPr lang="en-CA" noProof="0" dirty="0"/>
          </a:p>
        </p:txBody>
      </p:sp>
      <p:sp>
        <p:nvSpPr>
          <p:cNvPr id="6" name="Rectangle 5" descr="fmTriangle2">
            <a:extLst>
              <a:ext uri="{FF2B5EF4-FFF2-40B4-BE49-F238E27FC236}">
                <a16:creationId xmlns:a16="http://schemas.microsoft.com/office/drawing/2014/main" id="{3E306F28-A5DA-4427-9BFE-BB8CF0762E02}"/>
              </a:ext>
            </a:extLst>
          </p:cNvPr>
          <p:cNvSpPr/>
          <p:nvPr/>
        </p:nvSpPr>
        <p:spPr>
          <a:xfrm>
            <a:off x="273612" y="353875"/>
            <a:ext cx="277931" cy="357852"/>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2691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4A871A-B194-4258-923D-D8A0532AC07F}" type="datetimeFigureOut">
              <a:rPr lang="en-CA" smtClean="0"/>
              <a:t>2023-06-28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E0E188A6-1E21-4BAD-8A7F-BEED75DF329B}" type="slidenum">
              <a:rPr lang="en-CA" smtClean="0"/>
              <a:t>‹N°›</a:t>
            </a:fld>
            <a:endParaRPr lang="en-CA"/>
          </a:p>
        </p:txBody>
      </p:sp>
    </p:spTree>
    <p:extLst>
      <p:ext uri="{BB962C8B-B14F-4D97-AF65-F5344CB8AC3E}">
        <p14:creationId xmlns:p14="http://schemas.microsoft.com/office/powerpoint/2010/main" val="1665641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t"/>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342900"/>
            <a:ext cx="4629150" cy="408304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8289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4A871A-B194-4258-923D-D8A0532AC07F}" type="datetimeFigureOut">
              <a:rPr lang="en-CA" noProof="0" smtClean="0"/>
              <a:t>2023-06-28</a:t>
            </a:fld>
            <a:endParaRPr lang="en-CA" noProof="0" dirty="0"/>
          </a:p>
        </p:txBody>
      </p:sp>
      <p:sp>
        <p:nvSpPr>
          <p:cNvPr id="6" name="Footer Placeholder 5"/>
          <p:cNvSpPr>
            <a:spLocks noGrp="1"/>
          </p:cNvSpPr>
          <p:nvPr>
            <p:ph type="ftr" sz="quarter" idx="11"/>
          </p:nvPr>
        </p:nvSpPr>
        <p:spPr/>
        <p:txBody>
          <a:bodyPr/>
          <a:lstStyle/>
          <a:p>
            <a:endParaRPr lang="en-CA" noProof="0" dirty="0"/>
          </a:p>
        </p:txBody>
      </p:sp>
      <p:sp>
        <p:nvSpPr>
          <p:cNvPr id="7" name="Slide Number Placeholder 6"/>
          <p:cNvSpPr>
            <a:spLocks noGrp="1"/>
          </p:cNvSpPr>
          <p:nvPr>
            <p:ph type="sldNum" sz="quarter" idx="12"/>
          </p:nvPr>
        </p:nvSpPr>
        <p:spPr/>
        <p:txBody>
          <a:bodyPr/>
          <a:lstStyle/>
          <a:p>
            <a:fld id="{E0E188A6-1E21-4BAD-8A7F-BEED75DF329B}" type="slidenum">
              <a:rPr lang="en-CA" noProof="0" smtClean="0"/>
              <a:t>‹N°›</a:t>
            </a:fld>
            <a:endParaRPr lang="en-CA" noProof="0" dirty="0"/>
          </a:p>
        </p:txBody>
      </p:sp>
      <p:sp>
        <p:nvSpPr>
          <p:cNvPr id="8" name="Rectangle 7" descr="fmTriangle2">
            <a:extLst>
              <a:ext uri="{FF2B5EF4-FFF2-40B4-BE49-F238E27FC236}">
                <a16:creationId xmlns:a16="http://schemas.microsoft.com/office/drawing/2014/main" id="{ADEA6B47-D221-4CCF-BA61-EFE252B4617E}"/>
              </a:ext>
            </a:extLst>
          </p:cNvPr>
          <p:cNvSpPr/>
          <p:nvPr/>
        </p:nvSpPr>
        <p:spPr>
          <a:xfrm>
            <a:off x="273612" y="353875"/>
            <a:ext cx="277931" cy="357852"/>
          </a:xfrm>
          <a:prstGeom prst="rect">
            <a:avLst/>
          </a:prstGeom>
          <a:blipFill dpi="0" rotWithShape="1">
            <a:blip r:embed="rId2"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927117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0542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636919"/>
            <a:ext cx="2057400" cy="273844"/>
          </a:xfrm>
          <a:prstGeom prst="rect">
            <a:avLst/>
          </a:prstGeom>
        </p:spPr>
        <p:txBody>
          <a:bodyPr vert="horz" lIns="91440" tIns="45720" rIns="91440" bIns="45720" rtlCol="0" anchor="ctr"/>
          <a:lstStyle>
            <a:lvl1pPr algn="l">
              <a:defRPr sz="1000">
                <a:solidFill>
                  <a:schemeClr val="bg2"/>
                </a:solidFill>
                <a:latin typeface="Georgia" panose="02040502050405020303" pitchFamily="18" charset="0"/>
              </a:defRPr>
            </a:lvl1pPr>
          </a:lstStyle>
          <a:p>
            <a:fld id="{E54A871A-B194-4258-923D-D8A0532AC07F}" type="datetimeFigureOut">
              <a:rPr lang="en-CA" noProof="0" smtClean="0"/>
              <a:pPr/>
              <a:t>2023-06-28</a:t>
            </a:fld>
            <a:endParaRPr lang="en-CA" noProof="0" dirty="0"/>
          </a:p>
        </p:txBody>
      </p:sp>
      <p:sp>
        <p:nvSpPr>
          <p:cNvPr id="5" name="Footer Placeholder 4"/>
          <p:cNvSpPr>
            <a:spLocks noGrp="1"/>
          </p:cNvSpPr>
          <p:nvPr>
            <p:ph type="ftr" sz="quarter" idx="3"/>
          </p:nvPr>
        </p:nvSpPr>
        <p:spPr>
          <a:xfrm>
            <a:off x="5617028" y="4636919"/>
            <a:ext cx="2196193" cy="273844"/>
          </a:xfrm>
          <a:prstGeom prst="rect">
            <a:avLst/>
          </a:prstGeom>
        </p:spPr>
        <p:txBody>
          <a:bodyPr vert="horz" lIns="91440" tIns="45720" rIns="91440" bIns="45720" rtlCol="0" anchor="ctr"/>
          <a:lstStyle>
            <a:lvl1pPr algn="r">
              <a:defRPr sz="1000">
                <a:solidFill>
                  <a:schemeClr val="bg2"/>
                </a:solidFill>
                <a:latin typeface="Georgia" panose="02040502050405020303" pitchFamily="18" charset="0"/>
              </a:defRPr>
            </a:lvl1pPr>
          </a:lstStyle>
          <a:p>
            <a:endParaRPr lang="en-CA" noProof="0" dirty="0"/>
          </a:p>
        </p:txBody>
      </p:sp>
      <p:sp>
        <p:nvSpPr>
          <p:cNvPr id="6" name="Slide Number Placeholder 5"/>
          <p:cNvSpPr>
            <a:spLocks noGrp="1"/>
          </p:cNvSpPr>
          <p:nvPr>
            <p:ph type="sldNum" sz="quarter" idx="4"/>
          </p:nvPr>
        </p:nvSpPr>
        <p:spPr>
          <a:xfrm>
            <a:off x="7953829" y="4636919"/>
            <a:ext cx="561521" cy="273844"/>
          </a:xfrm>
          <a:prstGeom prst="rect">
            <a:avLst/>
          </a:prstGeom>
        </p:spPr>
        <p:txBody>
          <a:bodyPr vert="horz" lIns="91440" tIns="45720" rIns="91440" bIns="45720" rtlCol="0" anchor="ctr"/>
          <a:lstStyle>
            <a:lvl1pPr algn="r">
              <a:defRPr sz="1000">
                <a:solidFill>
                  <a:schemeClr val="bg2"/>
                </a:solidFill>
                <a:latin typeface="Georgia" panose="02040502050405020303" pitchFamily="18" charset="0"/>
              </a:defRPr>
            </a:lvl1pPr>
          </a:lstStyle>
          <a:p>
            <a:fld id="{E0E188A6-1E21-4BAD-8A7F-BEED75DF329B}" type="slidenum">
              <a:rPr lang="en-CA" noProof="0" smtClean="0"/>
              <a:pPr/>
              <a:t>‹N°›</a:t>
            </a:fld>
            <a:endParaRPr lang="en-CA" noProof="0" dirty="0"/>
          </a:p>
        </p:txBody>
      </p:sp>
      <p:sp>
        <p:nvSpPr>
          <p:cNvPr id="7" name="Rectangle 6" descr="fmfooter2|Graphic ID: 202|2|Macro Version: 2|2023-05-12">
            <a:extLst>
              <a:ext uri="{FF2B5EF4-FFF2-40B4-BE49-F238E27FC236}">
                <a16:creationId xmlns:a16="http://schemas.microsoft.com/office/drawing/2014/main" id="{44C3BFA2-86AF-4381-9A53-FD55DCEF5755}"/>
              </a:ext>
            </a:extLst>
          </p:cNvPr>
          <p:cNvSpPr/>
          <p:nvPr/>
        </p:nvSpPr>
        <p:spPr>
          <a:xfrm>
            <a:off x="3891600" y="4423500"/>
            <a:ext cx="1360800" cy="720000"/>
          </a:xfrm>
          <a:prstGeom prst="rect">
            <a:avLst/>
          </a:prstGeom>
          <a:blipFill>
            <a:blip r:embed="rId1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0307647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5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defTabSz="685800" rtl="0" eaLnBrk="1" latinLnBrk="0" hangingPunct="1">
        <a:lnSpc>
          <a:spcPct val="90000"/>
        </a:lnSpc>
        <a:spcBef>
          <a:spcPct val="0"/>
        </a:spcBef>
        <a:buNone/>
        <a:defRPr sz="3600" b="0" i="0" kern="1200">
          <a:solidFill>
            <a:schemeClr val="tx1"/>
          </a:solidFill>
          <a:latin typeface="Gordita" pitchFamily="2" charset="77"/>
          <a:ea typeface="+mj-ea"/>
          <a:cs typeface="Gordita" pitchFamily="2" charset="77"/>
        </a:defRPr>
      </a:lvl1pPr>
    </p:titleStyle>
    <p:body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image" Target="../media/image24.sv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image" Target="../media/image23.png"/><Relationship Id="rId2" Type="http://schemas.openxmlformats.org/officeDocument/2006/relationships/tags" Target="../tags/tag73.xml"/><Relationship Id="rId16" Type="http://schemas.openxmlformats.org/officeDocument/2006/relationships/notesSlide" Target="../notesSlides/notesSlide10.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5" Type="http://schemas.openxmlformats.org/officeDocument/2006/relationships/tags" Target="../tags/tag76.xml"/><Relationship Id="rId15" Type="http://schemas.openxmlformats.org/officeDocument/2006/relationships/slideLayout" Target="../slideLayouts/slideLayout2.xml"/><Relationship Id="rId10" Type="http://schemas.openxmlformats.org/officeDocument/2006/relationships/tags" Target="../tags/tag81.xm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s>
</file>

<file path=ppt/slides/_rels/slide11.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tags" Target="../tags/tag98.xml"/><Relationship Id="rId18" Type="http://schemas.openxmlformats.org/officeDocument/2006/relationships/image" Target="../media/image24.sv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tags" Target="../tags/tag97.xml"/><Relationship Id="rId17" Type="http://schemas.openxmlformats.org/officeDocument/2006/relationships/image" Target="../media/image23.png"/><Relationship Id="rId2" Type="http://schemas.openxmlformats.org/officeDocument/2006/relationships/tags" Target="../tags/tag87.xml"/><Relationship Id="rId16" Type="http://schemas.openxmlformats.org/officeDocument/2006/relationships/notesSlide" Target="../notesSlides/notesSlide11.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5" Type="http://schemas.openxmlformats.org/officeDocument/2006/relationships/tags" Target="../tags/tag90.xml"/><Relationship Id="rId15" Type="http://schemas.openxmlformats.org/officeDocument/2006/relationships/slideLayout" Target="../slideLayouts/slideLayout2.xml"/><Relationship Id="rId10" Type="http://schemas.openxmlformats.org/officeDocument/2006/relationships/tags" Target="../tags/tag95.xml"/><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tags" Target="../tags/tag99.xml"/></Relationships>
</file>

<file path=ppt/slides/_rels/slide12.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slideLayout" Target="../slideLayouts/slideLayout2.xml"/><Relationship Id="rId18" Type="http://schemas.openxmlformats.org/officeDocument/2006/relationships/image" Target="../media/image41.sv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tags" Target="../tags/tag111.xml"/><Relationship Id="rId17" Type="http://schemas.openxmlformats.org/officeDocument/2006/relationships/image" Target="../media/image40.png"/><Relationship Id="rId2" Type="http://schemas.openxmlformats.org/officeDocument/2006/relationships/tags" Target="../tags/tag101.xml"/><Relationship Id="rId16" Type="http://schemas.openxmlformats.org/officeDocument/2006/relationships/image" Target="../media/image24.svg"/><Relationship Id="rId20" Type="http://schemas.openxmlformats.org/officeDocument/2006/relationships/image" Target="../media/image43.svg"/><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tags" Target="../tags/tag110.xml"/><Relationship Id="rId5" Type="http://schemas.openxmlformats.org/officeDocument/2006/relationships/tags" Target="../tags/tag104.xml"/><Relationship Id="rId15" Type="http://schemas.openxmlformats.org/officeDocument/2006/relationships/image" Target="../media/image23.png"/><Relationship Id="rId10" Type="http://schemas.openxmlformats.org/officeDocument/2006/relationships/tags" Target="../tags/tag109.xml"/><Relationship Id="rId19" Type="http://schemas.openxmlformats.org/officeDocument/2006/relationships/image" Target="../media/image42.png"/><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14.xml"/><Relationship Id="rId7" Type="http://schemas.openxmlformats.org/officeDocument/2006/relationships/notesSlide" Target="../notesSlides/notesSlide13.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Layout" Target="../slideLayouts/slideLayout2.xml"/><Relationship Id="rId5" Type="http://schemas.openxmlformats.org/officeDocument/2006/relationships/tags" Target="../tags/tag116.xml"/><Relationship Id="rId4" Type="http://schemas.openxmlformats.org/officeDocument/2006/relationships/tags" Target="../tags/tag115.xml"/><Relationship Id="rId9"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tags" Target="../tags/tag119.xml"/><Relationship Id="rId7" Type="http://schemas.openxmlformats.org/officeDocument/2006/relationships/image" Target="../media/image44.jp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tags" Target="../tags/tag120.xml"/></Relationships>
</file>

<file path=ppt/slides/_rels/slide15.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tags" Target="../tags/tag133.xml"/><Relationship Id="rId18" Type="http://schemas.openxmlformats.org/officeDocument/2006/relationships/slideLayout" Target="../slideLayouts/slideLayout2.xml"/><Relationship Id="rId3" Type="http://schemas.openxmlformats.org/officeDocument/2006/relationships/tags" Target="../tags/tag123.xml"/><Relationship Id="rId21" Type="http://schemas.openxmlformats.org/officeDocument/2006/relationships/image" Target="../media/image24.svg"/><Relationship Id="rId7" Type="http://schemas.openxmlformats.org/officeDocument/2006/relationships/tags" Target="../tags/tag127.xml"/><Relationship Id="rId12" Type="http://schemas.openxmlformats.org/officeDocument/2006/relationships/tags" Target="../tags/tag132.xml"/><Relationship Id="rId17" Type="http://schemas.openxmlformats.org/officeDocument/2006/relationships/tags" Target="../tags/tag137.xml"/><Relationship Id="rId25" Type="http://schemas.openxmlformats.org/officeDocument/2006/relationships/image" Target="../media/image48.svg"/><Relationship Id="rId2" Type="http://schemas.openxmlformats.org/officeDocument/2006/relationships/tags" Target="../tags/tag122.xml"/><Relationship Id="rId16" Type="http://schemas.openxmlformats.org/officeDocument/2006/relationships/tags" Target="../tags/tag136.xml"/><Relationship Id="rId20" Type="http://schemas.openxmlformats.org/officeDocument/2006/relationships/image" Target="../media/image23.png"/><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tags" Target="../tags/tag131.xml"/><Relationship Id="rId24" Type="http://schemas.openxmlformats.org/officeDocument/2006/relationships/image" Target="../media/image47.png"/><Relationship Id="rId5" Type="http://schemas.openxmlformats.org/officeDocument/2006/relationships/tags" Target="../tags/tag125.xml"/><Relationship Id="rId15" Type="http://schemas.openxmlformats.org/officeDocument/2006/relationships/tags" Target="../tags/tag135.xml"/><Relationship Id="rId23" Type="http://schemas.openxmlformats.org/officeDocument/2006/relationships/image" Target="../media/image46.svg"/><Relationship Id="rId10" Type="http://schemas.openxmlformats.org/officeDocument/2006/relationships/tags" Target="../tags/tag130.xml"/><Relationship Id="rId19" Type="http://schemas.openxmlformats.org/officeDocument/2006/relationships/notesSlide" Target="../notesSlides/notesSlide15.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tags" Target="../tags/tag134.xml"/><Relationship Id="rId22"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tags" Target="../tags/tag145.xml"/><Relationship Id="rId13" Type="http://schemas.openxmlformats.org/officeDocument/2006/relationships/tags" Target="../tags/tag150.xml"/><Relationship Id="rId18" Type="http://schemas.openxmlformats.org/officeDocument/2006/relationships/slideLayout" Target="../slideLayouts/slideLayout2.xml"/><Relationship Id="rId26" Type="http://schemas.openxmlformats.org/officeDocument/2006/relationships/image" Target="../media/image51.png"/><Relationship Id="rId3" Type="http://schemas.openxmlformats.org/officeDocument/2006/relationships/tags" Target="../tags/tag140.xml"/><Relationship Id="rId21" Type="http://schemas.openxmlformats.org/officeDocument/2006/relationships/image" Target="../media/image11.svg"/><Relationship Id="rId7" Type="http://schemas.openxmlformats.org/officeDocument/2006/relationships/tags" Target="../tags/tag144.xml"/><Relationship Id="rId12" Type="http://schemas.openxmlformats.org/officeDocument/2006/relationships/tags" Target="../tags/tag149.xml"/><Relationship Id="rId17" Type="http://schemas.openxmlformats.org/officeDocument/2006/relationships/tags" Target="../tags/tag154.xml"/><Relationship Id="rId25" Type="http://schemas.openxmlformats.org/officeDocument/2006/relationships/image" Target="../media/image50.svg"/><Relationship Id="rId2" Type="http://schemas.openxmlformats.org/officeDocument/2006/relationships/tags" Target="../tags/tag139.xml"/><Relationship Id="rId16" Type="http://schemas.openxmlformats.org/officeDocument/2006/relationships/tags" Target="../tags/tag153.xml"/><Relationship Id="rId20" Type="http://schemas.openxmlformats.org/officeDocument/2006/relationships/image" Target="../media/image10.png"/><Relationship Id="rId29" Type="http://schemas.openxmlformats.org/officeDocument/2006/relationships/image" Target="../media/image15.svg"/><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8.xml"/><Relationship Id="rId24" Type="http://schemas.openxmlformats.org/officeDocument/2006/relationships/image" Target="../media/image49.png"/><Relationship Id="rId5" Type="http://schemas.openxmlformats.org/officeDocument/2006/relationships/tags" Target="../tags/tag142.xml"/><Relationship Id="rId15" Type="http://schemas.openxmlformats.org/officeDocument/2006/relationships/tags" Target="../tags/tag152.xml"/><Relationship Id="rId23" Type="http://schemas.openxmlformats.org/officeDocument/2006/relationships/image" Target="../media/image13.svg"/><Relationship Id="rId28" Type="http://schemas.openxmlformats.org/officeDocument/2006/relationships/image" Target="../media/image14.png"/><Relationship Id="rId10" Type="http://schemas.openxmlformats.org/officeDocument/2006/relationships/tags" Target="../tags/tag147.xml"/><Relationship Id="rId19" Type="http://schemas.openxmlformats.org/officeDocument/2006/relationships/notesSlide" Target="../notesSlides/notesSlide16.xml"/><Relationship Id="rId31" Type="http://schemas.openxmlformats.org/officeDocument/2006/relationships/image" Target="../media/image24.svg"/><Relationship Id="rId4" Type="http://schemas.openxmlformats.org/officeDocument/2006/relationships/tags" Target="../tags/tag141.xml"/><Relationship Id="rId9" Type="http://schemas.openxmlformats.org/officeDocument/2006/relationships/tags" Target="../tags/tag146.xml"/><Relationship Id="rId14" Type="http://schemas.openxmlformats.org/officeDocument/2006/relationships/tags" Target="../tags/tag151.xml"/><Relationship Id="rId22" Type="http://schemas.openxmlformats.org/officeDocument/2006/relationships/image" Target="../media/image12.png"/><Relationship Id="rId27" Type="http://schemas.openxmlformats.org/officeDocument/2006/relationships/image" Target="../media/image52.svg"/><Relationship Id="rId30"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157.xml"/><Relationship Id="rId7" Type="http://schemas.openxmlformats.org/officeDocument/2006/relationships/notesSlide" Target="../notesSlides/notesSlide1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slideLayout" Target="../slideLayouts/slideLayout2.xml"/><Relationship Id="rId11" Type="http://schemas.openxmlformats.org/officeDocument/2006/relationships/image" Target="../media/image56.svg"/><Relationship Id="rId5" Type="http://schemas.openxmlformats.org/officeDocument/2006/relationships/tags" Target="../tags/tag159.xml"/><Relationship Id="rId10" Type="http://schemas.openxmlformats.org/officeDocument/2006/relationships/image" Target="../media/image55.png"/><Relationship Id="rId4" Type="http://schemas.openxmlformats.org/officeDocument/2006/relationships/tags" Target="../tags/tag158.xml"/><Relationship Id="rId9" Type="http://schemas.openxmlformats.org/officeDocument/2006/relationships/image" Target="../media/image54.svg"/></Relationships>
</file>

<file path=ppt/slides/_rels/slide18.xml.rels><?xml version="1.0" encoding="UTF-8" standalone="yes"?>
<Relationships xmlns="http://schemas.openxmlformats.org/package/2006/relationships"><Relationship Id="rId13" Type="http://schemas.openxmlformats.org/officeDocument/2006/relationships/tags" Target="../tags/tag172.xml"/><Relationship Id="rId18" Type="http://schemas.openxmlformats.org/officeDocument/2006/relationships/tags" Target="../tags/tag177.xml"/><Relationship Id="rId26" Type="http://schemas.openxmlformats.org/officeDocument/2006/relationships/tags" Target="../tags/tag185.xml"/><Relationship Id="rId39" Type="http://schemas.openxmlformats.org/officeDocument/2006/relationships/image" Target="../media/image55.png"/><Relationship Id="rId21" Type="http://schemas.openxmlformats.org/officeDocument/2006/relationships/tags" Target="../tags/tag180.xml"/><Relationship Id="rId34" Type="http://schemas.openxmlformats.org/officeDocument/2006/relationships/notesSlide" Target="../notesSlides/notesSlide18.xml"/><Relationship Id="rId42" Type="http://schemas.openxmlformats.org/officeDocument/2006/relationships/image" Target="../media/image60.svg"/><Relationship Id="rId7" Type="http://schemas.openxmlformats.org/officeDocument/2006/relationships/tags" Target="../tags/tag166.xml"/><Relationship Id="rId2" Type="http://schemas.openxmlformats.org/officeDocument/2006/relationships/tags" Target="../tags/tag161.xml"/><Relationship Id="rId16" Type="http://schemas.openxmlformats.org/officeDocument/2006/relationships/tags" Target="../tags/tag175.xml"/><Relationship Id="rId20" Type="http://schemas.openxmlformats.org/officeDocument/2006/relationships/tags" Target="../tags/tag179.xml"/><Relationship Id="rId29" Type="http://schemas.openxmlformats.org/officeDocument/2006/relationships/tags" Target="../tags/tag188.xml"/><Relationship Id="rId41" Type="http://schemas.openxmlformats.org/officeDocument/2006/relationships/image" Target="../media/image59.png"/><Relationship Id="rId1" Type="http://schemas.openxmlformats.org/officeDocument/2006/relationships/tags" Target="../tags/tag160.xml"/><Relationship Id="rId6" Type="http://schemas.openxmlformats.org/officeDocument/2006/relationships/tags" Target="../tags/tag165.xml"/><Relationship Id="rId11" Type="http://schemas.openxmlformats.org/officeDocument/2006/relationships/tags" Target="../tags/tag170.xml"/><Relationship Id="rId24" Type="http://schemas.openxmlformats.org/officeDocument/2006/relationships/tags" Target="../tags/tag183.xml"/><Relationship Id="rId32" Type="http://schemas.openxmlformats.org/officeDocument/2006/relationships/tags" Target="../tags/tag191.xml"/><Relationship Id="rId37" Type="http://schemas.openxmlformats.org/officeDocument/2006/relationships/image" Target="../media/image57.png"/><Relationship Id="rId40" Type="http://schemas.openxmlformats.org/officeDocument/2006/relationships/image" Target="../media/image56.svg"/><Relationship Id="rId5" Type="http://schemas.openxmlformats.org/officeDocument/2006/relationships/tags" Target="../tags/tag164.xml"/><Relationship Id="rId15" Type="http://schemas.openxmlformats.org/officeDocument/2006/relationships/tags" Target="../tags/tag174.xml"/><Relationship Id="rId23" Type="http://schemas.openxmlformats.org/officeDocument/2006/relationships/tags" Target="../tags/tag182.xml"/><Relationship Id="rId28" Type="http://schemas.openxmlformats.org/officeDocument/2006/relationships/tags" Target="../tags/tag187.xml"/><Relationship Id="rId36" Type="http://schemas.openxmlformats.org/officeDocument/2006/relationships/image" Target="../media/image54.svg"/><Relationship Id="rId10" Type="http://schemas.openxmlformats.org/officeDocument/2006/relationships/tags" Target="../tags/tag169.xml"/><Relationship Id="rId19" Type="http://schemas.openxmlformats.org/officeDocument/2006/relationships/tags" Target="../tags/tag178.xml"/><Relationship Id="rId31" Type="http://schemas.openxmlformats.org/officeDocument/2006/relationships/tags" Target="../tags/tag190.xml"/><Relationship Id="rId4" Type="http://schemas.openxmlformats.org/officeDocument/2006/relationships/tags" Target="../tags/tag163.xml"/><Relationship Id="rId9" Type="http://schemas.openxmlformats.org/officeDocument/2006/relationships/tags" Target="../tags/tag168.xml"/><Relationship Id="rId14" Type="http://schemas.openxmlformats.org/officeDocument/2006/relationships/tags" Target="../tags/tag173.xml"/><Relationship Id="rId22" Type="http://schemas.openxmlformats.org/officeDocument/2006/relationships/tags" Target="../tags/tag181.xml"/><Relationship Id="rId27" Type="http://schemas.openxmlformats.org/officeDocument/2006/relationships/tags" Target="../tags/tag186.xml"/><Relationship Id="rId30" Type="http://schemas.openxmlformats.org/officeDocument/2006/relationships/tags" Target="../tags/tag189.xml"/><Relationship Id="rId35" Type="http://schemas.openxmlformats.org/officeDocument/2006/relationships/image" Target="../media/image53.png"/><Relationship Id="rId8" Type="http://schemas.openxmlformats.org/officeDocument/2006/relationships/tags" Target="../tags/tag167.xml"/><Relationship Id="rId3" Type="http://schemas.openxmlformats.org/officeDocument/2006/relationships/tags" Target="../tags/tag162.xml"/><Relationship Id="rId12" Type="http://schemas.openxmlformats.org/officeDocument/2006/relationships/tags" Target="../tags/tag171.xml"/><Relationship Id="rId17" Type="http://schemas.openxmlformats.org/officeDocument/2006/relationships/tags" Target="../tags/tag176.xml"/><Relationship Id="rId25" Type="http://schemas.openxmlformats.org/officeDocument/2006/relationships/tags" Target="../tags/tag184.xml"/><Relationship Id="rId33" Type="http://schemas.openxmlformats.org/officeDocument/2006/relationships/slideLayout" Target="../slideLayouts/slideLayout2.xml"/><Relationship Id="rId38" Type="http://schemas.openxmlformats.org/officeDocument/2006/relationships/image" Target="../media/image58.svg"/></Relationships>
</file>

<file path=ppt/slides/_rels/slide19.xml.rels><?xml version="1.0" encoding="UTF-8" standalone="yes"?>
<Relationships xmlns="http://schemas.openxmlformats.org/package/2006/relationships"><Relationship Id="rId13" Type="http://schemas.openxmlformats.org/officeDocument/2006/relationships/tags" Target="../tags/tag204.xml"/><Relationship Id="rId18" Type="http://schemas.openxmlformats.org/officeDocument/2006/relationships/tags" Target="../tags/tag209.xml"/><Relationship Id="rId26" Type="http://schemas.openxmlformats.org/officeDocument/2006/relationships/tags" Target="../tags/tag217.xml"/><Relationship Id="rId39" Type="http://schemas.openxmlformats.org/officeDocument/2006/relationships/image" Target="../media/image56.svg"/><Relationship Id="rId21" Type="http://schemas.openxmlformats.org/officeDocument/2006/relationships/tags" Target="../tags/tag212.xml"/><Relationship Id="rId34" Type="http://schemas.openxmlformats.org/officeDocument/2006/relationships/tags" Target="../tags/tag225.xml"/><Relationship Id="rId42" Type="http://schemas.openxmlformats.org/officeDocument/2006/relationships/image" Target="../media/image61.png"/><Relationship Id="rId7" Type="http://schemas.openxmlformats.org/officeDocument/2006/relationships/tags" Target="../tags/tag198.xml"/><Relationship Id="rId2" Type="http://schemas.openxmlformats.org/officeDocument/2006/relationships/tags" Target="../tags/tag193.xml"/><Relationship Id="rId16" Type="http://schemas.openxmlformats.org/officeDocument/2006/relationships/tags" Target="../tags/tag207.xml"/><Relationship Id="rId29" Type="http://schemas.openxmlformats.org/officeDocument/2006/relationships/tags" Target="../tags/tag220.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tags" Target="../tags/tag202.xml"/><Relationship Id="rId24" Type="http://schemas.openxmlformats.org/officeDocument/2006/relationships/tags" Target="../tags/tag215.xml"/><Relationship Id="rId32" Type="http://schemas.openxmlformats.org/officeDocument/2006/relationships/tags" Target="../tags/tag223.xml"/><Relationship Id="rId37" Type="http://schemas.openxmlformats.org/officeDocument/2006/relationships/notesSlide" Target="../notesSlides/notesSlide19.xml"/><Relationship Id="rId40" Type="http://schemas.openxmlformats.org/officeDocument/2006/relationships/image" Target="../media/image53.png"/><Relationship Id="rId45" Type="http://schemas.openxmlformats.org/officeDocument/2006/relationships/image" Target="../media/image64.svg"/><Relationship Id="rId5" Type="http://schemas.openxmlformats.org/officeDocument/2006/relationships/tags" Target="../tags/tag196.xml"/><Relationship Id="rId15" Type="http://schemas.openxmlformats.org/officeDocument/2006/relationships/tags" Target="../tags/tag206.xml"/><Relationship Id="rId23" Type="http://schemas.openxmlformats.org/officeDocument/2006/relationships/tags" Target="../tags/tag214.xml"/><Relationship Id="rId28" Type="http://schemas.openxmlformats.org/officeDocument/2006/relationships/tags" Target="../tags/tag219.xml"/><Relationship Id="rId36" Type="http://schemas.openxmlformats.org/officeDocument/2006/relationships/slideLayout" Target="../slideLayouts/slideLayout2.xml"/><Relationship Id="rId10" Type="http://schemas.openxmlformats.org/officeDocument/2006/relationships/tags" Target="../tags/tag201.xml"/><Relationship Id="rId19" Type="http://schemas.openxmlformats.org/officeDocument/2006/relationships/tags" Target="../tags/tag210.xml"/><Relationship Id="rId31" Type="http://schemas.openxmlformats.org/officeDocument/2006/relationships/tags" Target="../tags/tag222.xml"/><Relationship Id="rId44" Type="http://schemas.openxmlformats.org/officeDocument/2006/relationships/image" Target="../media/image63.png"/><Relationship Id="rId4" Type="http://schemas.openxmlformats.org/officeDocument/2006/relationships/tags" Target="../tags/tag195.xml"/><Relationship Id="rId9" Type="http://schemas.openxmlformats.org/officeDocument/2006/relationships/tags" Target="../tags/tag200.xml"/><Relationship Id="rId14" Type="http://schemas.openxmlformats.org/officeDocument/2006/relationships/tags" Target="../tags/tag205.xml"/><Relationship Id="rId22" Type="http://schemas.openxmlformats.org/officeDocument/2006/relationships/tags" Target="../tags/tag213.xml"/><Relationship Id="rId27" Type="http://schemas.openxmlformats.org/officeDocument/2006/relationships/tags" Target="../tags/tag218.xml"/><Relationship Id="rId30" Type="http://schemas.openxmlformats.org/officeDocument/2006/relationships/tags" Target="../tags/tag221.xml"/><Relationship Id="rId35" Type="http://schemas.openxmlformats.org/officeDocument/2006/relationships/tags" Target="../tags/tag226.xml"/><Relationship Id="rId43" Type="http://schemas.openxmlformats.org/officeDocument/2006/relationships/image" Target="../media/image62.svg"/><Relationship Id="rId8" Type="http://schemas.openxmlformats.org/officeDocument/2006/relationships/tags" Target="../tags/tag199.xml"/><Relationship Id="rId3" Type="http://schemas.openxmlformats.org/officeDocument/2006/relationships/tags" Target="../tags/tag194.xml"/><Relationship Id="rId12" Type="http://schemas.openxmlformats.org/officeDocument/2006/relationships/tags" Target="../tags/tag203.xml"/><Relationship Id="rId17" Type="http://schemas.openxmlformats.org/officeDocument/2006/relationships/tags" Target="../tags/tag208.xml"/><Relationship Id="rId25" Type="http://schemas.openxmlformats.org/officeDocument/2006/relationships/tags" Target="../tags/tag216.xml"/><Relationship Id="rId33" Type="http://schemas.openxmlformats.org/officeDocument/2006/relationships/tags" Target="../tags/tag224.xml"/><Relationship Id="rId38" Type="http://schemas.openxmlformats.org/officeDocument/2006/relationships/image" Target="../media/image55.png"/><Relationship Id="rId20" Type="http://schemas.openxmlformats.org/officeDocument/2006/relationships/tags" Target="../tags/tag211.xml"/><Relationship Id="rId41" Type="http://schemas.openxmlformats.org/officeDocument/2006/relationships/image" Target="../media/image54.svg"/></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tags" Target="../tags/tag6.xml"/><Relationship Id="rId21" Type="http://schemas.openxmlformats.org/officeDocument/2006/relationships/image" Target="../media/image18.png"/><Relationship Id="rId7" Type="http://schemas.openxmlformats.org/officeDocument/2006/relationships/tags" Target="../tags/tag10.xml"/><Relationship Id="rId12" Type="http://schemas.openxmlformats.org/officeDocument/2006/relationships/notesSlide" Target="../notesSlides/notesSlide2.xml"/><Relationship Id="rId17" Type="http://schemas.openxmlformats.org/officeDocument/2006/relationships/image" Target="../media/image14.png"/><Relationship Id="rId2" Type="http://schemas.openxmlformats.org/officeDocument/2006/relationships/tags" Target="../tags/tag5.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2.xml"/><Relationship Id="rId24" Type="http://schemas.openxmlformats.org/officeDocument/2006/relationships/image" Target="../media/image21.svg"/><Relationship Id="rId5" Type="http://schemas.openxmlformats.org/officeDocument/2006/relationships/tags" Target="../tags/tag8.xml"/><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tags" Target="../tags/tag13.xml"/><Relationship Id="rId19" Type="http://schemas.openxmlformats.org/officeDocument/2006/relationships/image" Target="../media/image16.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1.svg"/><Relationship Id="rId22" Type="http://schemas.openxmlformats.org/officeDocument/2006/relationships/image" Target="../media/image19.svg"/></Relationships>
</file>

<file path=ppt/slides/_rels/slide20.xml.rels><?xml version="1.0" encoding="UTF-8" standalone="yes"?>
<Relationships xmlns="http://schemas.openxmlformats.org/package/2006/relationships"><Relationship Id="rId3" Type="http://schemas.openxmlformats.org/officeDocument/2006/relationships/tags" Target="../tags/tag22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image" Target="../media/image65.jpe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tags" Target="../tags/tag237.xml"/><Relationship Id="rId13" Type="http://schemas.openxmlformats.org/officeDocument/2006/relationships/tags" Target="../tags/tag242.xml"/><Relationship Id="rId18" Type="http://schemas.openxmlformats.org/officeDocument/2006/relationships/image" Target="../media/image24.svg"/><Relationship Id="rId3" Type="http://schemas.openxmlformats.org/officeDocument/2006/relationships/tags" Target="../tags/tag232.xml"/><Relationship Id="rId21" Type="http://schemas.openxmlformats.org/officeDocument/2006/relationships/image" Target="../media/image67.svg"/><Relationship Id="rId7" Type="http://schemas.openxmlformats.org/officeDocument/2006/relationships/tags" Target="../tags/tag236.xml"/><Relationship Id="rId12" Type="http://schemas.openxmlformats.org/officeDocument/2006/relationships/tags" Target="../tags/tag241.xml"/><Relationship Id="rId17" Type="http://schemas.openxmlformats.org/officeDocument/2006/relationships/image" Target="../media/image23.png"/><Relationship Id="rId2" Type="http://schemas.openxmlformats.org/officeDocument/2006/relationships/tags" Target="../tags/tag231.xml"/><Relationship Id="rId16" Type="http://schemas.openxmlformats.org/officeDocument/2006/relationships/slideLayout" Target="../slideLayouts/slideLayout2.xml"/><Relationship Id="rId20" Type="http://schemas.openxmlformats.org/officeDocument/2006/relationships/image" Target="../media/image66.png"/><Relationship Id="rId1" Type="http://schemas.openxmlformats.org/officeDocument/2006/relationships/tags" Target="../tags/tag230.xml"/><Relationship Id="rId6" Type="http://schemas.openxmlformats.org/officeDocument/2006/relationships/tags" Target="../tags/tag235.xml"/><Relationship Id="rId11" Type="http://schemas.openxmlformats.org/officeDocument/2006/relationships/tags" Target="../tags/tag240.xml"/><Relationship Id="rId24" Type="http://schemas.openxmlformats.org/officeDocument/2006/relationships/hyperlink" Target="https://lautorite.qc.ca/fileadmin/lautorite/grand_public/publications/organisation/enonces/AMF_enonce-des-priorites-2023-2024-fr.pdf" TargetMode="External"/><Relationship Id="rId5" Type="http://schemas.openxmlformats.org/officeDocument/2006/relationships/tags" Target="../tags/tag234.xml"/><Relationship Id="rId15" Type="http://schemas.openxmlformats.org/officeDocument/2006/relationships/tags" Target="../tags/tag244.xml"/><Relationship Id="rId23" Type="http://schemas.openxmlformats.org/officeDocument/2006/relationships/image" Target="../media/image68.svg"/><Relationship Id="rId10" Type="http://schemas.openxmlformats.org/officeDocument/2006/relationships/tags" Target="../tags/tag239.xml"/><Relationship Id="rId19" Type="http://schemas.openxmlformats.org/officeDocument/2006/relationships/image" Target="../media/image32.svg"/><Relationship Id="rId4" Type="http://schemas.openxmlformats.org/officeDocument/2006/relationships/tags" Target="../tags/tag233.xml"/><Relationship Id="rId9" Type="http://schemas.openxmlformats.org/officeDocument/2006/relationships/tags" Target="../tags/tag238.xml"/><Relationship Id="rId14" Type="http://schemas.openxmlformats.org/officeDocument/2006/relationships/tags" Target="../tags/tag243.xml"/><Relationship Id="rId22"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tags" Target="../tags/tag257.xml"/><Relationship Id="rId18" Type="http://schemas.openxmlformats.org/officeDocument/2006/relationships/image" Target="../media/image70.svg"/><Relationship Id="rId3" Type="http://schemas.openxmlformats.org/officeDocument/2006/relationships/tags" Target="../tags/tag247.xml"/><Relationship Id="rId21" Type="http://schemas.openxmlformats.org/officeDocument/2006/relationships/hyperlink" Target="https://www.bcsc.bc.ca/-/media/PWS/New-Resources/Industry/Registrant-Regulation/Compliance-Toolkit/2022-CMR-Annual-Compliance-Report-Card.pdf" TargetMode="External"/><Relationship Id="rId7" Type="http://schemas.openxmlformats.org/officeDocument/2006/relationships/tags" Target="../tags/tag251.xml"/><Relationship Id="rId12" Type="http://schemas.openxmlformats.org/officeDocument/2006/relationships/tags" Target="../tags/tag256.xml"/><Relationship Id="rId17" Type="http://schemas.openxmlformats.org/officeDocument/2006/relationships/image" Target="../media/image69.png"/><Relationship Id="rId2" Type="http://schemas.openxmlformats.org/officeDocument/2006/relationships/tags" Target="../tags/tag246.xml"/><Relationship Id="rId16" Type="http://schemas.openxmlformats.org/officeDocument/2006/relationships/image" Target="../media/image24.svg"/><Relationship Id="rId20" Type="http://schemas.openxmlformats.org/officeDocument/2006/relationships/image" Target="../media/image72.svg"/><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5" Type="http://schemas.openxmlformats.org/officeDocument/2006/relationships/tags" Target="../tags/tag249.xml"/><Relationship Id="rId15" Type="http://schemas.openxmlformats.org/officeDocument/2006/relationships/image" Target="../media/image23.png"/><Relationship Id="rId10" Type="http://schemas.openxmlformats.org/officeDocument/2006/relationships/tags" Target="../tags/tag254.xml"/><Relationship Id="rId19" Type="http://schemas.openxmlformats.org/officeDocument/2006/relationships/image" Target="../media/image71.png"/><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tags" Target="../tags/tag265.xml"/><Relationship Id="rId13" Type="http://schemas.openxmlformats.org/officeDocument/2006/relationships/slideLayout" Target="../slideLayouts/slideLayout2.xml"/><Relationship Id="rId18" Type="http://schemas.openxmlformats.org/officeDocument/2006/relationships/image" Target="../media/image75.png"/><Relationship Id="rId3" Type="http://schemas.openxmlformats.org/officeDocument/2006/relationships/tags" Target="../tags/tag260.xml"/><Relationship Id="rId21" Type="http://schemas.openxmlformats.org/officeDocument/2006/relationships/hyperlink" Target="https://lautorite.qc.ca/fileadmin/lautorite/grand_public/publications/professionnels/tous-les-pros/guide-bonnes-pratiques-personnes-vulnerables_fr.pdf" TargetMode="External"/><Relationship Id="rId7" Type="http://schemas.openxmlformats.org/officeDocument/2006/relationships/tags" Target="../tags/tag264.xml"/><Relationship Id="rId12" Type="http://schemas.openxmlformats.org/officeDocument/2006/relationships/tags" Target="../tags/tag269.xml"/><Relationship Id="rId17" Type="http://schemas.openxmlformats.org/officeDocument/2006/relationships/image" Target="../media/image74.svg"/><Relationship Id="rId2" Type="http://schemas.openxmlformats.org/officeDocument/2006/relationships/tags" Target="../tags/tag259.xml"/><Relationship Id="rId16" Type="http://schemas.openxmlformats.org/officeDocument/2006/relationships/image" Target="../media/image73.png"/><Relationship Id="rId20" Type="http://schemas.openxmlformats.org/officeDocument/2006/relationships/image" Target="../media/image77.svg"/><Relationship Id="rId1" Type="http://schemas.openxmlformats.org/officeDocument/2006/relationships/tags" Target="../tags/tag258.xml"/><Relationship Id="rId6" Type="http://schemas.openxmlformats.org/officeDocument/2006/relationships/tags" Target="../tags/tag263.xml"/><Relationship Id="rId11" Type="http://schemas.openxmlformats.org/officeDocument/2006/relationships/tags" Target="../tags/tag268.xml"/><Relationship Id="rId5" Type="http://schemas.openxmlformats.org/officeDocument/2006/relationships/tags" Target="../tags/tag262.xml"/><Relationship Id="rId15" Type="http://schemas.openxmlformats.org/officeDocument/2006/relationships/image" Target="../media/image24.svg"/><Relationship Id="rId10" Type="http://schemas.openxmlformats.org/officeDocument/2006/relationships/tags" Target="../tags/tag267.xml"/><Relationship Id="rId19" Type="http://schemas.openxmlformats.org/officeDocument/2006/relationships/image" Target="../media/image76.svg"/><Relationship Id="rId4" Type="http://schemas.openxmlformats.org/officeDocument/2006/relationships/tags" Target="../tags/tag261.xml"/><Relationship Id="rId9" Type="http://schemas.openxmlformats.org/officeDocument/2006/relationships/tags" Target="../tags/tag266.xml"/><Relationship Id="rId1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79.svg"/><Relationship Id="rId3" Type="http://schemas.openxmlformats.org/officeDocument/2006/relationships/tags" Target="../tags/tag272.xml"/><Relationship Id="rId7" Type="http://schemas.openxmlformats.org/officeDocument/2006/relationships/image" Target="../media/image74.svg"/><Relationship Id="rId12" Type="http://schemas.openxmlformats.org/officeDocument/2006/relationships/image" Target="../media/image71.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slideLayout" Target="../slideLayouts/slideLayout2.xml"/><Relationship Id="rId10" Type="http://schemas.openxmlformats.org/officeDocument/2006/relationships/image" Target="../media/image69.png"/><Relationship Id="rId4" Type="http://schemas.openxmlformats.org/officeDocument/2006/relationships/tags" Target="../tags/tag273.xml"/><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8" Type="http://schemas.openxmlformats.org/officeDocument/2006/relationships/tags" Target="../tags/tag281.xml"/><Relationship Id="rId13" Type="http://schemas.openxmlformats.org/officeDocument/2006/relationships/tags" Target="../tags/tag286.xml"/><Relationship Id="rId18" Type="http://schemas.openxmlformats.org/officeDocument/2006/relationships/tags" Target="../tags/tag291.xml"/><Relationship Id="rId26" Type="http://schemas.openxmlformats.org/officeDocument/2006/relationships/image" Target="../media/image80.svg"/><Relationship Id="rId3" Type="http://schemas.openxmlformats.org/officeDocument/2006/relationships/tags" Target="../tags/tag276.xml"/><Relationship Id="rId21" Type="http://schemas.openxmlformats.org/officeDocument/2006/relationships/slideLayout" Target="../slideLayouts/slideLayout2.xml"/><Relationship Id="rId7" Type="http://schemas.openxmlformats.org/officeDocument/2006/relationships/tags" Target="../tags/tag280.xml"/><Relationship Id="rId12" Type="http://schemas.openxmlformats.org/officeDocument/2006/relationships/tags" Target="../tags/tag285.xml"/><Relationship Id="rId17" Type="http://schemas.openxmlformats.org/officeDocument/2006/relationships/tags" Target="../tags/tag290.xml"/><Relationship Id="rId25" Type="http://schemas.openxmlformats.org/officeDocument/2006/relationships/image" Target="../media/image66.png"/><Relationship Id="rId2" Type="http://schemas.openxmlformats.org/officeDocument/2006/relationships/tags" Target="../tags/tag275.xml"/><Relationship Id="rId16" Type="http://schemas.openxmlformats.org/officeDocument/2006/relationships/tags" Target="../tags/tag289.xml"/><Relationship Id="rId20" Type="http://schemas.openxmlformats.org/officeDocument/2006/relationships/tags" Target="../tags/tag293.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tags" Target="../tags/tag284.xml"/><Relationship Id="rId24" Type="http://schemas.openxmlformats.org/officeDocument/2006/relationships/image" Target="../media/image24.svg"/><Relationship Id="rId5" Type="http://schemas.openxmlformats.org/officeDocument/2006/relationships/tags" Target="../tags/tag278.xml"/><Relationship Id="rId15" Type="http://schemas.openxmlformats.org/officeDocument/2006/relationships/tags" Target="../tags/tag288.xml"/><Relationship Id="rId23" Type="http://schemas.openxmlformats.org/officeDocument/2006/relationships/image" Target="../media/image23.png"/><Relationship Id="rId28" Type="http://schemas.openxmlformats.org/officeDocument/2006/relationships/image" Target="../media/image19.svg"/><Relationship Id="rId10" Type="http://schemas.openxmlformats.org/officeDocument/2006/relationships/tags" Target="../tags/tag283.xml"/><Relationship Id="rId19" Type="http://schemas.openxmlformats.org/officeDocument/2006/relationships/tags" Target="../tags/tag292.xml"/><Relationship Id="rId4" Type="http://schemas.openxmlformats.org/officeDocument/2006/relationships/tags" Target="../tags/tag277.xml"/><Relationship Id="rId9" Type="http://schemas.openxmlformats.org/officeDocument/2006/relationships/tags" Target="../tags/tag282.xml"/><Relationship Id="rId14" Type="http://schemas.openxmlformats.org/officeDocument/2006/relationships/tags" Target="../tags/tag287.xml"/><Relationship Id="rId22" Type="http://schemas.openxmlformats.org/officeDocument/2006/relationships/notesSlide" Target="../notesSlides/notesSlide21.xml"/><Relationship Id="rId27"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tags" Target="../tags/tag301.xml"/><Relationship Id="rId13" Type="http://schemas.openxmlformats.org/officeDocument/2006/relationships/tags" Target="../tags/tag306.xml"/><Relationship Id="rId18" Type="http://schemas.openxmlformats.org/officeDocument/2006/relationships/tags" Target="../tags/tag311.xml"/><Relationship Id="rId26" Type="http://schemas.openxmlformats.org/officeDocument/2006/relationships/image" Target="../media/image75.png"/><Relationship Id="rId3" Type="http://schemas.openxmlformats.org/officeDocument/2006/relationships/tags" Target="../tags/tag296.xml"/><Relationship Id="rId21" Type="http://schemas.openxmlformats.org/officeDocument/2006/relationships/slideLayout" Target="../slideLayouts/slideLayout2.xml"/><Relationship Id="rId7" Type="http://schemas.openxmlformats.org/officeDocument/2006/relationships/tags" Target="../tags/tag300.xml"/><Relationship Id="rId12" Type="http://schemas.openxmlformats.org/officeDocument/2006/relationships/tags" Target="../tags/tag305.xml"/><Relationship Id="rId17" Type="http://schemas.openxmlformats.org/officeDocument/2006/relationships/tags" Target="../tags/tag310.xml"/><Relationship Id="rId25" Type="http://schemas.openxmlformats.org/officeDocument/2006/relationships/image" Target="../media/image74.svg"/><Relationship Id="rId2" Type="http://schemas.openxmlformats.org/officeDocument/2006/relationships/tags" Target="../tags/tag295.xml"/><Relationship Id="rId16" Type="http://schemas.openxmlformats.org/officeDocument/2006/relationships/tags" Target="../tags/tag309.xml"/><Relationship Id="rId20" Type="http://schemas.openxmlformats.org/officeDocument/2006/relationships/tags" Target="../tags/tag313.xml"/><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tags" Target="../tags/tag304.xml"/><Relationship Id="rId24" Type="http://schemas.openxmlformats.org/officeDocument/2006/relationships/image" Target="../media/image73.png"/><Relationship Id="rId5" Type="http://schemas.openxmlformats.org/officeDocument/2006/relationships/tags" Target="../tags/tag298.xml"/><Relationship Id="rId15" Type="http://schemas.openxmlformats.org/officeDocument/2006/relationships/tags" Target="../tags/tag308.xml"/><Relationship Id="rId23" Type="http://schemas.openxmlformats.org/officeDocument/2006/relationships/image" Target="../media/image24.svg"/><Relationship Id="rId10" Type="http://schemas.openxmlformats.org/officeDocument/2006/relationships/tags" Target="../tags/tag303.xml"/><Relationship Id="rId19" Type="http://schemas.openxmlformats.org/officeDocument/2006/relationships/tags" Target="../tags/tag312.xml"/><Relationship Id="rId4" Type="http://schemas.openxmlformats.org/officeDocument/2006/relationships/tags" Target="../tags/tag297.xml"/><Relationship Id="rId9" Type="http://schemas.openxmlformats.org/officeDocument/2006/relationships/tags" Target="../tags/tag302.xml"/><Relationship Id="rId14" Type="http://schemas.openxmlformats.org/officeDocument/2006/relationships/tags" Target="../tags/tag307.xml"/><Relationship Id="rId22" Type="http://schemas.openxmlformats.org/officeDocument/2006/relationships/image" Target="../media/image23.png"/><Relationship Id="rId27" Type="http://schemas.openxmlformats.org/officeDocument/2006/relationships/image" Target="../media/image76.svg"/></Relationships>
</file>

<file path=ppt/slides/_rels/slide27.xml.rels><?xml version="1.0" encoding="UTF-8" standalone="yes"?>
<Relationships xmlns="http://schemas.openxmlformats.org/package/2006/relationships"><Relationship Id="rId8" Type="http://schemas.openxmlformats.org/officeDocument/2006/relationships/tags" Target="../tags/tag321.xml"/><Relationship Id="rId13" Type="http://schemas.openxmlformats.org/officeDocument/2006/relationships/tags" Target="../tags/tag326.xml"/><Relationship Id="rId18" Type="http://schemas.openxmlformats.org/officeDocument/2006/relationships/tags" Target="../tags/tag331.xml"/><Relationship Id="rId26" Type="http://schemas.openxmlformats.org/officeDocument/2006/relationships/image" Target="../media/image24.svg"/><Relationship Id="rId3" Type="http://schemas.openxmlformats.org/officeDocument/2006/relationships/tags" Target="../tags/tag316.xml"/><Relationship Id="rId21" Type="http://schemas.openxmlformats.org/officeDocument/2006/relationships/tags" Target="../tags/tag334.xml"/><Relationship Id="rId7" Type="http://schemas.openxmlformats.org/officeDocument/2006/relationships/tags" Target="../tags/tag320.xml"/><Relationship Id="rId12" Type="http://schemas.openxmlformats.org/officeDocument/2006/relationships/tags" Target="../tags/tag325.xml"/><Relationship Id="rId17" Type="http://schemas.openxmlformats.org/officeDocument/2006/relationships/tags" Target="../tags/tag330.xml"/><Relationship Id="rId25" Type="http://schemas.openxmlformats.org/officeDocument/2006/relationships/image" Target="../media/image23.png"/><Relationship Id="rId2" Type="http://schemas.openxmlformats.org/officeDocument/2006/relationships/tags" Target="../tags/tag315.xml"/><Relationship Id="rId16" Type="http://schemas.openxmlformats.org/officeDocument/2006/relationships/tags" Target="../tags/tag329.xml"/><Relationship Id="rId20" Type="http://schemas.openxmlformats.org/officeDocument/2006/relationships/tags" Target="../tags/tag333.xml"/><Relationship Id="rId29" Type="http://schemas.openxmlformats.org/officeDocument/2006/relationships/image" Target="../media/image14.png"/><Relationship Id="rId1" Type="http://schemas.openxmlformats.org/officeDocument/2006/relationships/tags" Target="../tags/tag314.xml"/><Relationship Id="rId6" Type="http://schemas.openxmlformats.org/officeDocument/2006/relationships/tags" Target="../tags/tag319.xml"/><Relationship Id="rId11" Type="http://schemas.openxmlformats.org/officeDocument/2006/relationships/tags" Target="../tags/tag324.xml"/><Relationship Id="rId24" Type="http://schemas.openxmlformats.org/officeDocument/2006/relationships/hyperlink" Target="https://lautorite.qc.ca/professionnels/services-en-ligne" TargetMode="External"/><Relationship Id="rId32" Type="http://schemas.openxmlformats.org/officeDocument/2006/relationships/image" Target="../media/image82.svg"/><Relationship Id="rId5" Type="http://schemas.openxmlformats.org/officeDocument/2006/relationships/tags" Target="../tags/tag318.xml"/><Relationship Id="rId15" Type="http://schemas.openxmlformats.org/officeDocument/2006/relationships/tags" Target="../tags/tag328.xml"/><Relationship Id="rId23" Type="http://schemas.openxmlformats.org/officeDocument/2006/relationships/slideLayout" Target="../slideLayouts/slideLayout2.xml"/><Relationship Id="rId28" Type="http://schemas.openxmlformats.org/officeDocument/2006/relationships/image" Target="../media/image11.svg"/><Relationship Id="rId10" Type="http://schemas.openxmlformats.org/officeDocument/2006/relationships/tags" Target="../tags/tag323.xml"/><Relationship Id="rId19" Type="http://schemas.openxmlformats.org/officeDocument/2006/relationships/tags" Target="../tags/tag332.xml"/><Relationship Id="rId31" Type="http://schemas.openxmlformats.org/officeDocument/2006/relationships/image" Target="../media/image81.png"/><Relationship Id="rId4" Type="http://schemas.openxmlformats.org/officeDocument/2006/relationships/tags" Target="../tags/tag317.xml"/><Relationship Id="rId9" Type="http://schemas.openxmlformats.org/officeDocument/2006/relationships/tags" Target="../tags/tag322.xml"/><Relationship Id="rId14" Type="http://schemas.openxmlformats.org/officeDocument/2006/relationships/tags" Target="../tags/tag327.xml"/><Relationship Id="rId22" Type="http://schemas.openxmlformats.org/officeDocument/2006/relationships/tags" Target="../tags/tag335.xml"/><Relationship Id="rId27" Type="http://schemas.openxmlformats.org/officeDocument/2006/relationships/image" Target="../media/image10.png"/><Relationship Id="rId30" Type="http://schemas.openxmlformats.org/officeDocument/2006/relationships/image" Target="../media/image15.svg"/></Relationships>
</file>

<file path=ppt/slides/_rels/slide28.xml.rels><?xml version="1.0" encoding="UTF-8" standalone="yes"?>
<Relationships xmlns="http://schemas.openxmlformats.org/package/2006/relationships"><Relationship Id="rId8" Type="http://schemas.openxmlformats.org/officeDocument/2006/relationships/tags" Target="../tags/tag343.xml"/><Relationship Id="rId13" Type="http://schemas.openxmlformats.org/officeDocument/2006/relationships/tags" Target="../tags/tag348.xml"/><Relationship Id="rId18" Type="http://schemas.openxmlformats.org/officeDocument/2006/relationships/image" Target="../media/image10.png"/><Relationship Id="rId26" Type="http://schemas.openxmlformats.org/officeDocument/2006/relationships/image" Target="../media/image84.svg"/><Relationship Id="rId3" Type="http://schemas.openxmlformats.org/officeDocument/2006/relationships/tags" Target="../tags/tag338.xml"/><Relationship Id="rId21" Type="http://schemas.openxmlformats.org/officeDocument/2006/relationships/image" Target="../media/image13.svg"/><Relationship Id="rId7" Type="http://schemas.openxmlformats.org/officeDocument/2006/relationships/tags" Target="../tags/tag342.xml"/><Relationship Id="rId12" Type="http://schemas.openxmlformats.org/officeDocument/2006/relationships/tags" Target="../tags/tag347.xml"/><Relationship Id="rId17" Type="http://schemas.openxmlformats.org/officeDocument/2006/relationships/image" Target="../media/image24.svg"/><Relationship Id="rId25" Type="http://schemas.openxmlformats.org/officeDocument/2006/relationships/image" Target="../media/image83.png"/><Relationship Id="rId2" Type="http://schemas.openxmlformats.org/officeDocument/2006/relationships/tags" Target="../tags/tag337.xml"/><Relationship Id="rId16" Type="http://schemas.openxmlformats.org/officeDocument/2006/relationships/image" Target="../media/image23.png"/><Relationship Id="rId20" Type="http://schemas.openxmlformats.org/officeDocument/2006/relationships/image" Target="../media/image12.png"/><Relationship Id="rId29" Type="http://schemas.openxmlformats.org/officeDocument/2006/relationships/hyperlink" Target="https://lautorite.qc.ca/grand-public/salle-de-presse/actualites/fiche-dactualite/les-acvm-annoncent-des-dispenses-de-certaines-obligations-de-depot-en-lien-avec-le-lancement-reporte-de-sedar" TargetMode="External"/><Relationship Id="rId1" Type="http://schemas.openxmlformats.org/officeDocument/2006/relationships/tags" Target="../tags/tag336.xml"/><Relationship Id="rId6" Type="http://schemas.openxmlformats.org/officeDocument/2006/relationships/tags" Target="../tags/tag341.xml"/><Relationship Id="rId11" Type="http://schemas.openxmlformats.org/officeDocument/2006/relationships/tags" Target="../tags/tag346.xml"/><Relationship Id="rId24" Type="http://schemas.openxmlformats.org/officeDocument/2006/relationships/hyperlink" Target="https://www.autorites-valeurs-mobilieres.ca/au-sujet-de-sedar/sedar-foire-aux-questions/" TargetMode="External"/><Relationship Id="rId5" Type="http://schemas.openxmlformats.org/officeDocument/2006/relationships/tags" Target="../tags/tag340.xml"/><Relationship Id="rId15" Type="http://schemas.openxmlformats.org/officeDocument/2006/relationships/notesSlide" Target="../notesSlides/notesSlide22.xml"/><Relationship Id="rId23" Type="http://schemas.openxmlformats.org/officeDocument/2006/relationships/image" Target="../media/image15.svg"/><Relationship Id="rId28" Type="http://schemas.openxmlformats.org/officeDocument/2006/relationships/image" Target="../media/image86.svg"/><Relationship Id="rId10" Type="http://schemas.openxmlformats.org/officeDocument/2006/relationships/tags" Target="../tags/tag345.xml"/><Relationship Id="rId19" Type="http://schemas.openxmlformats.org/officeDocument/2006/relationships/image" Target="../media/image11.svg"/><Relationship Id="rId4" Type="http://schemas.openxmlformats.org/officeDocument/2006/relationships/tags" Target="../tags/tag339.xml"/><Relationship Id="rId9" Type="http://schemas.openxmlformats.org/officeDocument/2006/relationships/tags" Target="../tags/tag344.xml"/><Relationship Id="rId14" Type="http://schemas.openxmlformats.org/officeDocument/2006/relationships/slideLayout" Target="../slideLayouts/slideLayout2.xml"/><Relationship Id="rId22" Type="http://schemas.openxmlformats.org/officeDocument/2006/relationships/image" Target="../media/image14.png"/><Relationship Id="rId27" Type="http://schemas.openxmlformats.org/officeDocument/2006/relationships/image" Target="../media/image85.png"/><Relationship Id="rId30" Type="http://schemas.openxmlformats.org/officeDocument/2006/relationships/image" Target="../media/image32.svg"/></Relationships>
</file>

<file path=ppt/slides/_rels/slide29.xml.rels><?xml version="1.0" encoding="UTF-8" standalone="yes"?>
<Relationships xmlns="http://schemas.openxmlformats.org/package/2006/relationships"><Relationship Id="rId8" Type="http://schemas.openxmlformats.org/officeDocument/2006/relationships/tags" Target="../tags/tag356.xml"/><Relationship Id="rId13" Type="http://schemas.openxmlformats.org/officeDocument/2006/relationships/tags" Target="../tags/tag361.xml"/><Relationship Id="rId18" Type="http://schemas.openxmlformats.org/officeDocument/2006/relationships/tags" Target="../tags/tag366.xml"/><Relationship Id="rId26" Type="http://schemas.microsoft.com/office/2007/relationships/diagramDrawing" Target="../diagrams/drawing1.xml"/><Relationship Id="rId3" Type="http://schemas.openxmlformats.org/officeDocument/2006/relationships/tags" Target="../tags/tag351.xml"/><Relationship Id="rId21" Type="http://schemas.openxmlformats.org/officeDocument/2006/relationships/notesSlide" Target="../notesSlides/notesSlide23.xml"/><Relationship Id="rId7" Type="http://schemas.openxmlformats.org/officeDocument/2006/relationships/tags" Target="../tags/tag355.xml"/><Relationship Id="rId12" Type="http://schemas.openxmlformats.org/officeDocument/2006/relationships/tags" Target="../tags/tag360.xml"/><Relationship Id="rId17" Type="http://schemas.openxmlformats.org/officeDocument/2006/relationships/tags" Target="../tags/tag365.xml"/><Relationship Id="rId25" Type="http://schemas.openxmlformats.org/officeDocument/2006/relationships/diagramColors" Target="../diagrams/colors1.xml"/><Relationship Id="rId2" Type="http://schemas.openxmlformats.org/officeDocument/2006/relationships/tags" Target="../tags/tag350.xml"/><Relationship Id="rId16" Type="http://schemas.openxmlformats.org/officeDocument/2006/relationships/tags" Target="../tags/tag364.xml"/><Relationship Id="rId20" Type="http://schemas.openxmlformats.org/officeDocument/2006/relationships/slideLayout" Target="../slideLayouts/slideLayout12.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tags" Target="../tags/tag359.xml"/><Relationship Id="rId24" Type="http://schemas.openxmlformats.org/officeDocument/2006/relationships/diagramQuickStyle" Target="../diagrams/quickStyle1.xml"/><Relationship Id="rId5" Type="http://schemas.openxmlformats.org/officeDocument/2006/relationships/tags" Target="../tags/tag353.xml"/><Relationship Id="rId15" Type="http://schemas.openxmlformats.org/officeDocument/2006/relationships/tags" Target="../tags/tag363.xml"/><Relationship Id="rId23" Type="http://schemas.openxmlformats.org/officeDocument/2006/relationships/diagramLayout" Target="../diagrams/layout1.xml"/><Relationship Id="rId10" Type="http://schemas.openxmlformats.org/officeDocument/2006/relationships/tags" Target="../tags/tag358.xml"/><Relationship Id="rId19" Type="http://schemas.openxmlformats.org/officeDocument/2006/relationships/tags" Target="../tags/tag367.xml"/><Relationship Id="rId4" Type="http://schemas.openxmlformats.org/officeDocument/2006/relationships/tags" Target="../tags/tag352.xml"/><Relationship Id="rId9" Type="http://schemas.openxmlformats.org/officeDocument/2006/relationships/tags" Target="../tags/tag357.xml"/><Relationship Id="rId14" Type="http://schemas.openxmlformats.org/officeDocument/2006/relationships/tags" Target="../tags/tag362.xml"/><Relationship Id="rId22"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22.jp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17.xml"/></Relationships>
</file>

<file path=ppt/slides/_rels/slide30.xml.rels><?xml version="1.0" encoding="UTF-8" standalone="yes"?>
<Relationships xmlns="http://schemas.openxmlformats.org/package/2006/relationships"><Relationship Id="rId13" Type="http://schemas.openxmlformats.org/officeDocument/2006/relationships/tags" Target="../tags/tag380.xml"/><Relationship Id="rId18" Type="http://schemas.openxmlformats.org/officeDocument/2006/relationships/tags" Target="../tags/tag385.xml"/><Relationship Id="rId26" Type="http://schemas.openxmlformats.org/officeDocument/2006/relationships/tags" Target="../tags/tag393.xml"/><Relationship Id="rId3" Type="http://schemas.openxmlformats.org/officeDocument/2006/relationships/tags" Target="../tags/tag370.xml"/><Relationship Id="rId21" Type="http://schemas.openxmlformats.org/officeDocument/2006/relationships/tags" Target="../tags/tag388.xml"/><Relationship Id="rId34" Type="http://schemas.openxmlformats.org/officeDocument/2006/relationships/diagramQuickStyle" Target="../diagrams/quickStyle2.xml"/><Relationship Id="rId7" Type="http://schemas.openxmlformats.org/officeDocument/2006/relationships/tags" Target="../tags/tag374.xml"/><Relationship Id="rId12" Type="http://schemas.openxmlformats.org/officeDocument/2006/relationships/tags" Target="../tags/tag379.xml"/><Relationship Id="rId17" Type="http://schemas.openxmlformats.org/officeDocument/2006/relationships/tags" Target="../tags/tag384.xml"/><Relationship Id="rId25" Type="http://schemas.openxmlformats.org/officeDocument/2006/relationships/tags" Target="../tags/tag392.xml"/><Relationship Id="rId33" Type="http://schemas.openxmlformats.org/officeDocument/2006/relationships/diagramLayout" Target="../diagrams/layout2.xml"/><Relationship Id="rId2" Type="http://schemas.openxmlformats.org/officeDocument/2006/relationships/tags" Target="../tags/tag369.xml"/><Relationship Id="rId16" Type="http://schemas.openxmlformats.org/officeDocument/2006/relationships/tags" Target="../tags/tag383.xml"/><Relationship Id="rId20" Type="http://schemas.openxmlformats.org/officeDocument/2006/relationships/tags" Target="../tags/tag387.xml"/><Relationship Id="rId29" Type="http://schemas.openxmlformats.org/officeDocument/2006/relationships/tags" Target="../tags/tag396.xml"/><Relationship Id="rId1" Type="http://schemas.openxmlformats.org/officeDocument/2006/relationships/tags" Target="../tags/tag368.xml"/><Relationship Id="rId6" Type="http://schemas.openxmlformats.org/officeDocument/2006/relationships/tags" Target="../tags/tag373.xml"/><Relationship Id="rId11" Type="http://schemas.openxmlformats.org/officeDocument/2006/relationships/tags" Target="../tags/tag378.xml"/><Relationship Id="rId24" Type="http://schemas.openxmlformats.org/officeDocument/2006/relationships/tags" Target="../tags/tag391.xml"/><Relationship Id="rId32" Type="http://schemas.openxmlformats.org/officeDocument/2006/relationships/diagramData" Target="../diagrams/data2.xml"/><Relationship Id="rId5" Type="http://schemas.openxmlformats.org/officeDocument/2006/relationships/tags" Target="../tags/tag372.xml"/><Relationship Id="rId15" Type="http://schemas.openxmlformats.org/officeDocument/2006/relationships/tags" Target="../tags/tag382.xml"/><Relationship Id="rId23" Type="http://schemas.openxmlformats.org/officeDocument/2006/relationships/tags" Target="../tags/tag390.xml"/><Relationship Id="rId28" Type="http://schemas.openxmlformats.org/officeDocument/2006/relationships/tags" Target="../tags/tag395.xml"/><Relationship Id="rId36" Type="http://schemas.microsoft.com/office/2007/relationships/diagramDrawing" Target="../diagrams/drawing2.xml"/><Relationship Id="rId10" Type="http://schemas.openxmlformats.org/officeDocument/2006/relationships/tags" Target="../tags/tag377.xml"/><Relationship Id="rId19" Type="http://schemas.openxmlformats.org/officeDocument/2006/relationships/tags" Target="../tags/tag386.xml"/><Relationship Id="rId31" Type="http://schemas.openxmlformats.org/officeDocument/2006/relationships/notesSlide" Target="../notesSlides/notesSlide24.xml"/><Relationship Id="rId4" Type="http://schemas.openxmlformats.org/officeDocument/2006/relationships/tags" Target="../tags/tag371.xml"/><Relationship Id="rId9" Type="http://schemas.openxmlformats.org/officeDocument/2006/relationships/tags" Target="../tags/tag376.xml"/><Relationship Id="rId14" Type="http://schemas.openxmlformats.org/officeDocument/2006/relationships/tags" Target="../tags/tag381.xml"/><Relationship Id="rId22" Type="http://schemas.openxmlformats.org/officeDocument/2006/relationships/tags" Target="../tags/tag389.xml"/><Relationship Id="rId27" Type="http://schemas.openxmlformats.org/officeDocument/2006/relationships/tags" Target="../tags/tag394.xml"/><Relationship Id="rId30" Type="http://schemas.openxmlformats.org/officeDocument/2006/relationships/slideLayout" Target="../slideLayouts/slideLayout12.xml"/><Relationship Id="rId35" Type="http://schemas.openxmlformats.org/officeDocument/2006/relationships/diagramColors" Target="../diagrams/colors2.xml"/><Relationship Id="rId8" Type="http://schemas.openxmlformats.org/officeDocument/2006/relationships/tags" Target="../tags/tag37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image" Target="../media/image23.png"/><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notesSlide" Target="../notesSlides/notesSlide4.xml"/><Relationship Id="rId2" Type="http://schemas.openxmlformats.org/officeDocument/2006/relationships/tags" Target="../tags/tag19.xml"/><Relationship Id="rId16" Type="http://schemas.openxmlformats.org/officeDocument/2006/relationships/image" Target="../media/image26.svg"/><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slideLayout" Target="../slideLayouts/slideLayout2.xml"/><Relationship Id="rId5" Type="http://schemas.openxmlformats.org/officeDocument/2006/relationships/tags" Target="../tags/tag22.xml"/><Relationship Id="rId15" Type="http://schemas.openxmlformats.org/officeDocument/2006/relationships/image" Target="../media/image25.png"/><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tags" Target="../tags/tag40.xml"/><Relationship Id="rId18" Type="http://schemas.openxmlformats.org/officeDocument/2006/relationships/image" Target="../media/image27.svg"/><Relationship Id="rId3" Type="http://schemas.openxmlformats.org/officeDocument/2006/relationships/tags" Target="../tags/tag30.xml"/><Relationship Id="rId21" Type="http://schemas.openxmlformats.org/officeDocument/2006/relationships/image" Target="../media/image30.png"/><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24.svg"/><Relationship Id="rId2" Type="http://schemas.openxmlformats.org/officeDocument/2006/relationships/tags" Target="../tags/tag29.xml"/><Relationship Id="rId16" Type="http://schemas.openxmlformats.org/officeDocument/2006/relationships/image" Target="../media/image23.png"/><Relationship Id="rId20" Type="http://schemas.openxmlformats.org/officeDocument/2006/relationships/image" Target="../media/image29.svg"/><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notesSlide" Target="../notesSlides/notesSlide5.xml"/><Relationship Id="rId10" Type="http://schemas.openxmlformats.org/officeDocument/2006/relationships/tags" Target="../tags/tag37.xml"/><Relationship Id="rId19" Type="http://schemas.openxmlformats.org/officeDocument/2006/relationships/image" Target="../media/image28.png"/><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slideLayout" Target="../slideLayouts/slideLayout2.xml"/><Relationship Id="rId22" Type="http://schemas.openxmlformats.org/officeDocument/2006/relationships/image" Target="../media/image31.svg"/></Relationships>
</file>

<file path=ppt/slides/_rels/slide6.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image" Target="../media/image28.png"/><Relationship Id="rId3" Type="http://schemas.openxmlformats.org/officeDocument/2006/relationships/tags" Target="../tags/tag43.xml"/><Relationship Id="rId21" Type="http://schemas.openxmlformats.org/officeDocument/2006/relationships/image" Target="../media/image31.svg"/><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image" Target="../media/image24.svg"/><Relationship Id="rId2" Type="http://schemas.openxmlformats.org/officeDocument/2006/relationships/tags" Target="../tags/tag42.xml"/><Relationship Id="rId16" Type="http://schemas.openxmlformats.org/officeDocument/2006/relationships/image" Target="../media/image23.png"/><Relationship Id="rId20" Type="http://schemas.openxmlformats.org/officeDocument/2006/relationships/image" Target="../media/image30.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notesSlide" Target="../notesSlides/notesSlide6.xml"/><Relationship Id="rId10" Type="http://schemas.openxmlformats.org/officeDocument/2006/relationships/tags" Target="../tags/tag50.xml"/><Relationship Id="rId19" Type="http://schemas.openxmlformats.org/officeDocument/2006/relationships/image" Target="../media/image29.sv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slideLayout" Target="../slideLayouts/slideLayout2.xml"/><Relationship Id="rId22"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34.sv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35.jp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tags" Target="../tags/tag60.xml"/></Relationships>
</file>

<file path=ppt/slides/_rels/slide9.xml.rels><?xml version="1.0" encoding="UTF-8" standalone="yes"?>
<Relationships xmlns="http://schemas.openxmlformats.org/package/2006/relationships"><Relationship Id="rId8" Type="http://schemas.openxmlformats.org/officeDocument/2006/relationships/tags" Target="../tags/tag68.xml"/><Relationship Id="rId13" Type="http://schemas.openxmlformats.org/officeDocument/2006/relationships/notesSlide" Target="../notesSlides/notesSlide9.xml"/><Relationship Id="rId18" Type="http://schemas.openxmlformats.org/officeDocument/2006/relationships/image" Target="../media/image38.pn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slideLayout" Target="../slideLayouts/slideLayout2.xml"/><Relationship Id="rId17" Type="http://schemas.openxmlformats.org/officeDocument/2006/relationships/image" Target="../media/image37.svg"/><Relationship Id="rId2" Type="http://schemas.openxmlformats.org/officeDocument/2006/relationships/tags" Target="../tags/tag62.xml"/><Relationship Id="rId16" Type="http://schemas.openxmlformats.org/officeDocument/2006/relationships/image" Target="../media/image36.png"/><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tags" Target="../tags/tag71.xml"/><Relationship Id="rId5" Type="http://schemas.openxmlformats.org/officeDocument/2006/relationships/tags" Target="../tags/tag65.xml"/><Relationship Id="rId15" Type="http://schemas.openxmlformats.org/officeDocument/2006/relationships/image" Target="../media/image24.svg"/><Relationship Id="rId10" Type="http://schemas.openxmlformats.org/officeDocument/2006/relationships/tags" Target="../tags/tag70.xml"/><Relationship Id="rId19" Type="http://schemas.openxmlformats.org/officeDocument/2006/relationships/image" Target="../media/image39.svg"/><Relationship Id="rId4" Type="http://schemas.openxmlformats.org/officeDocument/2006/relationships/tags" Target="../tags/tag64.xml"/><Relationship Id="rId9" Type="http://schemas.openxmlformats.org/officeDocument/2006/relationships/tags" Target="../tags/tag69.xml"/><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03C79-335E-4463-823F-8A376BD03201}"/>
              </a:ext>
            </a:extLst>
          </p:cNvPr>
          <p:cNvSpPr>
            <a:spLocks noGrp="1"/>
          </p:cNvSpPr>
          <p:nvPr>
            <p:ph type="ctrTitle"/>
            <p:custDataLst>
              <p:tags r:id="rId1"/>
            </p:custDataLst>
          </p:nvPr>
        </p:nvSpPr>
        <p:spPr>
          <a:xfrm>
            <a:off x="286657" y="781050"/>
            <a:ext cx="4045857" cy="1657350"/>
          </a:xfrm>
        </p:spPr>
        <p:txBody>
          <a:bodyPr>
            <a:normAutofit/>
          </a:bodyPr>
          <a:lstStyle/>
          <a:p>
            <a:pPr algn="ctr"/>
            <a:r>
              <a:rPr lang="fr-CA" sz="2400" dirty="0"/>
              <a:t>Sujets chauds à la veille de l'été pour les sociétés inscrites</a:t>
            </a:r>
            <a:endParaRPr lang="en-CA" sz="2400" dirty="0"/>
          </a:p>
        </p:txBody>
      </p:sp>
      <p:sp>
        <p:nvSpPr>
          <p:cNvPr id="3" name="Subtitle 2">
            <a:extLst>
              <a:ext uri="{FF2B5EF4-FFF2-40B4-BE49-F238E27FC236}">
                <a16:creationId xmlns:a16="http://schemas.microsoft.com/office/drawing/2014/main" id="{BA0A3335-7D8E-47D0-9CDF-A4176AF0FCA0}"/>
              </a:ext>
            </a:extLst>
          </p:cNvPr>
          <p:cNvSpPr>
            <a:spLocks noGrp="1"/>
          </p:cNvSpPr>
          <p:nvPr>
            <p:ph type="subTitle" idx="1"/>
            <p:custDataLst>
              <p:tags r:id="rId2"/>
            </p:custDataLst>
          </p:nvPr>
        </p:nvSpPr>
        <p:spPr>
          <a:xfrm>
            <a:off x="286657" y="2976790"/>
            <a:ext cx="4045857" cy="1106172"/>
          </a:xfrm>
        </p:spPr>
        <p:txBody>
          <a:bodyPr>
            <a:normAutofit/>
          </a:bodyPr>
          <a:lstStyle/>
          <a:p>
            <a:pPr algn="ctr"/>
            <a:r>
              <a:rPr lang="fr-CA" sz="1200" dirty="0">
                <a:solidFill>
                  <a:schemeClr val="accent3"/>
                </a:solidFill>
              </a:rPr>
              <a:t>15 juin 2023</a:t>
            </a:r>
          </a:p>
          <a:p>
            <a:pPr algn="ctr"/>
            <a:endParaRPr lang="en-CA" sz="1200" dirty="0"/>
          </a:p>
          <a:p>
            <a:pPr algn="ctr">
              <a:spcBef>
                <a:spcPts val="0"/>
              </a:spcBef>
            </a:pPr>
            <a:r>
              <a:rPr lang="en-CA" sz="1200" dirty="0"/>
              <a:t>Élise Renaud, </a:t>
            </a:r>
            <a:r>
              <a:rPr lang="en-CA" sz="1200" dirty="0" err="1"/>
              <a:t>Associée</a:t>
            </a:r>
            <a:endParaRPr lang="en-CA" sz="1200" dirty="0"/>
          </a:p>
          <a:p>
            <a:pPr algn="ctr">
              <a:spcBef>
                <a:spcPts val="0"/>
              </a:spcBef>
            </a:pPr>
            <a:r>
              <a:rPr lang="en-CA" sz="1200" dirty="0"/>
              <a:t>Marie-Claude Berger Paquin, </a:t>
            </a:r>
            <a:r>
              <a:rPr lang="en-CA" sz="1200" dirty="0" err="1"/>
              <a:t>Avocate</a:t>
            </a:r>
            <a:endParaRPr lang="en-CA" sz="1200" dirty="0"/>
          </a:p>
          <a:p>
            <a:pPr algn="ctr">
              <a:spcBef>
                <a:spcPts val="0"/>
              </a:spcBef>
            </a:pPr>
            <a:r>
              <a:rPr lang="en-CA" sz="1200" dirty="0"/>
              <a:t>Laurence Brien-Roch, </a:t>
            </a:r>
            <a:r>
              <a:rPr lang="en-CA" sz="1200" dirty="0" err="1"/>
              <a:t>Avocate</a:t>
            </a:r>
            <a:endParaRPr lang="en-CA" sz="1200" dirty="0"/>
          </a:p>
        </p:txBody>
      </p:sp>
      <p:cxnSp>
        <p:nvCxnSpPr>
          <p:cNvPr id="5" name="Straight Connector 4">
            <a:extLst>
              <a:ext uri="{FF2B5EF4-FFF2-40B4-BE49-F238E27FC236}">
                <a16:creationId xmlns:a16="http://schemas.microsoft.com/office/drawing/2014/main" id="{2BA595CF-AF91-6F65-5F8D-A5875316BFFC}"/>
              </a:ext>
            </a:extLst>
          </p:cNvPr>
          <p:cNvCxnSpPr>
            <a:cxnSpLocks/>
          </p:cNvCxnSpPr>
          <p:nvPr>
            <p:custDataLst>
              <p:tags r:id="rId3"/>
            </p:custDataLst>
          </p:nvPr>
        </p:nvCxnSpPr>
        <p:spPr>
          <a:xfrm>
            <a:off x="1716919" y="2571750"/>
            <a:ext cx="1185333"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3100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B8C40D-FAC2-F0B2-F561-E559CB4227BF}"/>
              </a:ext>
            </a:extLst>
          </p:cNvPr>
          <p:cNvSpPr/>
          <p:nvPr>
            <p:custDataLst>
              <p:tags r:id="rId1"/>
            </p:custDataLst>
          </p:nvPr>
        </p:nvSpPr>
        <p:spPr>
          <a:xfrm>
            <a:off x="1004276" y="2620115"/>
            <a:ext cx="7287846" cy="17047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97D43F8-5328-665A-87F9-D59CD6B6E028}"/>
              </a:ext>
            </a:extLst>
          </p:cNvPr>
          <p:cNvSpPr/>
          <p:nvPr>
            <p:custDataLst>
              <p:tags r:id="rId2"/>
            </p:custDataLst>
          </p:nvPr>
        </p:nvSpPr>
        <p:spPr>
          <a:xfrm>
            <a:off x="1012092" y="1588487"/>
            <a:ext cx="7287846" cy="93511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08A080-3EA7-9AAD-07AA-754F6759F7E5}"/>
              </a:ext>
            </a:extLst>
          </p:cNvPr>
          <p:cNvSpPr/>
          <p:nvPr>
            <p:custDataLst>
              <p:tags r:id="rId3"/>
            </p:custDataLst>
          </p:nvPr>
        </p:nvSpPr>
        <p:spPr>
          <a:xfrm>
            <a:off x="1012092" y="885104"/>
            <a:ext cx="7287846" cy="62029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9BE57A-9B90-66C0-5115-9930EFA37E8F}"/>
              </a:ext>
            </a:extLst>
          </p:cNvPr>
          <p:cNvSpPr>
            <a:spLocks noGrp="1"/>
          </p:cNvSpPr>
          <p:nvPr>
            <p:ph type="title"/>
            <p:custDataLst>
              <p:tags r:id="rId4"/>
            </p:custDataLst>
          </p:nvPr>
        </p:nvSpPr>
        <p:spPr>
          <a:xfrm>
            <a:off x="628650" y="344183"/>
            <a:ext cx="7886700" cy="390464"/>
          </a:xfrm>
        </p:spPr>
        <p:txBody>
          <a:bodyPr/>
          <a:lstStyle/>
          <a:p>
            <a:r>
              <a:rPr lang="en-CA" sz="1800" dirty="0">
                <a:solidFill>
                  <a:srgbClr val="000000"/>
                </a:solidFill>
                <a:effectLst/>
                <a:ea typeface="Times New Roman" panose="02020603050405020304" pitchFamily="18" charset="0"/>
              </a:rPr>
              <a:t>I.G. Investment Management, Ltd. </a:t>
            </a:r>
            <a:r>
              <a:rPr lang="en-CA" sz="1800" dirty="0">
                <a:solidFill>
                  <a:srgbClr val="000000"/>
                </a:solidFill>
                <a:ea typeface="Times New Roman" panose="02020603050405020304" pitchFamily="18" charset="0"/>
              </a:rPr>
              <a:t> </a:t>
            </a:r>
            <a:r>
              <a:rPr lang="en-CA" sz="1800" dirty="0">
                <a:solidFill>
                  <a:srgbClr val="000000"/>
                </a:solidFill>
                <a:effectLst/>
                <a:ea typeface="Times New Roman" panose="02020603050405020304" pitchFamily="18" charset="0"/>
              </a:rPr>
              <a:t>29 mars 2023</a:t>
            </a:r>
            <a:endParaRPr lang="en-CA" dirty="0"/>
          </a:p>
        </p:txBody>
      </p:sp>
      <p:cxnSp>
        <p:nvCxnSpPr>
          <p:cNvPr id="4" name="Straight Connector 3">
            <a:extLst>
              <a:ext uri="{FF2B5EF4-FFF2-40B4-BE49-F238E27FC236}">
                <a16:creationId xmlns:a16="http://schemas.microsoft.com/office/drawing/2014/main" id="{18C192AB-839F-3F32-D9DB-5D3E0EAE812C}"/>
              </a:ext>
            </a:extLst>
          </p:cNvPr>
          <p:cNvCxnSpPr>
            <a:cxnSpLocks/>
          </p:cNvCxnSpPr>
          <p:nvPr>
            <p:custDataLst>
              <p:tags r:id="rId5"/>
            </p:custDataLst>
          </p:nvPr>
        </p:nvCxnSpPr>
        <p:spPr>
          <a:xfrm flipH="1">
            <a:off x="3928671" y="338596"/>
            <a:ext cx="755" cy="285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C0B0A0-883B-CCCF-3840-940DF2509E9F}"/>
              </a:ext>
            </a:extLst>
          </p:cNvPr>
          <p:cNvSpPr txBox="1"/>
          <p:nvPr>
            <p:custDataLst>
              <p:tags r:id="rId6"/>
            </p:custDataLst>
          </p:nvPr>
        </p:nvSpPr>
        <p:spPr>
          <a:xfrm>
            <a:off x="1012092" y="885104"/>
            <a:ext cx="7119815" cy="523220"/>
          </a:xfrm>
          <a:prstGeom prst="rect">
            <a:avLst/>
          </a:prstGeom>
          <a:noFill/>
        </p:spPr>
        <p:txBody>
          <a:bodyPr wrap="square">
            <a:spAutoFit/>
          </a:bodyPr>
          <a:lstStyle/>
          <a:p>
            <a:pPr algn="just"/>
            <a:r>
              <a:rPr lang="en-CA" sz="1350" dirty="0">
                <a:latin typeface="+mj-lt"/>
              </a:rPr>
              <a:t>Un fonds </a:t>
            </a:r>
            <a:r>
              <a:rPr lang="fr-CA" sz="1350" dirty="0">
                <a:latin typeface="+mj-lt"/>
              </a:rPr>
              <a:t>dominant qui est </a:t>
            </a:r>
            <a:r>
              <a:rPr lang="fr-CA" sz="1350" dirty="0">
                <a:solidFill>
                  <a:schemeClr val="accent3"/>
                </a:solidFill>
                <a:latin typeface="+mj-lt"/>
              </a:rPr>
              <a:t>assujetti au Règlement 81-102</a:t>
            </a:r>
            <a:r>
              <a:rPr lang="en-CA" sz="1350" dirty="0">
                <a:latin typeface="+mj-lt"/>
              </a:rPr>
              <a:t>, qui </a:t>
            </a:r>
            <a:r>
              <a:rPr lang="fr-CA" sz="1350" dirty="0">
                <a:latin typeface="+mj-lt"/>
              </a:rPr>
              <a:t>place ses titres en vertu d’un prospectus et qui est un émetteur assujetti, souhaite investir dans un véhicule sous-jacent</a:t>
            </a:r>
          </a:p>
        </p:txBody>
      </p:sp>
      <p:pic>
        <p:nvPicPr>
          <p:cNvPr id="8" name="Graphic 7" descr="Caret Right outline">
            <a:extLst>
              <a:ext uri="{FF2B5EF4-FFF2-40B4-BE49-F238E27FC236}">
                <a16:creationId xmlns:a16="http://schemas.microsoft.com/office/drawing/2014/main" id="{C3BE2D60-5D20-18D4-7952-9A490529B9CC}"/>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8648" y="836769"/>
            <a:ext cx="421425" cy="421425"/>
          </a:xfrm>
          <a:prstGeom prst="rect">
            <a:avLst/>
          </a:prstGeom>
        </p:spPr>
      </p:pic>
      <p:sp>
        <p:nvSpPr>
          <p:cNvPr id="10" name="TextBox 9">
            <a:extLst>
              <a:ext uri="{FF2B5EF4-FFF2-40B4-BE49-F238E27FC236}">
                <a16:creationId xmlns:a16="http://schemas.microsoft.com/office/drawing/2014/main" id="{C9BE22D1-C1CA-BC25-7A50-99AE9C866014}"/>
              </a:ext>
            </a:extLst>
          </p:cNvPr>
          <p:cNvSpPr txBox="1"/>
          <p:nvPr>
            <p:custDataLst>
              <p:tags r:id="rId8"/>
            </p:custDataLst>
          </p:nvPr>
        </p:nvSpPr>
        <p:spPr>
          <a:xfrm>
            <a:off x="1050075" y="1569497"/>
            <a:ext cx="7081832" cy="954107"/>
          </a:xfrm>
          <a:prstGeom prst="rect">
            <a:avLst/>
          </a:prstGeom>
          <a:noFill/>
        </p:spPr>
        <p:txBody>
          <a:bodyPr wrap="square">
            <a:spAutoFit/>
          </a:bodyPr>
          <a:lstStyle/>
          <a:p>
            <a:pPr algn="just"/>
            <a:r>
              <a:rPr lang="en-CA" sz="1350" i="1" dirty="0">
                <a:solidFill>
                  <a:srgbClr val="000000"/>
                </a:solidFill>
                <a:effectLst/>
                <a:latin typeface="+mj-lt"/>
                <a:ea typeface="Times New Roman" panose="02020603050405020304" pitchFamily="18" charset="0"/>
              </a:rPr>
              <a:t>The Underlying </a:t>
            </a:r>
            <a:r>
              <a:rPr lang="en-CA" sz="1350" i="1" dirty="0" err="1">
                <a:solidFill>
                  <a:srgbClr val="000000"/>
                </a:solidFill>
                <a:effectLst/>
                <a:latin typeface="+mj-lt"/>
                <a:ea typeface="Times New Roman" panose="02020603050405020304" pitchFamily="18" charset="0"/>
              </a:rPr>
              <a:t>Northleaf</a:t>
            </a:r>
            <a:r>
              <a:rPr lang="en-CA" sz="1350" i="1" dirty="0">
                <a:solidFill>
                  <a:srgbClr val="000000"/>
                </a:solidFill>
                <a:effectLst/>
                <a:latin typeface="+mj-lt"/>
                <a:ea typeface="Times New Roman" panose="02020603050405020304" pitchFamily="18" charset="0"/>
              </a:rPr>
              <a:t> Fund will be a </a:t>
            </a:r>
            <a:r>
              <a:rPr lang="en-CA" sz="1350" i="1" dirty="0">
                <a:solidFill>
                  <a:schemeClr val="accent3"/>
                </a:solidFill>
                <a:effectLst/>
                <a:latin typeface="+mj-lt"/>
                <a:ea typeface="Times New Roman" panose="02020603050405020304" pitchFamily="18" charset="0"/>
              </a:rPr>
              <a:t>non-redeemable investment fund </a:t>
            </a:r>
            <a:r>
              <a:rPr lang="en-CA" sz="1350" i="1" dirty="0">
                <a:solidFill>
                  <a:srgbClr val="000000"/>
                </a:solidFill>
                <a:effectLst/>
                <a:latin typeface="+mj-lt"/>
                <a:ea typeface="Times New Roman" panose="02020603050405020304" pitchFamily="18" charset="0"/>
              </a:rPr>
              <a:t>and it will seek to provide each Top Fund with </a:t>
            </a:r>
            <a:r>
              <a:rPr lang="en-CA" sz="1350" i="1" dirty="0">
                <a:solidFill>
                  <a:schemeClr val="accent3"/>
                </a:solidFill>
                <a:effectLst/>
                <a:latin typeface="+mj-lt"/>
                <a:ea typeface="Times New Roman" panose="02020603050405020304" pitchFamily="18" charset="0"/>
              </a:rPr>
              <a:t>access to Canadian private equity assets </a:t>
            </a:r>
            <a:r>
              <a:rPr lang="en-CA" sz="1350" i="1" dirty="0">
                <a:solidFill>
                  <a:srgbClr val="000000"/>
                </a:solidFill>
                <a:effectLst/>
                <a:latin typeface="+mj-lt"/>
                <a:ea typeface="Times New Roman" panose="02020603050405020304" pitchFamily="18" charset="0"/>
              </a:rPr>
              <a:t>consisting of a combination of mid-market and growth-oriented primary investments, secondary investments and direct investments </a:t>
            </a:r>
          </a:p>
        </p:txBody>
      </p:sp>
      <p:pic>
        <p:nvPicPr>
          <p:cNvPr id="11" name="Graphic 10" descr="Caret Right outline">
            <a:extLst>
              <a:ext uri="{FF2B5EF4-FFF2-40B4-BE49-F238E27FC236}">
                <a16:creationId xmlns:a16="http://schemas.microsoft.com/office/drawing/2014/main" id="{106391C2-5FC1-0A45-6519-521B62B6F55A}"/>
              </a:ext>
            </a:extLst>
          </p:cNvPr>
          <p:cNvPicPr>
            <a:picLocks noChangeAspect="1"/>
          </p:cNvPicPr>
          <p:nvPr>
            <p:custDataLst>
              <p:tags r:id="rId9"/>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8649" y="1528844"/>
            <a:ext cx="421425" cy="421425"/>
          </a:xfrm>
          <a:prstGeom prst="rect">
            <a:avLst/>
          </a:prstGeom>
        </p:spPr>
      </p:pic>
      <p:sp>
        <p:nvSpPr>
          <p:cNvPr id="13" name="TextBox 12">
            <a:extLst>
              <a:ext uri="{FF2B5EF4-FFF2-40B4-BE49-F238E27FC236}">
                <a16:creationId xmlns:a16="http://schemas.microsoft.com/office/drawing/2014/main" id="{65FA11E6-4243-E2E8-42C0-76D0FFCDB6CC}"/>
              </a:ext>
            </a:extLst>
          </p:cNvPr>
          <p:cNvSpPr txBox="1"/>
          <p:nvPr>
            <p:custDataLst>
              <p:tags r:id="rId10"/>
            </p:custDataLst>
          </p:nvPr>
        </p:nvSpPr>
        <p:spPr>
          <a:xfrm>
            <a:off x="1012092" y="2570494"/>
            <a:ext cx="7119814" cy="1754326"/>
          </a:xfrm>
          <a:prstGeom prst="rect">
            <a:avLst/>
          </a:prstGeom>
          <a:noFill/>
        </p:spPr>
        <p:txBody>
          <a:bodyPr wrap="square">
            <a:spAutoFit/>
          </a:bodyPr>
          <a:lstStyle/>
          <a:p>
            <a:pPr algn="just"/>
            <a:r>
              <a:rPr lang="en-CA" sz="1200" i="1" dirty="0">
                <a:solidFill>
                  <a:srgbClr val="000000"/>
                </a:solidFill>
                <a:effectLst/>
                <a:latin typeface="+mj-lt"/>
                <a:ea typeface="Times New Roman" panose="02020603050405020304" pitchFamily="18" charset="0"/>
              </a:rPr>
              <a:t>The Underlying </a:t>
            </a:r>
            <a:r>
              <a:rPr lang="en-CA" sz="1200" i="1" dirty="0" err="1">
                <a:solidFill>
                  <a:srgbClr val="000000"/>
                </a:solidFill>
                <a:effectLst/>
                <a:latin typeface="+mj-lt"/>
                <a:ea typeface="Times New Roman" panose="02020603050405020304" pitchFamily="18" charset="0"/>
              </a:rPr>
              <a:t>Northleaf</a:t>
            </a:r>
            <a:r>
              <a:rPr lang="en-CA" sz="1200" i="1" dirty="0">
                <a:solidFill>
                  <a:srgbClr val="000000"/>
                </a:solidFill>
                <a:effectLst/>
                <a:latin typeface="+mj-lt"/>
                <a:ea typeface="Times New Roman" panose="02020603050405020304" pitchFamily="18" charset="0"/>
              </a:rPr>
              <a:t> Fund will fall within the definition of "investment fund" under the Securities Act (Manitoba) as it will invest in a portfolio of securities and </a:t>
            </a:r>
            <a:r>
              <a:rPr lang="en-CA" sz="1200" i="1" u="sng" dirty="0">
                <a:solidFill>
                  <a:schemeClr val="accent3"/>
                </a:solidFill>
                <a:effectLst/>
                <a:latin typeface="+mj-lt"/>
                <a:ea typeface="Times New Roman" panose="02020603050405020304" pitchFamily="18" charset="0"/>
              </a:rPr>
              <a:t>will not invest for the purpose of exercising or seeking to exercise control over issuers. While certain investments in the portfolio of the Underlying </a:t>
            </a:r>
            <a:r>
              <a:rPr lang="en-CA" sz="1200" i="1" u="sng" dirty="0" err="1">
                <a:solidFill>
                  <a:schemeClr val="accent3"/>
                </a:solidFill>
                <a:effectLst/>
                <a:latin typeface="+mj-lt"/>
                <a:ea typeface="Times New Roman" panose="02020603050405020304" pitchFamily="18" charset="0"/>
              </a:rPr>
              <a:t>Northleaf</a:t>
            </a:r>
            <a:r>
              <a:rPr lang="en-CA" sz="1200" i="1" u="sng" dirty="0">
                <a:solidFill>
                  <a:schemeClr val="accent3"/>
                </a:solidFill>
                <a:effectLst/>
                <a:latin typeface="+mj-lt"/>
                <a:ea typeface="Times New Roman" panose="02020603050405020304" pitchFamily="18" charset="0"/>
              </a:rPr>
              <a:t> Fund, particularly direct investments, may include "control" characteristics including the right to appoint voting or observer members to an issuer's board of directors (or similar), the majority of the exposure to private assets in the fund will be achieved through investments in other private funds rather than direct holdings in portfolio companies. Further, direct investments made by the Underlying </a:t>
            </a:r>
            <a:r>
              <a:rPr lang="en-CA" sz="1200" i="1" u="sng" dirty="0" err="1">
                <a:solidFill>
                  <a:schemeClr val="accent3"/>
                </a:solidFill>
                <a:effectLst/>
                <a:latin typeface="+mj-lt"/>
                <a:ea typeface="Times New Roman" panose="02020603050405020304" pitchFamily="18" charset="0"/>
              </a:rPr>
              <a:t>Northleaf</a:t>
            </a:r>
            <a:r>
              <a:rPr lang="en-CA" sz="1200" i="1" u="sng" dirty="0">
                <a:solidFill>
                  <a:schemeClr val="accent3"/>
                </a:solidFill>
                <a:effectLst/>
                <a:latin typeface="+mj-lt"/>
                <a:ea typeface="Times New Roman" panose="02020603050405020304" pitchFamily="18" charset="0"/>
              </a:rPr>
              <a:t> Fund will be generally minority investments in issuers which do not include "control" characteristics.</a:t>
            </a:r>
          </a:p>
        </p:txBody>
      </p:sp>
      <p:pic>
        <p:nvPicPr>
          <p:cNvPr id="14" name="Graphic 13" descr="Caret Right outline">
            <a:extLst>
              <a:ext uri="{FF2B5EF4-FFF2-40B4-BE49-F238E27FC236}">
                <a16:creationId xmlns:a16="http://schemas.microsoft.com/office/drawing/2014/main" id="{A4A6E7C0-CC6C-5C3F-E93D-788524EA7C4A}"/>
              </a:ext>
            </a:extLst>
          </p:cNvPr>
          <p:cNvPicPr>
            <a:picLocks noChangeAspect="1"/>
          </p:cNvPicPr>
          <p:nvPr>
            <p:custDataLst>
              <p:tags r:id="rId11"/>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8650" y="2497509"/>
            <a:ext cx="421425" cy="421425"/>
          </a:xfrm>
          <a:prstGeom prst="rect">
            <a:avLst/>
          </a:prstGeom>
        </p:spPr>
      </p:pic>
      <p:cxnSp>
        <p:nvCxnSpPr>
          <p:cNvPr id="18" name="Straight Connector 17">
            <a:extLst>
              <a:ext uri="{FF2B5EF4-FFF2-40B4-BE49-F238E27FC236}">
                <a16:creationId xmlns:a16="http://schemas.microsoft.com/office/drawing/2014/main" id="{0084355E-59C5-E688-FF55-788D60C4CBAC}"/>
              </a:ext>
            </a:extLst>
          </p:cNvPr>
          <p:cNvCxnSpPr>
            <a:cxnSpLocks/>
          </p:cNvCxnSpPr>
          <p:nvPr>
            <p:custDataLst>
              <p:tags r:id="rId12"/>
            </p:custDataLst>
          </p:nvPr>
        </p:nvCxnSpPr>
        <p:spPr>
          <a:xfrm>
            <a:off x="1012092" y="885104"/>
            <a:ext cx="0" cy="62029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7F815D-3F63-AA49-8FD8-7A7A73A2C22E}"/>
              </a:ext>
            </a:extLst>
          </p:cNvPr>
          <p:cNvCxnSpPr>
            <a:cxnSpLocks/>
          </p:cNvCxnSpPr>
          <p:nvPr>
            <p:custDataLst>
              <p:tags r:id="rId13"/>
            </p:custDataLst>
          </p:nvPr>
        </p:nvCxnSpPr>
        <p:spPr>
          <a:xfrm flipH="1">
            <a:off x="1004276" y="1580673"/>
            <a:ext cx="7816" cy="94293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3ED3DA-3ADD-116D-5F54-37B132B75DF3}"/>
              </a:ext>
            </a:extLst>
          </p:cNvPr>
          <p:cNvCxnSpPr>
            <a:cxnSpLocks/>
          </p:cNvCxnSpPr>
          <p:nvPr>
            <p:custDataLst>
              <p:tags r:id="rId14"/>
            </p:custDataLst>
          </p:nvPr>
        </p:nvCxnSpPr>
        <p:spPr>
          <a:xfrm>
            <a:off x="995665" y="2615533"/>
            <a:ext cx="0" cy="170928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142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020EEBE-C1E0-478E-53BF-FFE382FFBDCB}"/>
              </a:ext>
            </a:extLst>
          </p:cNvPr>
          <p:cNvSpPr/>
          <p:nvPr>
            <p:custDataLst>
              <p:tags r:id="rId1"/>
            </p:custDataLst>
          </p:nvPr>
        </p:nvSpPr>
        <p:spPr>
          <a:xfrm>
            <a:off x="1004273" y="847815"/>
            <a:ext cx="7415940" cy="49848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0A05BB5-1E34-4659-F865-9220973DF0C3}"/>
              </a:ext>
            </a:extLst>
          </p:cNvPr>
          <p:cNvSpPr/>
          <p:nvPr>
            <p:custDataLst>
              <p:tags r:id="rId2"/>
            </p:custDataLst>
          </p:nvPr>
        </p:nvSpPr>
        <p:spPr>
          <a:xfrm>
            <a:off x="999099" y="1422269"/>
            <a:ext cx="7441327" cy="8400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9BE57A-9B90-66C0-5115-9930EFA37E8F}"/>
              </a:ext>
            </a:extLst>
          </p:cNvPr>
          <p:cNvSpPr>
            <a:spLocks noGrp="1"/>
          </p:cNvSpPr>
          <p:nvPr>
            <p:ph type="title"/>
            <p:custDataLst>
              <p:tags r:id="rId3"/>
            </p:custDataLst>
          </p:nvPr>
        </p:nvSpPr>
        <p:spPr>
          <a:xfrm>
            <a:off x="628650" y="379199"/>
            <a:ext cx="7886700" cy="332001"/>
          </a:xfrm>
        </p:spPr>
        <p:txBody>
          <a:bodyPr>
            <a:normAutofit/>
          </a:bodyPr>
          <a:lstStyle/>
          <a:p>
            <a:r>
              <a:rPr lang="en-US" sz="1700" dirty="0"/>
              <a:t>STARLIGHT HYBRID GLOBAL REAL ASSETS TRUST  11 </a:t>
            </a:r>
            <a:r>
              <a:rPr lang="en-US" sz="1700" dirty="0" err="1"/>
              <a:t>octobre</a:t>
            </a:r>
            <a:r>
              <a:rPr lang="en-US" sz="1700" dirty="0"/>
              <a:t> 2018</a:t>
            </a:r>
            <a:endParaRPr lang="en-CA" sz="1700" dirty="0"/>
          </a:p>
        </p:txBody>
      </p:sp>
      <p:cxnSp>
        <p:nvCxnSpPr>
          <p:cNvPr id="4" name="Straight Connector 3">
            <a:extLst>
              <a:ext uri="{FF2B5EF4-FFF2-40B4-BE49-F238E27FC236}">
                <a16:creationId xmlns:a16="http://schemas.microsoft.com/office/drawing/2014/main" id="{AA55B8B2-23D7-E95D-0D17-7856B711493C}"/>
              </a:ext>
            </a:extLst>
          </p:cNvPr>
          <p:cNvCxnSpPr>
            <a:cxnSpLocks/>
          </p:cNvCxnSpPr>
          <p:nvPr>
            <p:custDataLst>
              <p:tags r:id="rId4"/>
            </p:custDataLst>
          </p:nvPr>
        </p:nvCxnSpPr>
        <p:spPr>
          <a:xfrm>
            <a:off x="4944344" y="350276"/>
            <a:ext cx="1071" cy="34915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E117D9-C354-ABB1-DC4D-299EF790853A}"/>
              </a:ext>
            </a:extLst>
          </p:cNvPr>
          <p:cNvSpPr txBox="1"/>
          <p:nvPr>
            <p:custDataLst>
              <p:tags r:id="rId5"/>
            </p:custDataLst>
          </p:nvPr>
        </p:nvSpPr>
        <p:spPr>
          <a:xfrm>
            <a:off x="1004273" y="857687"/>
            <a:ext cx="7405666" cy="461665"/>
          </a:xfrm>
          <a:prstGeom prst="rect">
            <a:avLst/>
          </a:prstGeom>
          <a:noFill/>
        </p:spPr>
        <p:txBody>
          <a:bodyPr wrap="square">
            <a:spAutoFit/>
          </a:bodyPr>
          <a:lstStyle/>
          <a:p>
            <a:r>
              <a:rPr lang="fr-FR" sz="1200" dirty="0">
                <a:solidFill>
                  <a:srgbClr val="000000"/>
                </a:solidFill>
                <a:latin typeface="+mj-lt"/>
                <a:ea typeface="Times New Roman" panose="02020603050405020304" pitchFamily="18" charset="0"/>
              </a:rPr>
              <a:t>L</a:t>
            </a:r>
            <a:r>
              <a:rPr lang="fr-FR" sz="1200" dirty="0">
                <a:solidFill>
                  <a:srgbClr val="000000"/>
                </a:solidFill>
                <a:effectLst/>
                <a:latin typeface="+mj-lt"/>
                <a:ea typeface="Times New Roman" panose="02020603050405020304" pitchFamily="18" charset="0"/>
              </a:rPr>
              <a:t>a Fiducie investira </a:t>
            </a:r>
            <a:r>
              <a:rPr lang="fr-FR" sz="1200" dirty="0">
                <a:solidFill>
                  <a:schemeClr val="accent3"/>
                </a:solidFill>
                <a:effectLst/>
                <a:latin typeface="+mj-lt"/>
                <a:ea typeface="Times New Roman" panose="02020603050405020304" pitchFamily="18" charset="0"/>
              </a:rPr>
              <a:t>au moins 60 % </a:t>
            </a:r>
            <a:r>
              <a:rPr lang="fr-FR" sz="1200" dirty="0">
                <a:solidFill>
                  <a:srgbClr val="000000"/>
                </a:solidFill>
                <a:effectLst/>
                <a:latin typeface="+mj-lt"/>
                <a:ea typeface="Times New Roman" panose="02020603050405020304" pitchFamily="18" charset="0"/>
              </a:rPr>
              <a:t>du capital net réuni dans sa filiale, la société en commandite </a:t>
            </a:r>
            <a:r>
              <a:rPr lang="fr-FR" sz="1200" dirty="0" err="1">
                <a:solidFill>
                  <a:srgbClr val="000000"/>
                </a:solidFill>
                <a:effectLst/>
                <a:latin typeface="+mj-lt"/>
                <a:ea typeface="Times New Roman" panose="02020603050405020304" pitchFamily="18" charset="0"/>
              </a:rPr>
              <a:t>Starlight</a:t>
            </a:r>
            <a:r>
              <a:rPr lang="fr-FR" sz="1200" dirty="0">
                <a:solidFill>
                  <a:srgbClr val="000000"/>
                </a:solidFill>
                <a:effectLst/>
                <a:latin typeface="+mj-lt"/>
                <a:ea typeface="Times New Roman" panose="02020603050405020304" pitchFamily="18" charset="0"/>
              </a:rPr>
              <a:t> Global Real Assets </a:t>
            </a:r>
            <a:r>
              <a:rPr lang="fr-FR" sz="1200" dirty="0" err="1">
                <a:solidFill>
                  <a:srgbClr val="000000"/>
                </a:solidFill>
                <a:effectLst/>
                <a:latin typeface="+mj-lt"/>
                <a:ea typeface="Times New Roman" panose="02020603050405020304" pitchFamily="18" charset="0"/>
              </a:rPr>
              <a:t>LP</a:t>
            </a:r>
            <a:r>
              <a:rPr lang="fr-FR" sz="1200" dirty="0">
                <a:solidFill>
                  <a:srgbClr val="000000"/>
                </a:solidFill>
                <a:effectLst/>
                <a:latin typeface="+mj-lt"/>
                <a:ea typeface="Times New Roman" panose="02020603050405020304" pitchFamily="18" charset="0"/>
              </a:rPr>
              <a:t>, qui investit dans un portefeuille de titres liquides</a:t>
            </a:r>
          </a:p>
        </p:txBody>
      </p:sp>
      <p:pic>
        <p:nvPicPr>
          <p:cNvPr id="14" name="Graphic 13" descr="Caret Right outline">
            <a:extLst>
              <a:ext uri="{FF2B5EF4-FFF2-40B4-BE49-F238E27FC236}">
                <a16:creationId xmlns:a16="http://schemas.microsoft.com/office/drawing/2014/main" id="{1165856D-133D-6C60-4E10-7DB23F331348}"/>
              </a:ext>
            </a:extLst>
          </p:cNvPr>
          <p:cNvPicPr>
            <a:picLocks noChangeAspect="1"/>
          </p:cNvPicPr>
          <p:nvPr>
            <p:custDataLst>
              <p:tags r:id="rId6"/>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8643" y="797120"/>
            <a:ext cx="421425" cy="421425"/>
          </a:xfrm>
          <a:prstGeom prst="rect">
            <a:avLst/>
          </a:prstGeom>
        </p:spPr>
      </p:pic>
      <p:grpSp>
        <p:nvGrpSpPr>
          <p:cNvPr id="36" name="Groupe 35">
            <a:extLst>
              <a:ext uri="{FF2B5EF4-FFF2-40B4-BE49-F238E27FC236}">
                <a16:creationId xmlns:a16="http://schemas.microsoft.com/office/drawing/2014/main" id="{64661C9E-E5F7-5DE1-4FE2-07CA55DDA2CF}"/>
              </a:ext>
            </a:extLst>
          </p:cNvPr>
          <p:cNvGrpSpPr/>
          <p:nvPr>
            <p:custDataLst>
              <p:tags r:id="rId7"/>
            </p:custDataLst>
          </p:nvPr>
        </p:nvGrpSpPr>
        <p:grpSpPr>
          <a:xfrm>
            <a:off x="628643" y="2292261"/>
            <a:ext cx="7816956" cy="586203"/>
            <a:chOff x="628646" y="2446980"/>
            <a:chExt cx="7816956" cy="586203"/>
          </a:xfrm>
        </p:grpSpPr>
        <p:sp>
          <p:nvSpPr>
            <p:cNvPr id="19" name="Rectangle 18">
              <a:extLst>
                <a:ext uri="{FF2B5EF4-FFF2-40B4-BE49-F238E27FC236}">
                  <a16:creationId xmlns:a16="http://schemas.microsoft.com/office/drawing/2014/main" id="{5D3F3DCB-44A5-2D52-9E21-0F508616D05B}"/>
                </a:ext>
              </a:extLst>
            </p:cNvPr>
            <p:cNvSpPr/>
            <p:nvPr/>
          </p:nvSpPr>
          <p:spPr>
            <a:xfrm>
              <a:off x="991581" y="2509963"/>
              <a:ext cx="7454021" cy="52322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0067567-DA69-D3D2-8F8B-5CCD5E7893FC}"/>
                </a:ext>
              </a:extLst>
            </p:cNvPr>
            <p:cNvSpPr txBox="1"/>
            <p:nvPr/>
          </p:nvSpPr>
          <p:spPr>
            <a:xfrm>
              <a:off x="991580" y="2509963"/>
              <a:ext cx="7428633" cy="461665"/>
            </a:xfrm>
            <a:prstGeom prst="rect">
              <a:avLst/>
            </a:prstGeom>
            <a:noFill/>
          </p:spPr>
          <p:txBody>
            <a:bodyPr wrap="square">
              <a:spAutoFit/>
            </a:bodyPr>
            <a:lstStyle/>
            <a:p>
              <a:r>
                <a:rPr lang="fr-FR" sz="1200" dirty="0">
                  <a:solidFill>
                    <a:srgbClr val="000000"/>
                  </a:solidFill>
                  <a:latin typeface="+mj-lt"/>
                  <a:ea typeface="Times New Roman" panose="02020603050405020304" pitchFamily="18" charset="0"/>
                </a:rPr>
                <a:t>L</a:t>
              </a:r>
              <a:r>
                <a:rPr lang="fr-FR" sz="1200" dirty="0">
                  <a:solidFill>
                    <a:srgbClr val="000000"/>
                  </a:solidFill>
                  <a:effectLst/>
                  <a:latin typeface="+mj-lt"/>
                  <a:ea typeface="Times New Roman" panose="02020603050405020304" pitchFamily="18" charset="0"/>
                </a:rPr>
                <a:t>a Fiducie pourrait, dans certaines circonstances, effectuer ou augmenter un placement dans le portefeuille de placements privés </a:t>
              </a:r>
              <a:r>
                <a:rPr lang="fr-FR" sz="1200" u="sng" dirty="0">
                  <a:solidFill>
                    <a:schemeClr val="accent3"/>
                  </a:solidFill>
                  <a:effectLst/>
                  <a:latin typeface="+mj-lt"/>
                  <a:ea typeface="Times New Roman" panose="02020603050405020304" pitchFamily="18" charset="0"/>
                </a:rPr>
                <a:t>dans le but d’acquérir des positions de contrôle ou d’influence notable</a:t>
              </a:r>
            </a:p>
          </p:txBody>
        </p:sp>
        <p:pic>
          <p:nvPicPr>
            <p:cNvPr id="15" name="Graphic 14" descr="Caret Right outline">
              <a:extLst>
                <a:ext uri="{FF2B5EF4-FFF2-40B4-BE49-F238E27FC236}">
                  <a16:creationId xmlns:a16="http://schemas.microsoft.com/office/drawing/2014/main" id="{BADA5ADD-8AA8-9619-8F41-ADE151EE500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8646" y="2446980"/>
              <a:ext cx="421425" cy="421425"/>
            </a:xfrm>
            <a:prstGeom prst="rect">
              <a:avLst/>
            </a:prstGeom>
          </p:spPr>
        </p:pic>
      </p:grpSp>
      <p:grpSp>
        <p:nvGrpSpPr>
          <p:cNvPr id="37" name="Groupe 36">
            <a:extLst>
              <a:ext uri="{FF2B5EF4-FFF2-40B4-BE49-F238E27FC236}">
                <a16:creationId xmlns:a16="http://schemas.microsoft.com/office/drawing/2014/main" id="{51186279-A9E2-E7D2-5009-982B0A8CA0C6}"/>
              </a:ext>
            </a:extLst>
          </p:cNvPr>
          <p:cNvGrpSpPr/>
          <p:nvPr>
            <p:custDataLst>
              <p:tags r:id="rId8"/>
            </p:custDataLst>
          </p:nvPr>
        </p:nvGrpSpPr>
        <p:grpSpPr>
          <a:xfrm>
            <a:off x="628643" y="2971414"/>
            <a:ext cx="7810609" cy="882322"/>
            <a:chOff x="628645" y="3104722"/>
            <a:chExt cx="7810609" cy="882322"/>
          </a:xfrm>
        </p:grpSpPr>
        <p:sp>
          <p:nvSpPr>
            <p:cNvPr id="18" name="Rectangle 17">
              <a:extLst>
                <a:ext uri="{FF2B5EF4-FFF2-40B4-BE49-F238E27FC236}">
                  <a16:creationId xmlns:a16="http://schemas.microsoft.com/office/drawing/2014/main" id="{43BB10F6-34C6-2491-AEDC-E318D79B53BA}"/>
                </a:ext>
              </a:extLst>
            </p:cNvPr>
            <p:cNvSpPr/>
            <p:nvPr/>
          </p:nvSpPr>
          <p:spPr>
            <a:xfrm>
              <a:off x="997927" y="3104722"/>
              <a:ext cx="7441327" cy="8823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17A276C-3AD2-04F3-16A8-EA98F55DD00C}"/>
                </a:ext>
              </a:extLst>
            </p:cNvPr>
            <p:cNvSpPr txBox="1"/>
            <p:nvPr/>
          </p:nvSpPr>
          <p:spPr>
            <a:xfrm>
              <a:off x="1004275" y="3156047"/>
              <a:ext cx="7415941" cy="830997"/>
            </a:xfrm>
            <a:prstGeom prst="rect">
              <a:avLst/>
            </a:prstGeom>
            <a:noFill/>
          </p:spPr>
          <p:txBody>
            <a:bodyPr wrap="square">
              <a:spAutoFit/>
            </a:bodyPr>
            <a:lstStyle/>
            <a:p>
              <a:r>
                <a:rPr lang="fr-FR" sz="1200" dirty="0">
                  <a:solidFill>
                    <a:srgbClr val="000000"/>
                  </a:solidFill>
                  <a:effectLst/>
                  <a:latin typeface="+mj-lt"/>
                  <a:ea typeface="Times New Roman" panose="02020603050405020304" pitchFamily="18" charset="0"/>
                </a:rPr>
                <a:t>Afin de satisfaire à certains objectifs en matière de réglementation des valeurs mobilières ou de politique d’intérêt public, la Fiducie adoptera de façon volontaire un certain nombre de </a:t>
              </a:r>
              <a:r>
                <a:rPr lang="fr-FR" sz="1200" dirty="0">
                  <a:solidFill>
                    <a:schemeClr val="accent3"/>
                  </a:solidFill>
                  <a:effectLst/>
                  <a:latin typeface="+mj-lt"/>
                  <a:ea typeface="Times New Roman" panose="02020603050405020304" pitchFamily="18" charset="0"/>
                </a:rPr>
                <a:t>mesures qui définiront son entreprise et la portée de ses activités</a:t>
              </a:r>
              <a:r>
                <a:rPr lang="fr-FR" sz="1200" dirty="0">
                  <a:solidFill>
                    <a:srgbClr val="000000"/>
                  </a:solidFill>
                  <a:effectLst/>
                  <a:latin typeface="+mj-lt"/>
                  <a:ea typeface="Times New Roman" panose="02020603050405020304" pitchFamily="18" charset="0"/>
                </a:rPr>
                <a:t>, notamment certaines exigences applicables à des fonds d’investissement, bien que la Fiducie ne soit pas un fonds d’investissement au sens de la LVM.</a:t>
              </a:r>
            </a:p>
          </p:txBody>
        </p:sp>
        <p:pic>
          <p:nvPicPr>
            <p:cNvPr id="17" name="Graphic 16" descr="Caret Right outline">
              <a:extLst>
                <a:ext uri="{FF2B5EF4-FFF2-40B4-BE49-F238E27FC236}">
                  <a16:creationId xmlns:a16="http://schemas.microsoft.com/office/drawing/2014/main" id="{80DADC60-AAD5-E622-3611-33F13DBF58C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8645" y="3104722"/>
              <a:ext cx="421425" cy="421425"/>
            </a:xfrm>
            <a:prstGeom prst="rect">
              <a:avLst/>
            </a:prstGeom>
          </p:spPr>
        </p:pic>
      </p:grpSp>
      <p:cxnSp>
        <p:nvCxnSpPr>
          <p:cNvPr id="22" name="Straight Connector 21">
            <a:extLst>
              <a:ext uri="{FF2B5EF4-FFF2-40B4-BE49-F238E27FC236}">
                <a16:creationId xmlns:a16="http://schemas.microsoft.com/office/drawing/2014/main" id="{5E7B7912-2D56-9430-63EB-47ECAA8BBE6E}"/>
              </a:ext>
            </a:extLst>
          </p:cNvPr>
          <p:cNvCxnSpPr>
            <a:cxnSpLocks/>
          </p:cNvCxnSpPr>
          <p:nvPr>
            <p:custDataLst>
              <p:tags r:id="rId9"/>
            </p:custDataLst>
          </p:nvPr>
        </p:nvCxnSpPr>
        <p:spPr>
          <a:xfrm>
            <a:off x="1001288" y="847815"/>
            <a:ext cx="0" cy="49848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1F12D4-4640-9D06-A4FD-E57C1F831F75}"/>
              </a:ext>
            </a:extLst>
          </p:cNvPr>
          <p:cNvSpPr txBox="1"/>
          <p:nvPr>
            <p:custDataLst>
              <p:tags r:id="rId10"/>
            </p:custDataLst>
          </p:nvPr>
        </p:nvSpPr>
        <p:spPr>
          <a:xfrm>
            <a:off x="1024121" y="1434040"/>
            <a:ext cx="7415133" cy="769441"/>
          </a:xfrm>
          <a:prstGeom prst="rect">
            <a:avLst/>
          </a:prstGeom>
          <a:noFill/>
        </p:spPr>
        <p:txBody>
          <a:bodyPr wrap="square">
            <a:spAutoFit/>
          </a:bodyPr>
          <a:lstStyle/>
          <a:p>
            <a:r>
              <a:rPr lang="fr-FR" sz="1100" dirty="0">
                <a:solidFill>
                  <a:srgbClr val="000000"/>
                </a:solidFill>
                <a:effectLst/>
                <a:latin typeface="+mj-lt"/>
                <a:ea typeface="Times New Roman" panose="02020603050405020304" pitchFamily="18" charset="0"/>
              </a:rPr>
              <a:t>La Fiducie compte également investir dans des </a:t>
            </a:r>
            <a:r>
              <a:rPr lang="fr-FR" sz="1100" dirty="0">
                <a:solidFill>
                  <a:schemeClr val="accent3"/>
                </a:solidFill>
                <a:effectLst/>
                <a:latin typeface="+mj-lt"/>
                <a:ea typeface="Times New Roman" panose="02020603050405020304" pitchFamily="18" charset="0"/>
              </a:rPr>
              <a:t>immeubles et des infrastructures</a:t>
            </a:r>
            <a:r>
              <a:rPr lang="fr-FR" sz="1100" dirty="0">
                <a:solidFill>
                  <a:srgbClr val="000000"/>
                </a:solidFill>
                <a:effectLst/>
                <a:latin typeface="+mj-lt"/>
                <a:ea typeface="Times New Roman" panose="02020603050405020304" pitchFamily="18" charset="0"/>
              </a:rPr>
              <a:t> à l’échelle mondiale. Initialement, jusqu’à 20 % du capital net réuni sera investi </a:t>
            </a:r>
            <a:r>
              <a:rPr lang="fr-FR" sz="1100" u="sng" dirty="0">
                <a:solidFill>
                  <a:schemeClr val="accent3"/>
                </a:solidFill>
                <a:effectLst/>
                <a:latin typeface="+mj-lt"/>
                <a:ea typeface="Times New Roman" panose="02020603050405020304" pitchFamily="18" charset="0"/>
              </a:rPr>
              <a:t>dans chacune des entités suivantes</a:t>
            </a:r>
            <a:r>
              <a:rPr lang="fr-FR" sz="1100" dirty="0">
                <a:solidFill>
                  <a:srgbClr val="000000"/>
                </a:solidFill>
                <a:effectLst/>
                <a:latin typeface="+mj-lt"/>
                <a:ea typeface="Times New Roman" panose="02020603050405020304" pitchFamily="18" charset="0"/>
              </a:rPr>
              <a:t>, à savoir le Fonds </a:t>
            </a:r>
            <a:r>
              <a:rPr lang="fr-FR" sz="1100" dirty="0" err="1">
                <a:solidFill>
                  <a:srgbClr val="000000"/>
                </a:solidFill>
                <a:effectLst/>
                <a:latin typeface="+mj-lt"/>
                <a:ea typeface="Times New Roman" panose="02020603050405020304" pitchFamily="18" charset="0"/>
              </a:rPr>
              <a:t>Starlight</a:t>
            </a:r>
            <a:r>
              <a:rPr lang="fr-FR" sz="1100" dirty="0">
                <a:solidFill>
                  <a:srgbClr val="000000"/>
                </a:solidFill>
                <a:effectLst/>
                <a:latin typeface="+mj-lt"/>
                <a:ea typeface="Times New Roman" panose="02020603050405020304" pitchFamily="18" charset="0"/>
              </a:rPr>
              <a:t> </a:t>
            </a:r>
            <a:r>
              <a:rPr lang="fr-CA" sz="1100" b="0" i="0" dirty="0">
                <a:solidFill>
                  <a:srgbClr val="000000"/>
                </a:solidFill>
                <a:effectLst/>
                <a:latin typeface="Arial" panose="020B0604020202020204" pitchFamily="34" charset="0"/>
              </a:rPr>
              <a:t>Canadian </a:t>
            </a:r>
            <a:r>
              <a:rPr lang="fr-CA" sz="1100" b="0" i="0" dirty="0" err="1">
                <a:solidFill>
                  <a:srgbClr val="000000"/>
                </a:solidFill>
                <a:effectLst/>
                <a:latin typeface="Arial" panose="020B0604020202020204" pitchFamily="34" charset="0"/>
              </a:rPr>
              <a:t>Residential</a:t>
            </a:r>
            <a:r>
              <a:rPr lang="fr-CA" sz="1100" b="0" i="0" dirty="0">
                <a:solidFill>
                  <a:srgbClr val="000000"/>
                </a:solidFill>
                <a:effectLst/>
                <a:latin typeface="Arial" panose="020B0604020202020204" pitchFamily="34" charset="0"/>
              </a:rPr>
              <a:t> </a:t>
            </a:r>
            <a:r>
              <a:rPr lang="fr-CA" sz="1100" b="0" i="0" dirty="0" err="1">
                <a:solidFill>
                  <a:srgbClr val="000000"/>
                </a:solidFill>
                <a:effectLst/>
                <a:latin typeface="Arial" panose="020B0604020202020204" pitchFamily="34" charset="0"/>
              </a:rPr>
              <a:t>Growth</a:t>
            </a:r>
            <a:r>
              <a:rPr lang="fr-FR" sz="1100" dirty="0">
                <a:solidFill>
                  <a:srgbClr val="000000"/>
                </a:solidFill>
                <a:effectLst/>
                <a:latin typeface="+mj-lt"/>
                <a:ea typeface="Times New Roman" panose="02020603050405020304" pitchFamily="18" charset="0"/>
              </a:rPr>
              <a:t>, qui sera géré par Daniel </a:t>
            </a:r>
            <a:r>
              <a:rPr lang="fr-FR" sz="1100" dirty="0" err="1">
                <a:solidFill>
                  <a:srgbClr val="000000"/>
                </a:solidFill>
                <a:effectLst/>
                <a:latin typeface="+mj-lt"/>
                <a:ea typeface="Times New Roman" panose="02020603050405020304" pitchFamily="18" charset="0"/>
              </a:rPr>
              <a:t>Drimmer</a:t>
            </a:r>
            <a:r>
              <a:rPr lang="fr-FR" sz="1100" dirty="0">
                <a:solidFill>
                  <a:srgbClr val="000000"/>
                </a:solidFill>
                <a:effectLst/>
                <a:latin typeface="+mj-lt"/>
                <a:ea typeface="Times New Roman" panose="02020603050405020304" pitchFamily="18" charset="0"/>
              </a:rPr>
              <a:t> de </a:t>
            </a:r>
            <a:r>
              <a:rPr lang="fr-FR" sz="1100" dirty="0" err="1">
                <a:solidFill>
                  <a:srgbClr val="000000"/>
                </a:solidFill>
                <a:effectLst/>
                <a:latin typeface="+mj-lt"/>
                <a:ea typeface="Times New Roman" panose="02020603050405020304" pitchFamily="18" charset="0"/>
              </a:rPr>
              <a:t>Starlight</a:t>
            </a:r>
            <a:r>
              <a:rPr lang="fr-FR" sz="1100" dirty="0">
                <a:solidFill>
                  <a:srgbClr val="000000"/>
                </a:solidFill>
                <a:effectLst/>
                <a:latin typeface="+mj-lt"/>
                <a:ea typeface="Times New Roman" panose="02020603050405020304" pitchFamily="18" charset="0"/>
              </a:rPr>
              <a:t> Group </a:t>
            </a:r>
            <a:r>
              <a:rPr lang="fr-FR" sz="1100" dirty="0" err="1">
                <a:solidFill>
                  <a:srgbClr val="000000"/>
                </a:solidFill>
                <a:effectLst/>
                <a:latin typeface="+mj-lt"/>
                <a:ea typeface="Times New Roman" panose="02020603050405020304" pitchFamily="18" charset="0"/>
              </a:rPr>
              <a:t>Property</a:t>
            </a:r>
            <a:r>
              <a:rPr lang="fr-FR" sz="1100" dirty="0">
                <a:solidFill>
                  <a:srgbClr val="000000"/>
                </a:solidFill>
                <a:effectLst/>
                <a:latin typeface="+mj-lt"/>
                <a:ea typeface="Times New Roman" panose="02020603050405020304" pitchFamily="18" charset="0"/>
              </a:rPr>
              <a:t> Holdings Inc., et la Société en commandite </a:t>
            </a:r>
            <a:r>
              <a:rPr lang="fr-FR" sz="1100" dirty="0" err="1">
                <a:solidFill>
                  <a:srgbClr val="000000"/>
                </a:solidFill>
                <a:effectLst/>
                <a:latin typeface="+mj-lt"/>
                <a:ea typeface="Times New Roman" panose="02020603050405020304" pitchFamily="18" charset="0"/>
              </a:rPr>
              <a:t>EagleCrest</a:t>
            </a:r>
            <a:r>
              <a:rPr lang="fr-FR" sz="1100" dirty="0">
                <a:solidFill>
                  <a:srgbClr val="000000"/>
                </a:solidFill>
                <a:effectLst/>
                <a:latin typeface="+mj-lt"/>
                <a:ea typeface="Times New Roman" panose="02020603050405020304" pitchFamily="18" charset="0"/>
              </a:rPr>
              <a:t> Infrastructure Canada gérée par Fiera Infrastructure Inc. </a:t>
            </a:r>
            <a:endParaRPr lang="fr-FR" sz="1100" dirty="0">
              <a:solidFill>
                <a:srgbClr val="000000"/>
              </a:solidFill>
              <a:latin typeface="+mj-lt"/>
              <a:ea typeface="Times New Roman" panose="02020603050405020304" pitchFamily="18" charset="0"/>
            </a:endParaRPr>
          </a:p>
        </p:txBody>
      </p:sp>
      <p:pic>
        <p:nvPicPr>
          <p:cNvPr id="16" name="Graphic 15" descr="Caret Right outline">
            <a:extLst>
              <a:ext uri="{FF2B5EF4-FFF2-40B4-BE49-F238E27FC236}">
                <a16:creationId xmlns:a16="http://schemas.microsoft.com/office/drawing/2014/main" id="{2B0DF9EE-06FA-88DB-05AC-9033E70DBBC5}"/>
              </a:ext>
            </a:extLst>
          </p:cNvPr>
          <p:cNvPicPr>
            <a:picLocks noChangeAspect="1"/>
          </p:cNvPicPr>
          <p:nvPr>
            <p:custDataLst>
              <p:tags r:id="rId11"/>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52456" y="1360714"/>
            <a:ext cx="421425" cy="421425"/>
          </a:xfrm>
          <a:prstGeom prst="rect">
            <a:avLst/>
          </a:prstGeom>
        </p:spPr>
      </p:pic>
      <p:cxnSp>
        <p:nvCxnSpPr>
          <p:cNvPr id="24" name="Straight Connector 23">
            <a:extLst>
              <a:ext uri="{FF2B5EF4-FFF2-40B4-BE49-F238E27FC236}">
                <a16:creationId xmlns:a16="http://schemas.microsoft.com/office/drawing/2014/main" id="{1A758CAA-DA93-0A76-61A7-6C0E39E68454}"/>
              </a:ext>
            </a:extLst>
          </p:cNvPr>
          <p:cNvCxnSpPr>
            <a:cxnSpLocks/>
          </p:cNvCxnSpPr>
          <p:nvPr>
            <p:custDataLst>
              <p:tags r:id="rId12"/>
            </p:custDataLst>
          </p:nvPr>
        </p:nvCxnSpPr>
        <p:spPr>
          <a:xfrm>
            <a:off x="1005080" y="1423319"/>
            <a:ext cx="0" cy="83659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E95C18-0FC5-AEE4-8AA6-EA91AACD075E}"/>
              </a:ext>
            </a:extLst>
          </p:cNvPr>
          <p:cNvCxnSpPr>
            <a:cxnSpLocks/>
          </p:cNvCxnSpPr>
          <p:nvPr>
            <p:custDataLst>
              <p:tags r:id="rId13"/>
            </p:custDataLst>
          </p:nvPr>
        </p:nvCxnSpPr>
        <p:spPr>
          <a:xfrm>
            <a:off x="999099" y="2355705"/>
            <a:ext cx="0" cy="52507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2A621D-E237-878D-DBEB-678305CFD07A}"/>
              </a:ext>
            </a:extLst>
          </p:cNvPr>
          <p:cNvCxnSpPr>
            <a:cxnSpLocks/>
          </p:cNvCxnSpPr>
          <p:nvPr>
            <p:custDataLst>
              <p:tags r:id="rId14"/>
            </p:custDataLst>
          </p:nvPr>
        </p:nvCxnSpPr>
        <p:spPr>
          <a:xfrm>
            <a:off x="1002869" y="2971414"/>
            <a:ext cx="0" cy="88232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240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9851EF0-259E-03CE-0BB0-2CAF70988662}"/>
              </a:ext>
            </a:extLst>
          </p:cNvPr>
          <p:cNvSpPr/>
          <p:nvPr>
            <p:custDataLst>
              <p:tags r:id="rId1"/>
            </p:custDataLst>
          </p:nvPr>
        </p:nvSpPr>
        <p:spPr>
          <a:xfrm>
            <a:off x="4215161" y="2342311"/>
            <a:ext cx="4750417" cy="20267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9BE57A-9B90-66C0-5115-9930EFA37E8F}"/>
              </a:ext>
            </a:extLst>
          </p:cNvPr>
          <p:cNvSpPr>
            <a:spLocks noGrp="1"/>
          </p:cNvSpPr>
          <p:nvPr>
            <p:ph type="title"/>
            <p:custDataLst>
              <p:tags r:id="rId2"/>
            </p:custDataLst>
          </p:nvPr>
        </p:nvSpPr>
        <p:spPr>
          <a:xfrm>
            <a:off x="628650" y="320736"/>
            <a:ext cx="7886700" cy="398279"/>
          </a:xfrm>
        </p:spPr>
        <p:txBody>
          <a:bodyPr>
            <a:normAutofit/>
          </a:bodyPr>
          <a:lstStyle/>
          <a:p>
            <a:r>
              <a:rPr lang="fr-CA" sz="1800" dirty="0"/>
              <a:t>Les restrictions d’investissement prévues au Règlement 81-102</a:t>
            </a:r>
            <a:endParaRPr lang="en-CA" sz="1800" dirty="0"/>
          </a:p>
        </p:txBody>
      </p:sp>
      <p:sp>
        <p:nvSpPr>
          <p:cNvPr id="7" name="TextBox 6">
            <a:extLst>
              <a:ext uri="{FF2B5EF4-FFF2-40B4-BE49-F238E27FC236}">
                <a16:creationId xmlns:a16="http://schemas.microsoft.com/office/drawing/2014/main" id="{A3817E01-0642-92EB-C83D-E4AB3F9AE59E}"/>
              </a:ext>
            </a:extLst>
          </p:cNvPr>
          <p:cNvSpPr txBox="1"/>
          <p:nvPr>
            <p:custDataLst>
              <p:tags r:id="rId3"/>
            </p:custDataLst>
          </p:nvPr>
        </p:nvSpPr>
        <p:spPr>
          <a:xfrm>
            <a:off x="821010" y="724979"/>
            <a:ext cx="8017726" cy="415498"/>
          </a:xfrm>
          <a:prstGeom prst="rect">
            <a:avLst/>
          </a:prstGeom>
          <a:noFill/>
        </p:spPr>
        <p:txBody>
          <a:bodyPr wrap="square">
            <a:spAutoFit/>
          </a:bodyPr>
          <a:lstStyle/>
          <a:p>
            <a:pPr marL="0" indent="0">
              <a:buNone/>
            </a:pPr>
            <a:r>
              <a:rPr lang="fr-CA" sz="1050" dirty="0"/>
              <a:t>Le Règlement 81-102 prévoit </a:t>
            </a:r>
            <a:r>
              <a:rPr lang="fr-CA" sz="1050" dirty="0">
                <a:solidFill>
                  <a:schemeClr val="accent3"/>
                </a:solidFill>
              </a:rPr>
              <a:t>certaines restrictions d’investissement </a:t>
            </a:r>
            <a:r>
              <a:rPr lang="fr-CA" sz="1050" dirty="0"/>
              <a:t>que doivent respecter les fonds d’investissement, notamment les suivantes qui viennent </a:t>
            </a:r>
            <a:r>
              <a:rPr lang="fr-CA" sz="1050" dirty="0">
                <a:solidFill>
                  <a:schemeClr val="accent3"/>
                </a:solidFill>
              </a:rPr>
              <a:t>limiter les opportunités d’investissement </a:t>
            </a:r>
            <a:r>
              <a:rPr lang="fr-CA" sz="1050" dirty="0"/>
              <a:t>des fonds d’investissement dans des véhicules alternatifs.</a:t>
            </a:r>
          </a:p>
        </p:txBody>
      </p:sp>
      <p:sp>
        <p:nvSpPr>
          <p:cNvPr id="9" name="TextBox 8">
            <a:extLst>
              <a:ext uri="{FF2B5EF4-FFF2-40B4-BE49-F238E27FC236}">
                <a16:creationId xmlns:a16="http://schemas.microsoft.com/office/drawing/2014/main" id="{525CC1EA-5776-FD4C-E0B3-4EED064B80C9}"/>
              </a:ext>
            </a:extLst>
          </p:cNvPr>
          <p:cNvSpPr txBox="1"/>
          <p:nvPr>
            <p:custDataLst>
              <p:tags r:id="rId4"/>
            </p:custDataLst>
          </p:nvPr>
        </p:nvSpPr>
        <p:spPr>
          <a:xfrm>
            <a:off x="338256" y="1128297"/>
            <a:ext cx="3683620" cy="1546577"/>
          </a:xfrm>
          <a:prstGeom prst="rect">
            <a:avLst/>
          </a:prstGeom>
          <a:noFill/>
        </p:spPr>
        <p:txBody>
          <a:bodyPr wrap="square">
            <a:spAutoFit/>
          </a:bodyPr>
          <a:lstStyle/>
          <a:p>
            <a:pPr marL="176213" algn="just"/>
            <a:r>
              <a:rPr lang="fr-CA" sz="1050" dirty="0"/>
              <a:t>Restriction en matière de </a:t>
            </a:r>
            <a:r>
              <a:rPr lang="fr-CA" sz="1050" b="1" dirty="0">
                <a:solidFill>
                  <a:schemeClr val="accent3"/>
                </a:solidFill>
              </a:rPr>
              <a:t>concentration</a:t>
            </a:r>
            <a:r>
              <a:rPr lang="fr-CA" sz="1050" dirty="0"/>
              <a:t> prévue à l’article 2.1 du Règlement 81-102: la règle générale étant qu’un OPC ne peut acquérir quelque titre d’un émetteur, effectuer une opération sur des dérivés visés ou souscrire une part indicielle, dans le cas où, par suite de l’opération, l’OPC détiendrait plus de 10 % (20 % pour un OPC alternatif ou un fonds d’investissement à capital fixe) des droits de vote ou des capitaux propres de l’émetteur</a:t>
            </a:r>
          </a:p>
        </p:txBody>
      </p:sp>
      <p:sp>
        <p:nvSpPr>
          <p:cNvPr id="13" name="TextBox 12">
            <a:extLst>
              <a:ext uri="{FF2B5EF4-FFF2-40B4-BE49-F238E27FC236}">
                <a16:creationId xmlns:a16="http://schemas.microsoft.com/office/drawing/2014/main" id="{8B511375-6DBC-E545-B76B-42D935246FB1}"/>
              </a:ext>
            </a:extLst>
          </p:cNvPr>
          <p:cNvSpPr txBox="1"/>
          <p:nvPr>
            <p:custDataLst>
              <p:tags r:id="rId5"/>
            </p:custDataLst>
          </p:nvPr>
        </p:nvSpPr>
        <p:spPr>
          <a:xfrm>
            <a:off x="4215161" y="1217707"/>
            <a:ext cx="4590583" cy="900246"/>
          </a:xfrm>
          <a:prstGeom prst="rect">
            <a:avLst/>
          </a:prstGeom>
          <a:noFill/>
        </p:spPr>
        <p:txBody>
          <a:bodyPr wrap="square">
            <a:spAutoFit/>
          </a:bodyPr>
          <a:lstStyle/>
          <a:p>
            <a:pPr algn="just"/>
            <a:r>
              <a:rPr lang="fr-CA" sz="1050" dirty="0"/>
              <a:t>Restriction en matière de </a:t>
            </a:r>
            <a:r>
              <a:rPr lang="fr-CA" sz="1050" b="1" dirty="0">
                <a:solidFill>
                  <a:schemeClr val="accent3"/>
                </a:solidFill>
              </a:rPr>
              <a:t>placements dans d’autres fonds d’investissement </a:t>
            </a:r>
            <a:r>
              <a:rPr lang="fr-CA" sz="1050" dirty="0"/>
              <a:t>prévu à l’article 2.5 du Règlement 81-102: la règle générale étant qu’un fonds d’investissement ne peut acquérir des titres d’un autre fonds d’investissement ni en détenir que si certaines conditions sont réunies, notamment:</a:t>
            </a:r>
          </a:p>
        </p:txBody>
      </p:sp>
      <p:grpSp>
        <p:nvGrpSpPr>
          <p:cNvPr id="24" name="Group 23">
            <a:extLst>
              <a:ext uri="{FF2B5EF4-FFF2-40B4-BE49-F238E27FC236}">
                <a16:creationId xmlns:a16="http://schemas.microsoft.com/office/drawing/2014/main" id="{5289CC4C-253E-EF18-88BA-7D95013F11BE}"/>
              </a:ext>
            </a:extLst>
          </p:cNvPr>
          <p:cNvGrpSpPr/>
          <p:nvPr>
            <p:custDataLst>
              <p:tags r:id="rId6"/>
            </p:custDataLst>
          </p:nvPr>
        </p:nvGrpSpPr>
        <p:grpSpPr>
          <a:xfrm>
            <a:off x="3705921" y="2363511"/>
            <a:ext cx="5259658" cy="2005554"/>
            <a:chOff x="4449332" y="2699611"/>
            <a:chExt cx="4901628" cy="2005554"/>
          </a:xfrm>
        </p:grpSpPr>
        <p:sp>
          <p:nvSpPr>
            <p:cNvPr id="17" name="TextBox 16">
              <a:extLst>
                <a:ext uri="{FF2B5EF4-FFF2-40B4-BE49-F238E27FC236}">
                  <a16:creationId xmlns:a16="http://schemas.microsoft.com/office/drawing/2014/main" id="{36E1C06A-8CB4-3F81-6C70-DF4015BA102B}"/>
                </a:ext>
              </a:extLst>
            </p:cNvPr>
            <p:cNvSpPr txBox="1"/>
            <p:nvPr/>
          </p:nvSpPr>
          <p:spPr>
            <a:xfrm>
              <a:off x="4449335" y="2699611"/>
              <a:ext cx="4901624" cy="400110"/>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CA" sz="1000" dirty="0"/>
                <a:t>Le fonds d’investissement sous-jacent est </a:t>
              </a:r>
              <a:r>
                <a:rPr lang="fr-CA" sz="1000" b="1" u="sng" dirty="0"/>
                <a:t>assujetti au Règlement 81-102 </a:t>
              </a:r>
              <a:r>
                <a:rPr lang="fr-CA" sz="1000" dirty="0"/>
                <a:t>ou il se </a:t>
              </a:r>
              <a:r>
                <a:rPr lang="fr-CA" sz="1000" dirty="0">
                  <a:solidFill>
                    <a:schemeClr val="accent3"/>
                  </a:solidFill>
                </a:rPr>
                <a:t>conforme volontairement</a:t>
              </a:r>
              <a:r>
                <a:rPr lang="fr-CA" sz="1000" dirty="0"/>
                <a:t> à certaines exigences du Règlement 81-102</a:t>
              </a:r>
            </a:p>
          </p:txBody>
        </p:sp>
        <p:sp>
          <p:nvSpPr>
            <p:cNvPr id="19" name="TextBox 18">
              <a:extLst>
                <a:ext uri="{FF2B5EF4-FFF2-40B4-BE49-F238E27FC236}">
                  <a16:creationId xmlns:a16="http://schemas.microsoft.com/office/drawing/2014/main" id="{C6BD94AE-E7BA-4F3B-828B-50C17E5CD185}"/>
                </a:ext>
              </a:extLst>
            </p:cNvPr>
            <p:cNvSpPr txBox="1"/>
            <p:nvPr/>
          </p:nvSpPr>
          <p:spPr>
            <a:xfrm>
              <a:off x="4449334" y="3080871"/>
              <a:ext cx="4901625" cy="553998"/>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CA" sz="1000" dirty="0"/>
                <a:t>Lors de l’acquisition des titres, la valeur liquidative du fonds d’investissement sous-jacent est constituée d’</a:t>
              </a:r>
              <a:r>
                <a:rPr lang="fr-CA" sz="1000" dirty="0">
                  <a:solidFill>
                    <a:schemeClr val="accent3"/>
                  </a:solidFill>
                </a:rPr>
                <a:t>au plus 10 % </a:t>
              </a:r>
              <a:r>
                <a:rPr lang="fr-CA" sz="1000" dirty="0"/>
                <a:t>de titres d’autres fonds d’investissement</a:t>
              </a:r>
            </a:p>
          </p:txBody>
        </p:sp>
        <p:sp>
          <p:nvSpPr>
            <p:cNvPr id="21" name="TextBox 20">
              <a:extLst>
                <a:ext uri="{FF2B5EF4-FFF2-40B4-BE49-F238E27FC236}">
                  <a16:creationId xmlns:a16="http://schemas.microsoft.com/office/drawing/2014/main" id="{96CC0315-9458-3644-5521-52D68C6EEE08}"/>
                </a:ext>
              </a:extLst>
            </p:cNvPr>
            <p:cNvSpPr txBox="1"/>
            <p:nvPr/>
          </p:nvSpPr>
          <p:spPr>
            <a:xfrm>
              <a:off x="4449333" y="3616019"/>
              <a:ext cx="4901627" cy="246221"/>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CA" sz="1000" dirty="0"/>
                <a:t>Le fonds d’investissement sous-jacent est </a:t>
              </a:r>
              <a:r>
                <a:rPr lang="fr-CA" sz="1000" b="1" u="sng" dirty="0"/>
                <a:t>émetteur assujetti </a:t>
              </a:r>
              <a:r>
                <a:rPr lang="fr-CA" sz="1000" dirty="0"/>
                <a:t>dans un territoire</a:t>
              </a:r>
            </a:p>
          </p:txBody>
        </p:sp>
        <p:sp>
          <p:nvSpPr>
            <p:cNvPr id="23" name="TextBox 22">
              <a:extLst>
                <a:ext uri="{FF2B5EF4-FFF2-40B4-BE49-F238E27FC236}">
                  <a16:creationId xmlns:a16="http://schemas.microsoft.com/office/drawing/2014/main" id="{478ABF1C-A333-7ABA-DEF2-36A62B52EECA}"/>
                </a:ext>
              </a:extLst>
            </p:cNvPr>
            <p:cNvSpPr txBox="1"/>
            <p:nvPr/>
          </p:nvSpPr>
          <p:spPr>
            <a:xfrm>
              <a:off x="4449332" y="3843391"/>
              <a:ext cx="4624504" cy="861774"/>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CA" sz="1000" dirty="0"/>
                <a:t>Le fonds d’investissement dominant n’a à payer </a:t>
              </a:r>
              <a:r>
                <a:rPr lang="fr-CA" sz="1000" dirty="0">
                  <a:solidFill>
                    <a:schemeClr val="accent3"/>
                  </a:solidFill>
                </a:rPr>
                <a:t>aucuns frais </a:t>
              </a:r>
              <a:r>
                <a:rPr lang="fr-CA" sz="1000" dirty="0"/>
                <a:t>(gestion, prime incitative, acquisition, rachat, etc.) qui, pour une personne raisonnable, </a:t>
              </a:r>
              <a:r>
                <a:rPr lang="fr-CA" sz="1000" dirty="0">
                  <a:solidFill>
                    <a:schemeClr val="accent3"/>
                  </a:solidFill>
                </a:rPr>
                <a:t>doubleraient les frais payables </a:t>
              </a:r>
              <a:r>
                <a:rPr lang="fr-CA" sz="1000" dirty="0"/>
                <a:t>par le fonds d’investissement sous-jacent pour le même service ou par une personne qui investit dans le fonds d’investissement dominant</a:t>
              </a:r>
            </a:p>
          </p:txBody>
        </p:sp>
      </p:grpSp>
      <p:pic>
        <p:nvPicPr>
          <p:cNvPr id="26" name="Graphic 25" descr="Caret Right outline">
            <a:extLst>
              <a:ext uri="{FF2B5EF4-FFF2-40B4-BE49-F238E27FC236}">
                <a16:creationId xmlns:a16="http://schemas.microsoft.com/office/drawing/2014/main" id="{166E1C63-0D38-AE43-D8DF-C128F117B91A}"/>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7117" y="645154"/>
            <a:ext cx="421425" cy="421425"/>
          </a:xfrm>
          <a:prstGeom prst="rect">
            <a:avLst/>
          </a:prstGeom>
        </p:spPr>
      </p:pic>
      <p:cxnSp>
        <p:nvCxnSpPr>
          <p:cNvPr id="27" name="Straight Connector 26">
            <a:extLst>
              <a:ext uri="{FF2B5EF4-FFF2-40B4-BE49-F238E27FC236}">
                <a16:creationId xmlns:a16="http://schemas.microsoft.com/office/drawing/2014/main" id="{17474951-5503-C312-4437-ED49DD496798}"/>
              </a:ext>
            </a:extLst>
          </p:cNvPr>
          <p:cNvCxnSpPr>
            <a:cxnSpLocks/>
          </p:cNvCxnSpPr>
          <p:nvPr>
            <p:custDataLst>
              <p:tags r:id="rId8"/>
            </p:custDataLst>
          </p:nvPr>
        </p:nvCxnSpPr>
        <p:spPr>
          <a:xfrm>
            <a:off x="537117" y="1198786"/>
            <a:ext cx="0" cy="137393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54E4A469-DD45-9A79-6969-AEC4A874DB80}"/>
              </a:ext>
            </a:extLst>
          </p:cNvPr>
          <p:cNvGrpSpPr/>
          <p:nvPr>
            <p:custDataLst>
              <p:tags r:id="rId9"/>
            </p:custDataLst>
          </p:nvPr>
        </p:nvGrpSpPr>
        <p:grpSpPr>
          <a:xfrm>
            <a:off x="537116" y="2697265"/>
            <a:ext cx="3484759" cy="1223412"/>
            <a:chOff x="522248" y="2629972"/>
            <a:chExt cx="3230136" cy="1223412"/>
          </a:xfrm>
        </p:grpSpPr>
        <p:sp>
          <p:nvSpPr>
            <p:cNvPr id="11" name="TextBox 10">
              <a:extLst>
                <a:ext uri="{FF2B5EF4-FFF2-40B4-BE49-F238E27FC236}">
                  <a16:creationId xmlns:a16="http://schemas.microsoft.com/office/drawing/2014/main" id="{EE3BA67C-1F5E-2274-F53B-61FF1EB16418}"/>
                </a:ext>
              </a:extLst>
            </p:cNvPr>
            <p:cNvSpPr txBox="1"/>
            <p:nvPr/>
          </p:nvSpPr>
          <p:spPr>
            <a:xfrm>
              <a:off x="522248" y="2629972"/>
              <a:ext cx="3230136" cy="1223412"/>
            </a:xfrm>
            <a:prstGeom prst="rect">
              <a:avLst/>
            </a:prstGeom>
            <a:noFill/>
          </p:spPr>
          <p:txBody>
            <a:bodyPr wrap="square">
              <a:spAutoFit/>
            </a:bodyPr>
            <a:lstStyle/>
            <a:p>
              <a:pPr algn="just"/>
              <a:r>
                <a:rPr lang="fr-CA" sz="1050" dirty="0"/>
                <a:t>Restriction en matière d’</a:t>
              </a:r>
              <a:r>
                <a:rPr lang="fr-CA" sz="1050" b="1" dirty="0">
                  <a:solidFill>
                    <a:schemeClr val="accent3"/>
                  </a:solidFill>
                </a:rPr>
                <a:t>actifs non liquides </a:t>
              </a:r>
              <a:r>
                <a:rPr lang="fr-CA" sz="1050" dirty="0"/>
                <a:t>prévue à l’article 2.4 du Règlement 81-102: la règle générale étant qu’un OPC ne peut acquérir un actif non liquide dans le cas où, par suite de cette acquisition, plus de 10 % de sa valeur liquidative serait constitué d’actifs non liquides (20 % pour le fonds d’investissement à capital fixe)</a:t>
              </a:r>
            </a:p>
          </p:txBody>
        </p:sp>
        <p:cxnSp>
          <p:nvCxnSpPr>
            <p:cNvPr id="29" name="Straight Connector 28">
              <a:extLst>
                <a:ext uri="{FF2B5EF4-FFF2-40B4-BE49-F238E27FC236}">
                  <a16:creationId xmlns:a16="http://schemas.microsoft.com/office/drawing/2014/main" id="{3FA5C640-A07F-1276-D9AB-0769D448137B}"/>
                </a:ext>
              </a:extLst>
            </p:cNvPr>
            <p:cNvCxnSpPr>
              <a:cxnSpLocks/>
            </p:cNvCxnSpPr>
            <p:nvPr/>
          </p:nvCxnSpPr>
          <p:spPr>
            <a:xfrm>
              <a:off x="522249" y="2671715"/>
              <a:ext cx="0" cy="114580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DFC17949-1677-3929-9C74-16DEFEFE6835}"/>
              </a:ext>
            </a:extLst>
          </p:cNvPr>
          <p:cNvCxnSpPr>
            <a:cxnSpLocks/>
          </p:cNvCxnSpPr>
          <p:nvPr>
            <p:custDataLst>
              <p:tags r:id="rId10"/>
            </p:custDataLst>
          </p:nvPr>
        </p:nvCxnSpPr>
        <p:spPr>
          <a:xfrm>
            <a:off x="4250473" y="1260778"/>
            <a:ext cx="0" cy="77541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0" name="Graphic 39" descr="Line arrow: Counter-clockwise curve outline">
            <a:extLst>
              <a:ext uri="{FF2B5EF4-FFF2-40B4-BE49-F238E27FC236}">
                <a16:creationId xmlns:a16="http://schemas.microsoft.com/office/drawing/2014/main" id="{B84AC804-39E9-1EA7-3198-DD86723B8A65}"/>
              </a:ext>
            </a:extLst>
          </p:cNvPr>
          <p:cNvPicPr>
            <a:picLocks noChangeAspect="1"/>
          </p:cNvPicPr>
          <p:nvPr>
            <p:custDataLst>
              <p:tags r:id="rId11"/>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8100000" flipH="1">
            <a:off x="5818110" y="1925477"/>
            <a:ext cx="500465" cy="434350"/>
          </a:xfrm>
          <a:prstGeom prst="rect">
            <a:avLst/>
          </a:prstGeom>
        </p:spPr>
      </p:pic>
      <p:pic>
        <p:nvPicPr>
          <p:cNvPr id="4" name="Graphic 3" descr="Full Brick Wall outline">
            <a:extLst>
              <a:ext uri="{FF2B5EF4-FFF2-40B4-BE49-F238E27FC236}">
                <a16:creationId xmlns:a16="http://schemas.microsoft.com/office/drawing/2014/main" id="{B8A552AF-42AF-BF41-30E6-77C4D15901DA}"/>
              </a:ext>
            </a:extLst>
          </p:cNvPr>
          <p:cNvPicPr>
            <a:picLocks noChangeAspect="1"/>
          </p:cNvPicPr>
          <p:nvPr>
            <p:custDataLst>
              <p:tags r:id="rId12"/>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579418" y="3766211"/>
            <a:ext cx="753047" cy="753047"/>
          </a:xfrm>
          <a:prstGeom prst="rect">
            <a:avLst/>
          </a:prstGeom>
        </p:spPr>
      </p:pic>
    </p:spTree>
    <p:extLst>
      <p:ext uri="{BB962C8B-B14F-4D97-AF65-F5344CB8AC3E}">
        <p14:creationId xmlns:p14="http://schemas.microsoft.com/office/powerpoint/2010/main" val="132624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1"/>
            </p:custDataLst>
          </p:nvPr>
        </p:nvSpPr>
        <p:spPr>
          <a:xfrm>
            <a:off x="628650" y="320737"/>
            <a:ext cx="8226879" cy="446155"/>
          </a:xfrm>
        </p:spPr>
        <p:txBody>
          <a:bodyPr>
            <a:normAutofit/>
          </a:bodyPr>
          <a:lstStyle/>
          <a:p>
            <a:r>
              <a:rPr lang="en-CA" sz="2000" dirty="0"/>
              <a:t>Divulgation du fonds </a:t>
            </a:r>
            <a:r>
              <a:rPr lang="fr-CA" sz="2000" dirty="0"/>
              <a:t>d’investissement</a:t>
            </a:r>
            <a:r>
              <a:rPr lang="en-CA" sz="2000" dirty="0"/>
              <a:t> dominant</a:t>
            </a:r>
          </a:p>
        </p:txBody>
      </p:sp>
      <p:grpSp>
        <p:nvGrpSpPr>
          <p:cNvPr id="58" name="Group 57">
            <a:extLst>
              <a:ext uri="{FF2B5EF4-FFF2-40B4-BE49-F238E27FC236}">
                <a16:creationId xmlns:a16="http://schemas.microsoft.com/office/drawing/2014/main" id="{1892E121-6D80-E089-C6F0-916BAE36CABD}"/>
              </a:ext>
            </a:extLst>
          </p:cNvPr>
          <p:cNvGrpSpPr/>
          <p:nvPr>
            <p:custDataLst>
              <p:tags r:id="rId2"/>
            </p:custDataLst>
          </p:nvPr>
        </p:nvGrpSpPr>
        <p:grpSpPr>
          <a:xfrm>
            <a:off x="5044889" y="735113"/>
            <a:ext cx="4020524" cy="1489799"/>
            <a:chOff x="5044889" y="735113"/>
            <a:chExt cx="4020524" cy="1489799"/>
          </a:xfrm>
        </p:grpSpPr>
        <p:grpSp>
          <p:nvGrpSpPr>
            <p:cNvPr id="38" name="Group 37">
              <a:extLst>
                <a:ext uri="{FF2B5EF4-FFF2-40B4-BE49-F238E27FC236}">
                  <a16:creationId xmlns:a16="http://schemas.microsoft.com/office/drawing/2014/main" id="{4DBB9EFF-61EF-8E3B-B802-555278D688E2}"/>
                </a:ext>
              </a:extLst>
            </p:cNvPr>
            <p:cNvGrpSpPr/>
            <p:nvPr/>
          </p:nvGrpSpPr>
          <p:grpSpPr>
            <a:xfrm>
              <a:off x="5044889" y="735113"/>
              <a:ext cx="4020524" cy="1489799"/>
              <a:chOff x="4769127" y="705821"/>
              <a:chExt cx="4020524" cy="1489799"/>
            </a:xfrm>
          </p:grpSpPr>
          <p:sp>
            <p:nvSpPr>
              <p:cNvPr id="29" name="Rectangle 28">
                <a:extLst>
                  <a:ext uri="{FF2B5EF4-FFF2-40B4-BE49-F238E27FC236}">
                    <a16:creationId xmlns:a16="http://schemas.microsoft.com/office/drawing/2014/main" id="{48BA9A15-74AA-8315-8453-BEBA4AE765BF}"/>
                  </a:ext>
                </a:extLst>
              </p:cNvPr>
              <p:cNvSpPr/>
              <p:nvPr/>
            </p:nvSpPr>
            <p:spPr>
              <a:xfrm>
                <a:off x="5078059" y="1212181"/>
                <a:ext cx="3539166" cy="9834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FF76DD9-F84C-D3F0-49AE-42960A6A7474}"/>
                  </a:ext>
                </a:extLst>
              </p:cNvPr>
              <p:cNvSpPr txBox="1"/>
              <p:nvPr/>
            </p:nvSpPr>
            <p:spPr>
              <a:xfrm>
                <a:off x="5042842" y="758532"/>
                <a:ext cx="3746809" cy="461665"/>
              </a:xfrm>
              <a:prstGeom prst="rect">
                <a:avLst/>
              </a:prstGeom>
              <a:noFill/>
            </p:spPr>
            <p:txBody>
              <a:bodyPr wrap="square">
                <a:spAutoFit/>
              </a:bodyPr>
              <a:lstStyle/>
              <a:p>
                <a:pPr marL="0" indent="0">
                  <a:buNone/>
                </a:pPr>
                <a:r>
                  <a:rPr lang="fr-CA" sz="1200" b="1" dirty="0">
                    <a:latin typeface="+mj-lt"/>
                  </a:rPr>
                  <a:t>Risques divulgués au prospectus du fonds d’investissement dominant</a:t>
                </a:r>
              </a:p>
            </p:txBody>
          </p:sp>
          <p:pic>
            <p:nvPicPr>
              <p:cNvPr id="16" name="Graphic 15" descr="Caret Right outline">
                <a:extLst>
                  <a:ext uri="{FF2B5EF4-FFF2-40B4-BE49-F238E27FC236}">
                    <a16:creationId xmlns:a16="http://schemas.microsoft.com/office/drawing/2014/main" id="{6E639256-BDB9-AB3D-A4A3-7B475F28EF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69127" y="705821"/>
                <a:ext cx="421425" cy="421425"/>
              </a:xfrm>
              <a:prstGeom prst="rect">
                <a:avLst/>
              </a:prstGeom>
            </p:spPr>
          </p:pic>
          <p:sp>
            <p:nvSpPr>
              <p:cNvPr id="25" name="TextBox 24">
                <a:extLst>
                  <a:ext uri="{FF2B5EF4-FFF2-40B4-BE49-F238E27FC236}">
                    <a16:creationId xmlns:a16="http://schemas.microsoft.com/office/drawing/2014/main" id="{8EB0AFAB-C3A8-8D2A-2290-CC7C2F742EFB}"/>
                  </a:ext>
                </a:extLst>
              </p:cNvPr>
              <p:cNvSpPr txBox="1"/>
              <p:nvPr/>
            </p:nvSpPr>
            <p:spPr>
              <a:xfrm>
                <a:off x="5042842" y="1179957"/>
                <a:ext cx="3574383" cy="1015663"/>
              </a:xfrm>
              <a:prstGeom prst="rect">
                <a:avLst/>
              </a:prstGeom>
              <a:noFill/>
            </p:spPr>
            <p:txBody>
              <a:bodyPr wrap="square">
                <a:spAutoFit/>
              </a:bodyPr>
              <a:lstStyle/>
              <a:p>
                <a:pPr marL="171450" indent="-171450">
                  <a:buClr>
                    <a:schemeClr val="accent3"/>
                  </a:buClr>
                  <a:buFont typeface="Arial" panose="020B0604020202020204" pitchFamily="34" charset="0"/>
                  <a:buChar char="•"/>
                </a:pPr>
                <a:r>
                  <a:rPr lang="fr-CA" sz="1200" dirty="0">
                    <a:latin typeface="+mj-lt"/>
                  </a:rPr>
                  <a:t>Est-ce que les </a:t>
                </a:r>
                <a:r>
                  <a:rPr lang="fr-CA" sz="1200" dirty="0">
                    <a:solidFill>
                      <a:schemeClr val="accent3"/>
                    </a:solidFill>
                    <a:latin typeface="+mj-lt"/>
                  </a:rPr>
                  <a:t>risques divulgués </a:t>
                </a:r>
                <a:r>
                  <a:rPr lang="fr-CA" sz="1200" dirty="0">
                    <a:latin typeface="+mj-lt"/>
                  </a:rPr>
                  <a:t>au prospectus du fonds d’investissement dominant </a:t>
                </a:r>
                <a:r>
                  <a:rPr lang="fr-CA" sz="1200" dirty="0">
                    <a:solidFill>
                      <a:schemeClr val="accent3"/>
                    </a:solidFill>
                    <a:latin typeface="+mj-lt"/>
                  </a:rPr>
                  <a:t>couvrent les risques d’investir</a:t>
                </a:r>
                <a:r>
                  <a:rPr lang="fr-CA" sz="1200" dirty="0">
                    <a:latin typeface="+mj-lt"/>
                  </a:rPr>
                  <a:t> dans des véhicules alternatifs sous-jacents (risque lié aux fonds sous-jacents, risque de liquidité, etc.)</a:t>
                </a:r>
              </a:p>
            </p:txBody>
          </p:sp>
        </p:grpSp>
        <p:cxnSp>
          <p:nvCxnSpPr>
            <p:cNvPr id="41" name="Straight Connector 40">
              <a:extLst>
                <a:ext uri="{FF2B5EF4-FFF2-40B4-BE49-F238E27FC236}">
                  <a16:creationId xmlns:a16="http://schemas.microsoft.com/office/drawing/2014/main" id="{64E90F73-D13A-8A4E-EF39-4C9646CCF392}"/>
                </a:ext>
              </a:extLst>
            </p:cNvPr>
            <p:cNvCxnSpPr>
              <a:cxnSpLocks/>
            </p:cNvCxnSpPr>
            <p:nvPr/>
          </p:nvCxnSpPr>
          <p:spPr>
            <a:xfrm>
              <a:off x="5353821" y="1237677"/>
              <a:ext cx="0" cy="98723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A16A329F-109F-962C-C3DA-18E2DB1A1965}"/>
              </a:ext>
            </a:extLst>
          </p:cNvPr>
          <p:cNvGrpSpPr/>
          <p:nvPr>
            <p:custDataLst>
              <p:tags r:id="rId3"/>
            </p:custDataLst>
          </p:nvPr>
        </p:nvGrpSpPr>
        <p:grpSpPr>
          <a:xfrm>
            <a:off x="5042660" y="2350797"/>
            <a:ext cx="4183563" cy="1839155"/>
            <a:chOff x="5042660" y="2350797"/>
            <a:chExt cx="4183563" cy="1839155"/>
          </a:xfrm>
        </p:grpSpPr>
        <p:grpSp>
          <p:nvGrpSpPr>
            <p:cNvPr id="39" name="Group 38">
              <a:extLst>
                <a:ext uri="{FF2B5EF4-FFF2-40B4-BE49-F238E27FC236}">
                  <a16:creationId xmlns:a16="http://schemas.microsoft.com/office/drawing/2014/main" id="{E22CD42E-B97D-5102-7F4A-4EAB4BC97268}"/>
                </a:ext>
              </a:extLst>
            </p:cNvPr>
            <p:cNvGrpSpPr/>
            <p:nvPr/>
          </p:nvGrpSpPr>
          <p:grpSpPr>
            <a:xfrm>
              <a:off x="5042660" y="2350797"/>
              <a:ext cx="4183563" cy="1839155"/>
              <a:chOff x="4759949" y="2309054"/>
              <a:chExt cx="4183563" cy="1839155"/>
            </a:xfrm>
          </p:grpSpPr>
          <p:sp>
            <p:nvSpPr>
              <p:cNvPr id="30" name="Rectangle 29">
                <a:extLst>
                  <a:ext uri="{FF2B5EF4-FFF2-40B4-BE49-F238E27FC236}">
                    <a16:creationId xmlns:a16="http://schemas.microsoft.com/office/drawing/2014/main" id="{B042735E-6372-FCBE-F0C2-C70889661172}"/>
                  </a:ext>
                </a:extLst>
              </p:cNvPr>
              <p:cNvSpPr/>
              <p:nvPr/>
            </p:nvSpPr>
            <p:spPr>
              <a:xfrm>
                <a:off x="5078058" y="2974292"/>
                <a:ext cx="3539167" cy="114681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25F13E7-DC6F-B407-38F1-5E7294A6E99F}"/>
                  </a:ext>
                </a:extLst>
              </p:cNvPr>
              <p:cNvSpPr txBox="1"/>
              <p:nvPr/>
            </p:nvSpPr>
            <p:spPr>
              <a:xfrm>
                <a:off x="5042842" y="2341259"/>
                <a:ext cx="3900670" cy="646331"/>
              </a:xfrm>
              <a:prstGeom prst="rect">
                <a:avLst/>
              </a:prstGeom>
              <a:noFill/>
            </p:spPr>
            <p:txBody>
              <a:bodyPr wrap="square">
                <a:spAutoFit/>
              </a:bodyPr>
              <a:lstStyle/>
              <a:p>
                <a:pPr marL="0" lvl="2" indent="0">
                  <a:spcBef>
                    <a:spcPts val="750"/>
                  </a:spcBef>
                  <a:buClr>
                    <a:schemeClr val="accent3"/>
                  </a:buClr>
                  <a:buNone/>
                </a:pPr>
                <a:r>
                  <a:rPr lang="fr-CA" sz="1200" b="1" dirty="0">
                    <a:latin typeface="+mj-lt"/>
                  </a:rPr>
                  <a:t>Divulgation dans les documents d’information continue (états financiers, </a:t>
                </a:r>
                <a:r>
                  <a:rPr lang="fr-FR" sz="1200" b="1" dirty="0">
                    <a:latin typeface="+mj-lt"/>
                  </a:rPr>
                  <a:t>rapport annuel de la direction sur le rendement du fonds, etc.)</a:t>
                </a:r>
              </a:p>
            </p:txBody>
          </p:sp>
          <p:sp>
            <p:nvSpPr>
              <p:cNvPr id="27" name="TextBox 26">
                <a:extLst>
                  <a:ext uri="{FF2B5EF4-FFF2-40B4-BE49-F238E27FC236}">
                    <a16:creationId xmlns:a16="http://schemas.microsoft.com/office/drawing/2014/main" id="{6383EFC5-78FD-3BF0-03F4-3516B701438A}"/>
                  </a:ext>
                </a:extLst>
              </p:cNvPr>
              <p:cNvSpPr txBox="1"/>
              <p:nvPr/>
            </p:nvSpPr>
            <p:spPr>
              <a:xfrm>
                <a:off x="5042842" y="2947880"/>
                <a:ext cx="3574384" cy="1200329"/>
              </a:xfrm>
              <a:prstGeom prst="rect">
                <a:avLst/>
              </a:prstGeom>
              <a:noFill/>
            </p:spPr>
            <p:txBody>
              <a:bodyPr wrap="square">
                <a:spAutoFit/>
              </a:bodyPr>
              <a:lstStyle/>
              <a:p>
                <a:pPr marL="171450" lvl="2" indent="-171450">
                  <a:spcBef>
                    <a:spcPts val="750"/>
                  </a:spcBef>
                  <a:buClr>
                    <a:schemeClr val="accent3"/>
                  </a:buClr>
                  <a:buFont typeface="Arial" panose="020B0604020202020204" pitchFamily="34" charset="0"/>
                  <a:buChar char="•"/>
                </a:pPr>
                <a:r>
                  <a:rPr kumimoji="0" lang="fr-CA" sz="1200" b="0" i="0" u="none" strike="noStrike" kern="1200" cap="none" spc="0" normalizeH="0" baseline="0" noProof="0" dirty="0">
                    <a:ln>
                      <a:noFill/>
                    </a:ln>
                    <a:solidFill>
                      <a:srgbClr val="1E1E1E"/>
                    </a:solidFill>
                    <a:effectLst/>
                    <a:uLnTx/>
                    <a:uFillTx/>
                    <a:latin typeface="Arial"/>
                    <a:ea typeface="+mn-ea"/>
                    <a:cs typeface="+mn-cs"/>
                  </a:rPr>
                  <a:t>Est-ce que certains </a:t>
                </a:r>
                <a:r>
                  <a:rPr kumimoji="0" lang="fr-CA" sz="1200" b="0" i="0" u="none" strike="noStrike" kern="1200" cap="none" spc="0" normalizeH="0" baseline="0" noProof="0" dirty="0">
                    <a:ln>
                      <a:noFill/>
                    </a:ln>
                    <a:solidFill>
                      <a:schemeClr val="accent3"/>
                    </a:solidFill>
                    <a:effectLst/>
                    <a:uLnTx/>
                    <a:uFillTx/>
                    <a:latin typeface="Arial"/>
                    <a:ea typeface="+mn-ea"/>
                    <a:cs typeface="+mn-cs"/>
                  </a:rPr>
                  <a:t>frais </a:t>
                </a:r>
                <a:r>
                  <a:rPr lang="en-CA" sz="1200" dirty="0" err="1">
                    <a:solidFill>
                      <a:schemeClr val="accent3"/>
                    </a:solidFill>
                    <a:latin typeface="+mj-lt"/>
                  </a:rPr>
                  <a:t>reliés</a:t>
                </a:r>
                <a:r>
                  <a:rPr lang="en-CA" sz="1200" dirty="0">
                    <a:solidFill>
                      <a:schemeClr val="accent3"/>
                    </a:solidFill>
                    <a:latin typeface="+mj-lt"/>
                  </a:rPr>
                  <a:t> au </a:t>
                </a:r>
                <a:r>
                  <a:rPr lang="en-CA" sz="1200" dirty="0" err="1">
                    <a:solidFill>
                      <a:schemeClr val="accent3"/>
                    </a:solidFill>
                    <a:latin typeface="+mj-lt"/>
                  </a:rPr>
                  <a:t>véhicule</a:t>
                </a:r>
                <a:r>
                  <a:rPr lang="en-CA" sz="1200" dirty="0">
                    <a:solidFill>
                      <a:schemeClr val="accent3"/>
                    </a:solidFill>
                    <a:latin typeface="+mj-lt"/>
                  </a:rPr>
                  <a:t> </a:t>
                </a:r>
                <a:r>
                  <a:rPr lang="en-CA" sz="1200" dirty="0" err="1">
                    <a:solidFill>
                      <a:schemeClr val="accent3"/>
                    </a:solidFill>
                    <a:latin typeface="+mj-lt"/>
                  </a:rPr>
                  <a:t>alternatif</a:t>
                </a:r>
                <a:r>
                  <a:rPr lang="en-CA" sz="1200" dirty="0">
                    <a:latin typeface="+mj-lt"/>
                  </a:rPr>
                  <a:t> </a:t>
                </a:r>
                <a:r>
                  <a:rPr lang="fr-CA" sz="1200" dirty="0">
                    <a:latin typeface="+mj-lt"/>
                  </a:rPr>
                  <a:t>sous-jacent, notamment toute prime incitative, </a:t>
                </a:r>
                <a:r>
                  <a:rPr lang="fr-CA" sz="1200" dirty="0">
                    <a:solidFill>
                      <a:schemeClr val="accent3"/>
                    </a:solidFill>
                    <a:latin typeface="+mj-lt"/>
                  </a:rPr>
                  <a:t>doivent être divulgués</a:t>
                </a:r>
                <a:r>
                  <a:rPr lang="fr-CA" sz="1200" dirty="0">
                    <a:latin typeface="+mj-lt"/>
                  </a:rPr>
                  <a:t> dans des documents d’information continue et/ou pris en compte dans certains </a:t>
                </a:r>
                <a:r>
                  <a:rPr lang="en-CA" sz="1200" dirty="0" err="1">
                    <a:latin typeface="+mj-lt"/>
                  </a:rPr>
                  <a:t>calculs</a:t>
                </a:r>
                <a:r>
                  <a:rPr lang="en-CA" sz="1200" dirty="0">
                    <a:latin typeface="+mj-lt"/>
                  </a:rPr>
                  <a:t>, </a:t>
                </a:r>
                <a:r>
                  <a:rPr lang="en-CA" sz="1200" dirty="0" err="1">
                    <a:latin typeface="+mj-lt"/>
                  </a:rPr>
                  <a:t>notamment</a:t>
                </a:r>
                <a:r>
                  <a:rPr lang="en-CA" sz="1200" dirty="0">
                    <a:latin typeface="+mj-lt"/>
                  </a:rPr>
                  <a:t> le </a:t>
                </a:r>
                <a:r>
                  <a:rPr lang="en-CA" sz="1200" dirty="0" err="1">
                    <a:latin typeface="+mj-lt"/>
                  </a:rPr>
                  <a:t>calcul</a:t>
                </a:r>
                <a:r>
                  <a:rPr lang="en-CA" sz="1200" dirty="0">
                    <a:latin typeface="+mj-lt"/>
                  </a:rPr>
                  <a:t> du ratio des frais de gestion?</a:t>
                </a:r>
              </a:p>
            </p:txBody>
          </p:sp>
          <p:pic>
            <p:nvPicPr>
              <p:cNvPr id="34" name="Graphic 33" descr="Caret Right outline">
                <a:extLst>
                  <a:ext uri="{FF2B5EF4-FFF2-40B4-BE49-F238E27FC236}">
                    <a16:creationId xmlns:a16="http://schemas.microsoft.com/office/drawing/2014/main" id="{C8E626AD-5258-FDD7-1BED-F583F1BDF9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9949" y="2309054"/>
                <a:ext cx="421425" cy="421425"/>
              </a:xfrm>
              <a:prstGeom prst="rect">
                <a:avLst/>
              </a:prstGeom>
            </p:spPr>
          </p:pic>
        </p:grpSp>
        <p:cxnSp>
          <p:nvCxnSpPr>
            <p:cNvPr id="49" name="Straight Connector 48">
              <a:extLst>
                <a:ext uri="{FF2B5EF4-FFF2-40B4-BE49-F238E27FC236}">
                  <a16:creationId xmlns:a16="http://schemas.microsoft.com/office/drawing/2014/main" id="{EC5F9734-130D-03B7-2B57-AAD90C8E3209}"/>
                </a:ext>
              </a:extLst>
            </p:cNvPr>
            <p:cNvCxnSpPr>
              <a:cxnSpLocks/>
            </p:cNvCxnSpPr>
            <p:nvPr/>
          </p:nvCxnSpPr>
          <p:spPr>
            <a:xfrm>
              <a:off x="5353821" y="3016035"/>
              <a:ext cx="1572" cy="114681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C846F697-1F75-B46C-B8AA-07B2478DD826}"/>
              </a:ext>
            </a:extLst>
          </p:cNvPr>
          <p:cNvGrpSpPr/>
          <p:nvPr>
            <p:custDataLst>
              <p:tags r:id="rId4"/>
            </p:custDataLst>
          </p:nvPr>
        </p:nvGrpSpPr>
        <p:grpSpPr>
          <a:xfrm>
            <a:off x="263983" y="2035521"/>
            <a:ext cx="4757429" cy="2563550"/>
            <a:chOff x="263983" y="2035521"/>
            <a:chExt cx="4757429" cy="2563550"/>
          </a:xfrm>
        </p:grpSpPr>
        <p:grpSp>
          <p:nvGrpSpPr>
            <p:cNvPr id="37" name="Group 36">
              <a:extLst>
                <a:ext uri="{FF2B5EF4-FFF2-40B4-BE49-F238E27FC236}">
                  <a16:creationId xmlns:a16="http://schemas.microsoft.com/office/drawing/2014/main" id="{BC77CF4C-7F01-F51F-E0B2-7C115F6272DD}"/>
                </a:ext>
              </a:extLst>
            </p:cNvPr>
            <p:cNvGrpSpPr/>
            <p:nvPr/>
          </p:nvGrpSpPr>
          <p:grpSpPr>
            <a:xfrm>
              <a:off x="263983" y="2035521"/>
              <a:ext cx="4757429" cy="2563550"/>
              <a:chOff x="152501" y="1957794"/>
              <a:chExt cx="4757429" cy="2563550"/>
            </a:xfrm>
          </p:grpSpPr>
          <p:sp>
            <p:nvSpPr>
              <p:cNvPr id="33" name="Rectangle 32">
                <a:extLst>
                  <a:ext uri="{FF2B5EF4-FFF2-40B4-BE49-F238E27FC236}">
                    <a16:creationId xmlns:a16="http://schemas.microsoft.com/office/drawing/2014/main" id="{35F5C18F-A84B-0833-D08F-2DA07A308E49}"/>
                  </a:ext>
                </a:extLst>
              </p:cNvPr>
              <p:cNvSpPr/>
              <p:nvPr/>
            </p:nvSpPr>
            <p:spPr>
              <a:xfrm>
                <a:off x="442332" y="2470974"/>
                <a:ext cx="4383668" cy="180241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85A28E3-D6B5-9FF4-71E6-8CE8DEAC08AA}"/>
                  </a:ext>
                </a:extLst>
              </p:cNvPr>
              <p:cNvSpPr txBox="1"/>
              <p:nvPr/>
            </p:nvSpPr>
            <p:spPr>
              <a:xfrm>
                <a:off x="442331" y="2022118"/>
                <a:ext cx="3857657" cy="461665"/>
              </a:xfrm>
              <a:prstGeom prst="rect">
                <a:avLst/>
              </a:prstGeom>
              <a:noFill/>
            </p:spPr>
            <p:txBody>
              <a:bodyPr wrap="square">
                <a:spAutoFit/>
              </a:bodyPr>
              <a:lstStyle/>
              <a:p>
                <a:pPr marL="0" indent="0">
                  <a:buNone/>
                </a:pPr>
                <a:r>
                  <a:rPr lang="en-CA" sz="1200" b="1" dirty="0">
                    <a:latin typeface="+mj-lt"/>
                  </a:rPr>
                  <a:t>Frais </a:t>
                </a:r>
                <a:r>
                  <a:rPr lang="fr-CA" sz="1200" b="1" dirty="0">
                    <a:latin typeface="+mj-lt"/>
                  </a:rPr>
                  <a:t>divulgués</a:t>
                </a:r>
                <a:r>
                  <a:rPr lang="en-CA" sz="1200" b="1" dirty="0">
                    <a:latin typeface="+mj-lt"/>
                  </a:rPr>
                  <a:t> au prospectus du fonds </a:t>
                </a:r>
                <a:r>
                  <a:rPr lang="fr-CA" sz="1200" b="1" dirty="0">
                    <a:latin typeface="+mj-lt"/>
                  </a:rPr>
                  <a:t>d’investissement</a:t>
                </a:r>
                <a:r>
                  <a:rPr lang="en-CA" sz="1200" b="1" dirty="0">
                    <a:latin typeface="+mj-lt"/>
                  </a:rPr>
                  <a:t> dominant</a:t>
                </a:r>
                <a:endParaRPr lang="en-CA" sz="1200" dirty="0">
                  <a:latin typeface="+mj-lt"/>
                </a:endParaRPr>
              </a:p>
            </p:txBody>
          </p:sp>
          <p:pic>
            <p:nvPicPr>
              <p:cNvPr id="15" name="Graphic 14" descr="Caret Right outline">
                <a:extLst>
                  <a:ext uri="{FF2B5EF4-FFF2-40B4-BE49-F238E27FC236}">
                    <a16:creationId xmlns:a16="http://schemas.microsoft.com/office/drawing/2014/main" id="{13A7CECB-F2EA-911A-0634-77344E2EE0F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501" y="1957794"/>
                <a:ext cx="421425" cy="421425"/>
              </a:xfrm>
              <a:prstGeom prst="rect">
                <a:avLst/>
              </a:prstGeom>
            </p:spPr>
          </p:pic>
          <p:sp>
            <p:nvSpPr>
              <p:cNvPr id="19" name="TextBox 18">
                <a:extLst>
                  <a:ext uri="{FF2B5EF4-FFF2-40B4-BE49-F238E27FC236}">
                    <a16:creationId xmlns:a16="http://schemas.microsoft.com/office/drawing/2014/main" id="{2FBAC97B-1CE2-8194-76FF-80C8CF3254B0}"/>
                  </a:ext>
                </a:extLst>
              </p:cNvPr>
              <p:cNvSpPr txBox="1"/>
              <p:nvPr/>
            </p:nvSpPr>
            <p:spPr>
              <a:xfrm>
                <a:off x="442332" y="3505681"/>
                <a:ext cx="4462830" cy="1015663"/>
              </a:xfrm>
              <a:prstGeom prst="rect">
                <a:avLst/>
              </a:prstGeom>
              <a:noFill/>
            </p:spPr>
            <p:txBody>
              <a:bodyPr wrap="square" rtlCol="0">
                <a:spAutoFit/>
              </a:bodyPr>
              <a:lstStyle/>
              <a:p>
                <a:pPr marL="171450" indent="-171450">
                  <a:buClr>
                    <a:schemeClr val="accent3"/>
                  </a:buClr>
                  <a:buFont typeface="Arial" panose="020B0604020202020204" pitchFamily="34" charset="0"/>
                  <a:buChar char="•"/>
                </a:pPr>
                <a:r>
                  <a:rPr lang="en-CA" sz="1200" dirty="0">
                    <a:latin typeface="+mj-lt"/>
                  </a:rPr>
                  <a:t>Est-</a:t>
                </a:r>
                <a:r>
                  <a:rPr lang="en-CA" sz="1200" dirty="0" err="1">
                    <a:latin typeface="+mj-lt"/>
                  </a:rPr>
                  <a:t>ce</a:t>
                </a:r>
                <a:r>
                  <a:rPr lang="en-CA" sz="1200" dirty="0">
                    <a:latin typeface="+mj-lt"/>
                  </a:rPr>
                  <a:t> que les </a:t>
                </a:r>
                <a:r>
                  <a:rPr lang="en-CA" sz="1200" dirty="0">
                    <a:solidFill>
                      <a:schemeClr val="accent3"/>
                    </a:solidFill>
                    <a:latin typeface="+mj-lt"/>
                  </a:rPr>
                  <a:t>frais de gestion</a:t>
                </a:r>
                <a:r>
                  <a:rPr lang="en-CA" sz="1200" dirty="0">
                    <a:latin typeface="+mj-lt"/>
                  </a:rPr>
                  <a:t> </a:t>
                </a:r>
                <a:r>
                  <a:rPr lang="fr-CA" sz="1200" dirty="0">
                    <a:latin typeface="+mj-lt"/>
                  </a:rPr>
                  <a:t>ou les primes incitatives des véhicules alternatifs sous-jacents pourraient</a:t>
                </a:r>
                <a:r>
                  <a:rPr lang="en-CA" sz="1200" dirty="0">
                    <a:latin typeface="+mj-lt"/>
                  </a:rPr>
                  <a:t>, </a:t>
                </a:r>
                <a:r>
                  <a:rPr lang="fr-CA" sz="1200" dirty="0">
                    <a:latin typeface="+mj-lt"/>
                  </a:rPr>
                  <a:t>pour une personne raisonnable, être </a:t>
                </a:r>
                <a:r>
                  <a:rPr lang="fr-CA" sz="1200" dirty="0">
                    <a:solidFill>
                      <a:schemeClr val="accent3"/>
                    </a:solidFill>
                    <a:latin typeface="+mj-lt"/>
                  </a:rPr>
                  <a:t>en double des frais payables </a:t>
                </a:r>
                <a:r>
                  <a:rPr lang="fr-CA" sz="1200" dirty="0">
                    <a:latin typeface="+mj-lt"/>
                  </a:rPr>
                  <a:t>par le fonds d’investissement dominant pour le même service</a:t>
                </a:r>
                <a:r>
                  <a:rPr lang="en-CA" sz="1200" dirty="0">
                    <a:latin typeface="+mj-lt"/>
                  </a:rPr>
                  <a:t>?</a:t>
                </a:r>
              </a:p>
              <a:p>
                <a:endParaRPr lang="en-US" sz="1200" dirty="0"/>
              </a:p>
            </p:txBody>
          </p:sp>
          <p:sp>
            <p:nvSpPr>
              <p:cNvPr id="21" name="TextBox 20">
                <a:extLst>
                  <a:ext uri="{FF2B5EF4-FFF2-40B4-BE49-F238E27FC236}">
                    <a16:creationId xmlns:a16="http://schemas.microsoft.com/office/drawing/2014/main" id="{3A2FC691-E8FB-08AD-A0B5-B3ABCB87E431}"/>
                  </a:ext>
                </a:extLst>
              </p:cNvPr>
              <p:cNvSpPr txBox="1"/>
              <p:nvPr/>
            </p:nvSpPr>
            <p:spPr>
              <a:xfrm>
                <a:off x="442332" y="2948566"/>
                <a:ext cx="4383668" cy="646331"/>
              </a:xfrm>
              <a:prstGeom prst="rect">
                <a:avLst/>
              </a:prstGeom>
              <a:noFill/>
            </p:spPr>
            <p:txBody>
              <a:bodyPr wrap="square">
                <a:spAutoFit/>
              </a:bodyPr>
              <a:lstStyle/>
              <a:p>
                <a:pPr marL="171450" indent="-171450">
                  <a:buClr>
                    <a:schemeClr val="accent3"/>
                  </a:buClr>
                  <a:buFont typeface="Arial" panose="020B0604020202020204" pitchFamily="34" charset="0"/>
                  <a:buChar char="•"/>
                </a:pPr>
                <a:r>
                  <a:rPr lang="fr-CA" sz="1200" dirty="0">
                    <a:latin typeface="+mj-lt"/>
                  </a:rPr>
                  <a:t>Est-ce que le</a:t>
                </a:r>
                <a:r>
                  <a:rPr lang="fr-CA" sz="1200" dirty="0">
                    <a:solidFill>
                      <a:schemeClr val="accent3"/>
                    </a:solidFill>
                    <a:latin typeface="+mj-lt"/>
                  </a:rPr>
                  <a:t> fonds d’investissement </a:t>
                </a:r>
                <a:r>
                  <a:rPr lang="fr-CA" sz="1200" dirty="0">
                    <a:latin typeface="+mj-lt"/>
                  </a:rPr>
                  <a:t>dominant doit divulguer certains </a:t>
                </a:r>
                <a:r>
                  <a:rPr lang="fr-CA" sz="1200" dirty="0">
                    <a:solidFill>
                      <a:schemeClr val="accent3"/>
                    </a:solidFill>
                    <a:latin typeface="+mj-lt"/>
                  </a:rPr>
                  <a:t>frais reliés au véhicule alternatif </a:t>
                </a:r>
                <a:r>
                  <a:rPr lang="fr-CA" sz="1200" dirty="0">
                    <a:latin typeface="+mj-lt"/>
                  </a:rPr>
                  <a:t>sous-jacent, notamment toute </a:t>
                </a:r>
                <a:r>
                  <a:rPr lang="fr-CA" sz="1200" dirty="0">
                    <a:solidFill>
                      <a:schemeClr val="accent3"/>
                    </a:solidFill>
                    <a:latin typeface="+mj-lt"/>
                  </a:rPr>
                  <a:t>prime incitative</a:t>
                </a:r>
                <a:r>
                  <a:rPr lang="fr-CA" sz="1200" dirty="0">
                    <a:latin typeface="+mj-lt"/>
                  </a:rPr>
                  <a:t>, à son prospectus</a:t>
                </a:r>
                <a:r>
                  <a:rPr lang="en-CA" sz="1200" dirty="0">
                    <a:latin typeface="+mj-lt"/>
                  </a:rPr>
                  <a:t>?</a:t>
                </a:r>
              </a:p>
            </p:txBody>
          </p:sp>
          <p:sp>
            <p:nvSpPr>
              <p:cNvPr id="23" name="TextBox 22">
                <a:extLst>
                  <a:ext uri="{FF2B5EF4-FFF2-40B4-BE49-F238E27FC236}">
                    <a16:creationId xmlns:a16="http://schemas.microsoft.com/office/drawing/2014/main" id="{A6D9C6C0-1FEB-8544-72E2-A180A718A399}"/>
                  </a:ext>
                </a:extLst>
              </p:cNvPr>
              <p:cNvSpPr txBox="1"/>
              <p:nvPr/>
            </p:nvSpPr>
            <p:spPr>
              <a:xfrm>
                <a:off x="447100" y="2403766"/>
                <a:ext cx="4462830" cy="646331"/>
              </a:xfrm>
              <a:prstGeom prst="rect">
                <a:avLst/>
              </a:prstGeom>
              <a:noFill/>
            </p:spPr>
            <p:txBody>
              <a:bodyPr wrap="square">
                <a:spAutoFit/>
              </a:bodyPr>
              <a:lstStyle/>
              <a:p>
                <a:pPr marL="171450" indent="-171450">
                  <a:buClr>
                    <a:schemeClr val="accent3"/>
                  </a:buClr>
                  <a:buFont typeface="Arial" panose="020B0604020202020204" pitchFamily="34" charset="0"/>
                  <a:buChar char="•"/>
                </a:pPr>
                <a:r>
                  <a:rPr lang="fr-CA" sz="1200" dirty="0">
                    <a:latin typeface="+mj-lt"/>
                  </a:rPr>
                  <a:t>Est-ce que la </a:t>
                </a:r>
                <a:r>
                  <a:rPr lang="fr-CA" sz="1200" dirty="0">
                    <a:solidFill>
                      <a:schemeClr val="accent3"/>
                    </a:solidFill>
                    <a:latin typeface="+mj-lt"/>
                  </a:rPr>
                  <a:t>rubrique</a:t>
                </a:r>
                <a:r>
                  <a:rPr lang="fr-CA" sz="1200" dirty="0">
                    <a:latin typeface="+mj-lt"/>
                  </a:rPr>
                  <a:t> de frais au prospectus du fonds d’investissement dominant </a:t>
                </a:r>
                <a:r>
                  <a:rPr lang="fr-CA" sz="1200" dirty="0">
                    <a:solidFill>
                      <a:schemeClr val="accent3"/>
                    </a:solidFill>
                    <a:latin typeface="+mj-lt"/>
                  </a:rPr>
                  <a:t>couvre bien les investissements</a:t>
                </a:r>
                <a:r>
                  <a:rPr lang="fr-CA" sz="1200" dirty="0">
                    <a:latin typeface="+mj-lt"/>
                  </a:rPr>
                  <a:t> dans des véhicules alternatifs sous-jacents?</a:t>
                </a:r>
              </a:p>
            </p:txBody>
          </p:sp>
        </p:grpSp>
        <p:cxnSp>
          <p:nvCxnSpPr>
            <p:cNvPr id="52" name="Straight Connector 51">
              <a:extLst>
                <a:ext uri="{FF2B5EF4-FFF2-40B4-BE49-F238E27FC236}">
                  <a16:creationId xmlns:a16="http://schemas.microsoft.com/office/drawing/2014/main" id="{05D77056-20CB-EE0B-5EAC-FD7151337CFF}"/>
                </a:ext>
              </a:extLst>
            </p:cNvPr>
            <p:cNvCxnSpPr>
              <a:cxnSpLocks/>
            </p:cNvCxnSpPr>
            <p:nvPr/>
          </p:nvCxnSpPr>
          <p:spPr>
            <a:xfrm>
              <a:off x="541503" y="2545772"/>
              <a:ext cx="0" cy="180534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243B1C9D-8C4D-90A2-A331-AED44C25844B}"/>
              </a:ext>
            </a:extLst>
          </p:cNvPr>
          <p:cNvGrpSpPr/>
          <p:nvPr>
            <p:custDataLst>
              <p:tags r:id="rId5"/>
            </p:custDataLst>
          </p:nvPr>
        </p:nvGrpSpPr>
        <p:grpSpPr>
          <a:xfrm>
            <a:off x="263983" y="726880"/>
            <a:ext cx="4416239" cy="1295780"/>
            <a:chOff x="263983" y="726880"/>
            <a:chExt cx="4416239" cy="1295780"/>
          </a:xfrm>
        </p:grpSpPr>
        <p:grpSp>
          <p:nvGrpSpPr>
            <p:cNvPr id="40" name="Group 39">
              <a:extLst>
                <a:ext uri="{FF2B5EF4-FFF2-40B4-BE49-F238E27FC236}">
                  <a16:creationId xmlns:a16="http://schemas.microsoft.com/office/drawing/2014/main" id="{38AE0B8D-D548-6DEF-F641-2FB2476205F0}"/>
                </a:ext>
              </a:extLst>
            </p:cNvPr>
            <p:cNvGrpSpPr/>
            <p:nvPr/>
          </p:nvGrpSpPr>
          <p:grpSpPr>
            <a:xfrm>
              <a:off x="263983" y="726880"/>
              <a:ext cx="4416239" cy="1295780"/>
              <a:chOff x="44001" y="701384"/>
              <a:chExt cx="4416239" cy="1295780"/>
            </a:xfrm>
          </p:grpSpPr>
          <p:sp>
            <p:nvSpPr>
              <p:cNvPr id="28" name="Rectangle 27">
                <a:extLst>
                  <a:ext uri="{FF2B5EF4-FFF2-40B4-BE49-F238E27FC236}">
                    <a16:creationId xmlns:a16="http://schemas.microsoft.com/office/drawing/2014/main" id="{CB341D3B-CB45-F5C2-105B-38FB17220CC6}"/>
                  </a:ext>
                </a:extLst>
              </p:cNvPr>
              <p:cNvSpPr/>
              <p:nvPr/>
            </p:nvSpPr>
            <p:spPr>
              <a:xfrm>
                <a:off x="310252" y="1212181"/>
                <a:ext cx="3759170" cy="78498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2D3100A-4C90-983C-91F2-1CD6269789B8}"/>
                  </a:ext>
                </a:extLst>
              </p:cNvPr>
              <p:cNvSpPr txBox="1"/>
              <p:nvPr/>
            </p:nvSpPr>
            <p:spPr>
              <a:xfrm>
                <a:off x="330572" y="766892"/>
                <a:ext cx="4129668" cy="461665"/>
              </a:xfrm>
              <a:prstGeom prst="rect">
                <a:avLst/>
              </a:prstGeom>
              <a:noFill/>
            </p:spPr>
            <p:txBody>
              <a:bodyPr wrap="square">
                <a:spAutoFit/>
              </a:bodyPr>
              <a:lstStyle/>
              <a:p>
                <a:pPr marL="0" indent="0">
                  <a:buNone/>
                </a:pPr>
                <a:r>
                  <a:rPr lang="fr-CA" sz="1200" b="1" dirty="0">
                    <a:latin typeface="+mj-lt"/>
                  </a:rPr>
                  <a:t>Objectif</a:t>
                </a:r>
                <a:r>
                  <a:rPr lang="en-CA" sz="1200" b="1" dirty="0">
                    <a:latin typeface="+mj-lt"/>
                  </a:rPr>
                  <a:t> et </a:t>
                </a:r>
                <a:r>
                  <a:rPr lang="fr-CA" sz="1200" b="1" dirty="0">
                    <a:latin typeface="+mj-lt"/>
                  </a:rPr>
                  <a:t>stratégies</a:t>
                </a:r>
                <a:r>
                  <a:rPr lang="en-CA" sz="1200" b="1" dirty="0">
                    <a:latin typeface="+mj-lt"/>
                  </a:rPr>
                  <a:t> de placement </a:t>
                </a:r>
                <a:r>
                  <a:rPr lang="fr-CA" sz="1200" b="1" dirty="0">
                    <a:latin typeface="+mj-lt"/>
                  </a:rPr>
                  <a:t>divulgués</a:t>
                </a:r>
                <a:r>
                  <a:rPr lang="en-CA" sz="1200" b="1" dirty="0">
                    <a:latin typeface="+mj-lt"/>
                  </a:rPr>
                  <a:t> au prospectus du fonds </a:t>
                </a:r>
                <a:r>
                  <a:rPr lang="fr-CA" sz="1200" b="1" dirty="0">
                    <a:latin typeface="+mj-lt"/>
                  </a:rPr>
                  <a:t>d’investissement</a:t>
                </a:r>
                <a:r>
                  <a:rPr lang="en-CA" sz="1200" b="1" dirty="0">
                    <a:latin typeface="+mj-lt"/>
                  </a:rPr>
                  <a:t> dominant</a:t>
                </a:r>
              </a:p>
            </p:txBody>
          </p:sp>
          <p:pic>
            <p:nvPicPr>
              <p:cNvPr id="14" name="Graphic 13" descr="Caret Right outline">
                <a:extLst>
                  <a:ext uri="{FF2B5EF4-FFF2-40B4-BE49-F238E27FC236}">
                    <a16:creationId xmlns:a16="http://schemas.microsoft.com/office/drawing/2014/main" id="{1B93DEA5-3C89-200F-7E88-5070870ADB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001" y="701384"/>
                <a:ext cx="421425" cy="421425"/>
              </a:xfrm>
              <a:prstGeom prst="rect">
                <a:avLst/>
              </a:prstGeom>
            </p:spPr>
          </p:pic>
          <p:sp>
            <p:nvSpPr>
              <p:cNvPr id="18" name="TextBox 17">
                <a:extLst>
                  <a:ext uri="{FF2B5EF4-FFF2-40B4-BE49-F238E27FC236}">
                    <a16:creationId xmlns:a16="http://schemas.microsoft.com/office/drawing/2014/main" id="{79B399E0-8526-20F5-98F7-D5179DCE6DB9}"/>
                  </a:ext>
                </a:extLst>
              </p:cNvPr>
              <p:cNvSpPr txBox="1"/>
              <p:nvPr/>
            </p:nvSpPr>
            <p:spPr>
              <a:xfrm>
                <a:off x="330572" y="1166167"/>
                <a:ext cx="3794388" cy="830997"/>
              </a:xfrm>
              <a:prstGeom prst="rect">
                <a:avLst/>
              </a:prstGeom>
              <a:noFill/>
            </p:spPr>
            <p:txBody>
              <a:bodyPr wrap="square">
                <a:spAutoFit/>
              </a:bodyPr>
              <a:lstStyle/>
              <a:p>
                <a:pPr marL="171450" indent="-171450">
                  <a:buClr>
                    <a:schemeClr val="accent3"/>
                  </a:buClr>
                  <a:buFont typeface="Arial" panose="020B0604020202020204" pitchFamily="34" charset="0"/>
                  <a:buChar char="•"/>
                </a:pPr>
                <a:r>
                  <a:rPr lang="fr-CA" sz="1200" dirty="0">
                    <a:latin typeface="+mj-lt"/>
                  </a:rPr>
                  <a:t>Est-ce que </a:t>
                </a:r>
                <a:r>
                  <a:rPr lang="fr-CA" sz="1200" dirty="0">
                    <a:solidFill>
                      <a:schemeClr val="accent3"/>
                    </a:solidFill>
                    <a:latin typeface="+mj-lt"/>
                  </a:rPr>
                  <a:t>l’objectif de placement </a:t>
                </a:r>
                <a:r>
                  <a:rPr lang="fr-CA" sz="1200" dirty="0">
                    <a:latin typeface="+mj-lt"/>
                  </a:rPr>
                  <a:t>et </a:t>
                </a:r>
                <a:r>
                  <a:rPr lang="fr-CA" sz="1200" dirty="0">
                    <a:solidFill>
                      <a:schemeClr val="accent3"/>
                    </a:solidFill>
                    <a:latin typeface="+mj-lt"/>
                  </a:rPr>
                  <a:t>les stratégies de placement </a:t>
                </a:r>
                <a:r>
                  <a:rPr lang="fr-CA" sz="1200" dirty="0">
                    <a:latin typeface="+mj-lt"/>
                  </a:rPr>
                  <a:t>divulgués au prospectus du fonds d’investissement dominant </a:t>
                </a:r>
                <a:r>
                  <a:rPr lang="fr-CA" sz="1200" dirty="0">
                    <a:solidFill>
                      <a:schemeClr val="accent3"/>
                    </a:solidFill>
                    <a:latin typeface="+mj-lt"/>
                  </a:rPr>
                  <a:t>permettent des investissements </a:t>
                </a:r>
                <a:r>
                  <a:rPr lang="fr-CA" sz="1200" dirty="0">
                    <a:latin typeface="+mj-lt"/>
                  </a:rPr>
                  <a:t>dans des véhicules alternatifs?</a:t>
                </a:r>
              </a:p>
            </p:txBody>
          </p:sp>
        </p:grpSp>
        <p:cxnSp>
          <p:nvCxnSpPr>
            <p:cNvPr id="54" name="Straight Connector 53">
              <a:extLst>
                <a:ext uri="{FF2B5EF4-FFF2-40B4-BE49-F238E27FC236}">
                  <a16:creationId xmlns:a16="http://schemas.microsoft.com/office/drawing/2014/main" id="{137C9CF0-46C6-A5D7-DC4A-B07F22A9856B}"/>
                </a:ext>
              </a:extLst>
            </p:cNvPr>
            <p:cNvCxnSpPr>
              <a:cxnSpLocks/>
            </p:cNvCxnSpPr>
            <p:nvPr/>
          </p:nvCxnSpPr>
          <p:spPr>
            <a:xfrm>
              <a:off x="529272" y="1237677"/>
              <a:ext cx="962" cy="78498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769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12ED53-D9FB-4249-9DC2-2F9E61E1BCE7}"/>
              </a:ext>
            </a:extLst>
          </p:cNvPr>
          <p:cNvSpPr>
            <a:spLocks noGrp="1"/>
          </p:cNvSpPr>
          <p:nvPr>
            <p:ph type="title"/>
            <p:custDataLst>
              <p:tags r:id="rId1"/>
            </p:custDataLst>
          </p:nvPr>
        </p:nvSpPr>
        <p:spPr/>
        <p:txBody>
          <a:bodyPr>
            <a:normAutofit/>
          </a:bodyPr>
          <a:lstStyle/>
          <a:p>
            <a:pPr algn="ctr"/>
            <a:r>
              <a:rPr lang="en-CA" sz="2400" dirty="0" err="1"/>
              <a:t>Projet</a:t>
            </a:r>
            <a:r>
              <a:rPr lang="en-CA" sz="2400" dirty="0"/>
              <a:t> de </a:t>
            </a:r>
            <a:r>
              <a:rPr lang="en-CA" sz="2400" dirty="0" err="1"/>
              <a:t>loi</a:t>
            </a:r>
            <a:r>
              <a:rPr lang="en-CA" sz="2400" dirty="0"/>
              <a:t> </a:t>
            </a:r>
            <a:r>
              <a:rPr lang="en-CA" sz="2400" dirty="0" err="1"/>
              <a:t>n⁰78</a:t>
            </a:r>
            <a:r>
              <a:rPr lang="en-CA" sz="2400" dirty="0"/>
              <a:t> – </a:t>
            </a:r>
            <a:r>
              <a:rPr lang="fr-CA" sz="2400" i="1" dirty="0"/>
              <a:t>Loi visant principalement à améliorer la transparence des entreprises</a:t>
            </a:r>
            <a:br>
              <a:rPr lang="en-CA" sz="1200" i="1" dirty="0"/>
            </a:br>
            <a:br>
              <a:rPr lang="en-CA" sz="2400" i="1" dirty="0"/>
            </a:br>
            <a:endParaRPr lang="en-CA" sz="2400" dirty="0"/>
          </a:p>
        </p:txBody>
      </p:sp>
      <p:sp>
        <p:nvSpPr>
          <p:cNvPr id="5" name="Sous-titre 4">
            <a:extLst>
              <a:ext uri="{FF2B5EF4-FFF2-40B4-BE49-F238E27FC236}">
                <a16:creationId xmlns:a16="http://schemas.microsoft.com/office/drawing/2014/main" id="{37ABBB03-7CF7-A215-7238-1F31290D5F06}"/>
              </a:ext>
            </a:extLst>
          </p:cNvPr>
          <p:cNvSpPr>
            <a:spLocks noGrp="1"/>
          </p:cNvSpPr>
          <p:nvPr>
            <p:ph type="subTitle" idx="1"/>
            <p:custDataLst>
              <p:tags r:id="rId2"/>
            </p:custDataLst>
          </p:nvPr>
        </p:nvSpPr>
        <p:spPr/>
        <p:txBody>
          <a:bodyPr>
            <a:normAutofit/>
          </a:bodyPr>
          <a:lstStyle/>
          <a:p>
            <a:pPr algn="ctr"/>
            <a:r>
              <a:rPr lang="fr-CA" sz="1400" dirty="0"/>
              <a:t>Bénéficiaires ultimes</a:t>
            </a:r>
          </a:p>
        </p:txBody>
      </p:sp>
      <p:pic>
        <p:nvPicPr>
          <p:cNvPr id="11" name="Picture 10" descr="Man walking in building">
            <a:extLst>
              <a:ext uri="{FF2B5EF4-FFF2-40B4-BE49-F238E27FC236}">
                <a16:creationId xmlns:a16="http://schemas.microsoft.com/office/drawing/2014/main" id="{CB069BDA-D75C-FED8-F1A3-5389202DC609}"/>
              </a:ext>
            </a:extLst>
          </p:cNvPr>
          <p:cNvPicPr>
            <a:picLocks noChangeAspect="1"/>
          </p:cNvPicPr>
          <p:nvPr>
            <p:custDataLst>
              <p:tags r:id="rId3"/>
            </p:custDataLst>
          </p:nvPr>
        </p:nvPicPr>
        <p:blipFill rotWithShape="1">
          <a:blip r:embed="rId7">
            <a:grayscl/>
            <a:extLst>
              <a:ext uri="{28A0092B-C50C-407E-A947-70E740481C1C}">
                <a14:useLocalDpi xmlns:a14="http://schemas.microsoft.com/office/drawing/2010/main" val="0"/>
              </a:ext>
            </a:extLst>
          </a:blip>
          <a:srcRect l="24507" r="16234"/>
          <a:stretch/>
        </p:blipFill>
        <p:spPr>
          <a:xfrm>
            <a:off x="0" y="0"/>
            <a:ext cx="4572000" cy="5143500"/>
          </a:xfrm>
          <a:prstGeom prst="rect">
            <a:avLst/>
          </a:prstGeom>
        </p:spPr>
      </p:pic>
      <p:cxnSp>
        <p:nvCxnSpPr>
          <p:cNvPr id="14" name="Straight Connector 13">
            <a:extLst>
              <a:ext uri="{FF2B5EF4-FFF2-40B4-BE49-F238E27FC236}">
                <a16:creationId xmlns:a16="http://schemas.microsoft.com/office/drawing/2014/main" id="{73C93AEA-7228-1B6A-EFA5-947C0C2B2966}"/>
              </a:ext>
            </a:extLst>
          </p:cNvPr>
          <p:cNvCxnSpPr>
            <a:cxnSpLocks/>
          </p:cNvCxnSpPr>
          <p:nvPr>
            <p:custDataLst>
              <p:tags r:id="rId4"/>
            </p:custDataLst>
          </p:nvPr>
        </p:nvCxnSpPr>
        <p:spPr>
          <a:xfrm>
            <a:off x="5972348" y="3274646"/>
            <a:ext cx="173501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6251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A2DC97-978D-3384-7F47-49E1314B3397}"/>
              </a:ext>
            </a:extLst>
          </p:cNvPr>
          <p:cNvSpPr/>
          <p:nvPr>
            <p:custDataLst>
              <p:tags r:id="rId1"/>
            </p:custDataLst>
          </p:nvPr>
        </p:nvSpPr>
        <p:spPr>
          <a:xfrm>
            <a:off x="548641" y="810547"/>
            <a:ext cx="8118106" cy="4320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2"/>
            </p:custDataLst>
          </p:nvPr>
        </p:nvSpPr>
        <p:spPr>
          <a:xfrm>
            <a:off x="628650" y="273844"/>
            <a:ext cx="8189494" cy="547366"/>
          </a:xfrm>
        </p:spPr>
        <p:txBody>
          <a:bodyPr>
            <a:normAutofit fontScale="90000"/>
          </a:bodyPr>
          <a:lstStyle/>
          <a:p>
            <a:r>
              <a:rPr lang="fr-CA" dirty="0"/>
              <a:t>Projet de loi </a:t>
            </a:r>
            <a:r>
              <a:rPr lang="fr-CA" dirty="0" err="1"/>
              <a:t>n⁰78</a:t>
            </a:r>
            <a:r>
              <a:rPr lang="fr-CA" dirty="0"/>
              <a:t>  </a:t>
            </a:r>
            <a:r>
              <a:rPr lang="fr-CA" dirty="0" err="1"/>
              <a:t>Bénéficaires</a:t>
            </a:r>
            <a:r>
              <a:rPr lang="fr-CA" dirty="0"/>
              <a:t> ultimes</a:t>
            </a:r>
          </a:p>
        </p:txBody>
      </p:sp>
      <p:sp>
        <p:nvSpPr>
          <p:cNvPr id="3" name="Content Placeholder 2">
            <a:extLst>
              <a:ext uri="{FF2B5EF4-FFF2-40B4-BE49-F238E27FC236}">
                <a16:creationId xmlns:a16="http://schemas.microsoft.com/office/drawing/2014/main" id="{858BE8BB-F897-4E18-95B5-3EEBAEBC64E7}"/>
              </a:ext>
            </a:extLst>
          </p:cNvPr>
          <p:cNvSpPr>
            <a:spLocks noGrp="1"/>
          </p:cNvSpPr>
          <p:nvPr>
            <p:ph idx="1"/>
            <p:custDataLst>
              <p:tags r:id="rId3"/>
            </p:custDataLst>
          </p:nvPr>
        </p:nvSpPr>
        <p:spPr>
          <a:xfrm>
            <a:off x="477253" y="821210"/>
            <a:ext cx="8189494" cy="517316"/>
          </a:xfrm>
        </p:spPr>
        <p:txBody>
          <a:bodyPr>
            <a:normAutofit/>
          </a:bodyPr>
          <a:lstStyle/>
          <a:p>
            <a:pPr marL="0" indent="0" algn="just">
              <a:buNone/>
            </a:pPr>
            <a:r>
              <a:rPr lang="fr-CA" sz="1200" b="1" dirty="0">
                <a:solidFill>
                  <a:schemeClr val="accent3"/>
                </a:solidFill>
              </a:rPr>
              <a:t>Le projet de loi 78 </a:t>
            </a:r>
            <a:r>
              <a:rPr lang="fr-CA" sz="1200" dirty="0"/>
              <a:t>– </a:t>
            </a:r>
            <a:r>
              <a:rPr lang="fr-CA" sz="1200" i="1" dirty="0"/>
              <a:t>Loi visant principalement à </a:t>
            </a:r>
            <a:r>
              <a:rPr lang="fr-CA" sz="1200" i="1" dirty="0">
                <a:solidFill>
                  <a:schemeClr val="accent3"/>
                </a:solidFill>
              </a:rPr>
              <a:t>améliorer la transparence des entreprises</a:t>
            </a:r>
            <a:r>
              <a:rPr lang="fr-CA" sz="1200" i="1" dirty="0"/>
              <a:t> </a:t>
            </a:r>
            <a:r>
              <a:rPr lang="fr-CA" sz="1200" dirty="0"/>
              <a:t>(Québec) (PL 78) est </a:t>
            </a:r>
            <a:r>
              <a:rPr lang="fr-CA" sz="1200" b="1" dirty="0"/>
              <a:t>entré en vigueur le </a:t>
            </a:r>
            <a:r>
              <a:rPr lang="fr-CA" sz="1200" dirty="0">
                <a:solidFill>
                  <a:schemeClr val="accent3"/>
                </a:solidFill>
              </a:rPr>
              <a:t>31 mars 2023</a:t>
            </a:r>
          </a:p>
          <a:p>
            <a:pPr marL="0" lvl="1" indent="0">
              <a:spcBef>
                <a:spcPts val="750"/>
              </a:spcBef>
              <a:buClr>
                <a:schemeClr val="accent3"/>
              </a:buClr>
              <a:buNone/>
            </a:pPr>
            <a:endParaRPr lang="fr-CA" sz="1400" dirty="0"/>
          </a:p>
        </p:txBody>
      </p:sp>
      <p:pic>
        <p:nvPicPr>
          <p:cNvPr id="4" name="Graphic 3" descr="Caret Right outline">
            <a:extLst>
              <a:ext uri="{FF2B5EF4-FFF2-40B4-BE49-F238E27FC236}">
                <a16:creationId xmlns:a16="http://schemas.microsoft.com/office/drawing/2014/main" id="{DB00C264-AD6D-F929-FE17-3561C20D862D}"/>
              </a:ext>
            </a:extLst>
          </p:cNvPr>
          <p:cNvPicPr>
            <a:picLocks noChangeAspect="1"/>
          </p:cNvPicPr>
          <p:nvPr>
            <p:custDataLst>
              <p:tags r:id="rId4"/>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7225" y="732375"/>
            <a:ext cx="421425" cy="421425"/>
          </a:xfrm>
          <a:prstGeom prst="rect">
            <a:avLst/>
          </a:prstGeom>
        </p:spPr>
      </p:pic>
      <p:cxnSp>
        <p:nvCxnSpPr>
          <p:cNvPr id="6" name="Straight Connector 5">
            <a:extLst>
              <a:ext uri="{FF2B5EF4-FFF2-40B4-BE49-F238E27FC236}">
                <a16:creationId xmlns:a16="http://schemas.microsoft.com/office/drawing/2014/main" id="{FAE4BAFC-3A2D-C6E8-D2EE-FB433B8E16CF}"/>
              </a:ext>
            </a:extLst>
          </p:cNvPr>
          <p:cNvCxnSpPr>
            <a:cxnSpLocks/>
          </p:cNvCxnSpPr>
          <p:nvPr>
            <p:custDataLst>
              <p:tags r:id="rId5"/>
            </p:custDataLst>
          </p:nvPr>
        </p:nvCxnSpPr>
        <p:spPr>
          <a:xfrm>
            <a:off x="3667103" y="159302"/>
            <a:ext cx="0" cy="66190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ECCE791-8206-BB30-72B3-1BBD12F42138}"/>
              </a:ext>
            </a:extLst>
          </p:cNvPr>
          <p:cNvCxnSpPr>
            <a:cxnSpLocks/>
          </p:cNvCxnSpPr>
          <p:nvPr>
            <p:custDataLst>
              <p:tags r:id="rId6"/>
            </p:custDataLst>
          </p:nvPr>
        </p:nvCxnSpPr>
        <p:spPr>
          <a:xfrm>
            <a:off x="544454" y="810547"/>
            <a:ext cx="30" cy="43208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234E52-155A-83F1-232B-923FED22F1AF}"/>
              </a:ext>
            </a:extLst>
          </p:cNvPr>
          <p:cNvSpPr txBox="1"/>
          <p:nvPr>
            <p:custDataLst>
              <p:tags r:id="rId7"/>
            </p:custDataLst>
          </p:nvPr>
        </p:nvSpPr>
        <p:spPr>
          <a:xfrm>
            <a:off x="1011624" y="1242635"/>
            <a:ext cx="7423545" cy="461665"/>
          </a:xfrm>
          <a:prstGeom prst="rect">
            <a:avLst/>
          </a:prstGeom>
          <a:noFill/>
        </p:spPr>
        <p:txBody>
          <a:bodyPr wrap="square">
            <a:spAutoFit/>
          </a:bodyPr>
          <a:lstStyle/>
          <a:p>
            <a:pPr marL="171450" lvl="1" algn="just">
              <a:spcBef>
                <a:spcPts val="750"/>
              </a:spcBef>
              <a:buClr>
                <a:schemeClr val="accent3"/>
              </a:buClr>
            </a:pPr>
            <a:r>
              <a:rPr lang="fr-CA" sz="1200" dirty="0">
                <a:solidFill>
                  <a:schemeClr val="accent3"/>
                </a:solidFill>
              </a:rPr>
              <a:t>Applicable lors de la production de la déclaration initiale</a:t>
            </a:r>
            <a:r>
              <a:rPr lang="fr-CA" sz="1200" dirty="0"/>
              <a:t> ou d’immatriculation, ainsi que lors du dépôt d’une mise à jour (annuelle ou courante) au Registraire des entreprises du Québec (REQ). </a:t>
            </a:r>
          </a:p>
        </p:txBody>
      </p:sp>
      <p:pic>
        <p:nvPicPr>
          <p:cNvPr id="20" name="Graphic 19" descr="Back outline">
            <a:extLst>
              <a:ext uri="{FF2B5EF4-FFF2-40B4-BE49-F238E27FC236}">
                <a16:creationId xmlns:a16="http://schemas.microsoft.com/office/drawing/2014/main" id="{3E2CE206-0487-A495-5530-67AAE93B7097}"/>
              </a:ext>
            </a:extLst>
          </p:cNvPr>
          <p:cNvPicPr>
            <a:picLocks noChangeAspect="1"/>
          </p:cNvPicPr>
          <p:nvPr>
            <p:custDataLst>
              <p:tags r:id="rId8"/>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flipH="1" flipV="1">
            <a:off x="628650" y="1225014"/>
            <a:ext cx="543165" cy="491081"/>
          </a:xfrm>
          <a:prstGeom prst="rect">
            <a:avLst/>
          </a:prstGeom>
        </p:spPr>
      </p:pic>
      <p:grpSp>
        <p:nvGrpSpPr>
          <p:cNvPr id="42" name="Group 41">
            <a:extLst>
              <a:ext uri="{FF2B5EF4-FFF2-40B4-BE49-F238E27FC236}">
                <a16:creationId xmlns:a16="http://schemas.microsoft.com/office/drawing/2014/main" id="{B5C73192-D79B-3D4F-0024-821F821E51F3}"/>
              </a:ext>
            </a:extLst>
          </p:cNvPr>
          <p:cNvGrpSpPr/>
          <p:nvPr>
            <p:custDataLst>
              <p:tags r:id="rId9"/>
            </p:custDataLst>
          </p:nvPr>
        </p:nvGrpSpPr>
        <p:grpSpPr>
          <a:xfrm>
            <a:off x="735397" y="1715297"/>
            <a:ext cx="6142135" cy="672709"/>
            <a:chOff x="715865" y="1787309"/>
            <a:chExt cx="6142135" cy="672709"/>
          </a:xfrm>
        </p:grpSpPr>
        <p:grpSp>
          <p:nvGrpSpPr>
            <p:cNvPr id="31" name="Group 30">
              <a:extLst>
                <a:ext uri="{FF2B5EF4-FFF2-40B4-BE49-F238E27FC236}">
                  <a16:creationId xmlns:a16="http://schemas.microsoft.com/office/drawing/2014/main" id="{E3005001-AF3F-DC87-AC58-768F9B2B421E}"/>
                </a:ext>
              </a:extLst>
            </p:cNvPr>
            <p:cNvGrpSpPr/>
            <p:nvPr/>
          </p:nvGrpSpPr>
          <p:grpSpPr>
            <a:xfrm>
              <a:off x="715865" y="1842899"/>
              <a:ext cx="872836" cy="277000"/>
              <a:chOff x="735397" y="1787308"/>
              <a:chExt cx="872836" cy="277000"/>
            </a:xfrm>
          </p:grpSpPr>
          <p:sp>
            <p:nvSpPr>
              <p:cNvPr id="24" name="TextBox 23">
                <a:extLst>
                  <a:ext uri="{FF2B5EF4-FFF2-40B4-BE49-F238E27FC236}">
                    <a16:creationId xmlns:a16="http://schemas.microsoft.com/office/drawing/2014/main" id="{E2B22F4B-E7B9-2DFC-6972-E5BAE94DC364}"/>
                  </a:ext>
                </a:extLst>
              </p:cNvPr>
              <p:cNvSpPr txBox="1"/>
              <p:nvPr/>
            </p:nvSpPr>
            <p:spPr>
              <a:xfrm>
                <a:off x="735397" y="1787308"/>
                <a:ext cx="872836" cy="276999"/>
              </a:xfrm>
              <a:prstGeom prst="rect">
                <a:avLst/>
              </a:prstGeom>
              <a:solidFill>
                <a:schemeClr val="bg1">
                  <a:lumMod val="95000"/>
                </a:schemeClr>
              </a:solidFill>
            </p:spPr>
            <p:txBody>
              <a:bodyPr wrap="square">
                <a:spAutoFit/>
              </a:bodyPr>
              <a:lstStyle/>
              <a:p>
                <a:pPr marL="0" indent="0" algn="just">
                  <a:buNone/>
                </a:pPr>
                <a:r>
                  <a:rPr lang="fr-CA" sz="1200" dirty="0"/>
                  <a:t>Objectifs:</a:t>
                </a:r>
              </a:p>
            </p:txBody>
          </p:sp>
          <p:cxnSp>
            <p:nvCxnSpPr>
              <p:cNvPr id="25" name="Straight Connector 24">
                <a:extLst>
                  <a:ext uri="{FF2B5EF4-FFF2-40B4-BE49-F238E27FC236}">
                    <a16:creationId xmlns:a16="http://schemas.microsoft.com/office/drawing/2014/main" id="{D8E3DAF6-B853-E753-0896-BFDA7DC649E8}"/>
                  </a:ext>
                </a:extLst>
              </p:cNvPr>
              <p:cNvCxnSpPr>
                <a:cxnSpLocks/>
              </p:cNvCxnSpPr>
              <p:nvPr/>
            </p:nvCxnSpPr>
            <p:spPr>
              <a:xfrm>
                <a:off x="735526" y="1787309"/>
                <a:ext cx="0" cy="27699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EF99D281-30DF-02AC-DD4F-603FB1FE5D56}"/>
                </a:ext>
              </a:extLst>
            </p:cNvPr>
            <p:cNvSpPr txBox="1"/>
            <p:nvPr/>
          </p:nvSpPr>
          <p:spPr>
            <a:xfrm>
              <a:off x="1383174" y="1787309"/>
              <a:ext cx="5295418" cy="276999"/>
            </a:xfrm>
            <a:prstGeom prst="rect">
              <a:avLst/>
            </a:prstGeom>
            <a:noFill/>
          </p:spPr>
          <p:txBody>
            <a:bodyPr wrap="square">
              <a:spAutoFit/>
            </a:bodyPr>
            <a:lstStyle/>
            <a:p>
              <a:pPr marL="342900" lvl="1" indent="-171450">
                <a:spcBef>
                  <a:spcPts val="750"/>
                </a:spcBef>
                <a:buClr>
                  <a:schemeClr val="accent3"/>
                </a:buClr>
                <a:buFont typeface="Arial" panose="020B0604020202020204" pitchFamily="34" charset="0"/>
                <a:buChar char="•"/>
              </a:pPr>
              <a:r>
                <a:rPr lang="fr-CA" sz="1200" dirty="0">
                  <a:solidFill>
                    <a:schemeClr val="accent3"/>
                  </a:solidFill>
                </a:rPr>
                <a:t>Optimiser</a:t>
              </a:r>
              <a:r>
                <a:rPr lang="fr-CA" sz="1200" dirty="0"/>
                <a:t> la transparence des entreprises immatriculées au Québec</a:t>
              </a:r>
            </a:p>
          </p:txBody>
        </p:sp>
        <p:sp>
          <p:nvSpPr>
            <p:cNvPr id="30" name="TextBox 29">
              <a:extLst>
                <a:ext uri="{FF2B5EF4-FFF2-40B4-BE49-F238E27FC236}">
                  <a16:creationId xmlns:a16="http://schemas.microsoft.com/office/drawing/2014/main" id="{A965215D-B711-65DB-18B8-1D8848324A1F}"/>
                </a:ext>
              </a:extLst>
            </p:cNvPr>
            <p:cNvSpPr txBox="1"/>
            <p:nvPr/>
          </p:nvSpPr>
          <p:spPr>
            <a:xfrm>
              <a:off x="1383174" y="1998353"/>
              <a:ext cx="5474826" cy="461665"/>
            </a:xfrm>
            <a:prstGeom prst="rect">
              <a:avLst/>
            </a:prstGeom>
            <a:noFill/>
          </p:spPr>
          <p:txBody>
            <a:bodyPr wrap="square">
              <a:spAutoFit/>
            </a:bodyPr>
            <a:lstStyle/>
            <a:p>
              <a:pPr marL="342900" lvl="1" indent="-171450">
                <a:spcBef>
                  <a:spcPts val="750"/>
                </a:spcBef>
                <a:buClr>
                  <a:schemeClr val="accent3"/>
                </a:buClr>
                <a:buFont typeface="Arial" panose="020B0604020202020204" pitchFamily="34" charset="0"/>
                <a:buChar char="•"/>
              </a:pPr>
              <a:r>
                <a:rPr lang="fr-CA" sz="1200" dirty="0">
                  <a:solidFill>
                    <a:schemeClr val="accent3"/>
                  </a:solidFill>
                </a:rPr>
                <a:t>Renforcer</a:t>
              </a:r>
              <a:r>
                <a:rPr lang="fr-CA" sz="1200" dirty="0"/>
                <a:t> la protection du public et contribuer aux actions de prévention et de lutte contre l’évasion fiscale, le blanchiment d’argent et la corruption</a:t>
              </a:r>
            </a:p>
          </p:txBody>
        </p:sp>
      </p:grpSp>
      <p:grpSp>
        <p:nvGrpSpPr>
          <p:cNvPr id="41" name="Group 40">
            <a:extLst>
              <a:ext uri="{FF2B5EF4-FFF2-40B4-BE49-F238E27FC236}">
                <a16:creationId xmlns:a16="http://schemas.microsoft.com/office/drawing/2014/main" id="{87700A0B-69D6-335C-3C37-1DDC372CD6E0}"/>
              </a:ext>
            </a:extLst>
          </p:cNvPr>
          <p:cNvGrpSpPr/>
          <p:nvPr>
            <p:custDataLst>
              <p:tags r:id="rId10"/>
            </p:custDataLst>
          </p:nvPr>
        </p:nvGrpSpPr>
        <p:grpSpPr>
          <a:xfrm>
            <a:off x="209887" y="2366307"/>
            <a:ext cx="8456822" cy="535719"/>
            <a:chOff x="209916" y="2541170"/>
            <a:chExt cx="8456822" cy="535719"/>
          </a:xfrm>
        </p:grpSpPr>
        <p:sp>
          <p:nvSpPr>
            <p:cNvPr id="33" name="TextBox 32">
              <a:extLst>
                <a:ext uri="{FF2B5EF4-FFF2-40B4-BE49-F238E27FC236}">
                  <a16:creationId xmlns:a16="http://schemas.microsoft.com/office/drawing/2014/main" id="{01379CC6-B5C6-E3A5-19B7-BCC8ABD39A6B}"/>
                </a:ext>
              </a:extLst>
            </p:cNvPr>
            <p:cNvSpPr txBox="1"/>
            <p:nvPr/>
          </p:nvSpPr>
          <p:spPr>
            <a:xfrm>
              <a:off x="544483" y="2615224"/>
              <a:ext cx="8122255" cy="461665"/>
            </a:xfrm>
            <a:prstGeom prst="rect">
              <a:avLst/>
            </a:prstGeom>
            <a:solidFill>
              <a:schemeClr val="bg1">
                <a:lumMod val="95000"/>
              </a:schemeClr>
            </a:solidFill>
          </p:spPr>
          <p:txBody>
            <a:bodyPr wrap="square">
              <a:spAutoFit/>
            </a:bodyPr>
            <a:lstStyle/>
            <a:p>
              <a:pPr marL="0" lvl="1" indent="0" algn="just">
                <a:spcBef>
                  <a:spcPts val="750"/>
                </a:spcBef>
                <a:buClr>
                  <a:schemeClr val="accent3"/>
                </a:buClr>
                <a:buNone/>
              </a:pPr>
              <a:r>
                <a:rPr lang="fr-CA" sz="1200" dirty="0"/>
                <a:t>Un élément important du PL 78 est la </a:t>
              </a:r>
              <a:r>
                <a:rPr lang="fr-CA" sz="1200" dirty="0">
                  <a:solidFill>
                    <a:schemeClr val="accent3"/>
                  </a:solidFill>
                </a:rPr>
                <a:t>nouvelle exigence d’identifier les </a:t>
              </a:r>
              <a:r>
                <a:rPr lang="fr-CA" sz="1200" b="1" dirty="0">
                  <a:solidFill>
                    <a:schemeClr val="accent3"/>
                  </a:solidFill>
                </a:rPr>
                <a:t>bénéficiaires ultimes </a:t>
              </a:r>
              <a:r>
                <a:rPr lang="fr-CA" sz="1200" dirty="0"/>
                <a:t>des entités assujetties à la </a:t>
              </a:r>
              <a:r>
                <a:rPr lang="fr-CA" sz="1200" i="1" dirty="0"/>
                <a:t>Loi sur la publicité légale des entreprises </a:t>
              </a:r>
              <a:r>
                <a:rPr lang="fr-CA" sz="1200" dirty="0"/>
                <a:t>(Québec) (</a:t>
              </a:r>
              <a:r>
                <a:rPr lang="fr-CA" sz="1200" dirty="0" err="1"/>
                <a:t>LPLE</a:t>
              </a:r>
              <a:r>
                <a:rPr lang="fr-CA" sz="1200" dirty="0"/>
                <a:t>) et au REQ. </a:t>
              </a:r>
            </a:p>
          </p:txBody>
        </p:sp>
        <p:pic>
          <p:nvPicPr>
            <p:cNvPr id="34" name="Graphic 33" descr="Caret Right outline">
              <a:extLst>
                <a:ext uri="{FF2B5EF4-FFF2-40B4-BE49-F238E27FC236}">
                  <a16:creationId xmlns:a16="http://schemas.microsoft.com/office/drawing/2014/main" id="{11B44BED-947B-BB02-CF23-084FBBB710A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9916" y="2541170"/>
              <a:ext cx="421425" cy="421425"/>
            </a:xfrm>
            <a:prstGeom prst="rect">
              <a:avLst/>
            </a:prstGeom>
          </p:spPr>
        </p:pic>
        <p:cxnSp>
          <p:nvCxnSpPr>
            <p:cNvPr id="35" name="Straight Connector 34">
              <a:extLst>
                <a:ext uri="{FF2B5EF4-FFF2-40B4-BE49-F238E27FC236}">
                  <a16:creationId xmlns:a16="http://schemas.microsoft.com/office/drawing/2014/main" id="{980EE766-50F0-89A0-8E52-ADA10B7EE4A9}"/>
                </a:ext>
              </a:extLst>
            </p:cNvPr>
            <p:cNvCxnSpPr>
              <a:cxnSpLocks/>
            </p:cNvCxnSpPr>
            <p:nvPr/>
          </p:nvCxnSpPr>
          <p:spPr>
            <a:xfrm>
              <a:off x="547175" y="2610618"/>
              <a:ext cx="0" cy="46627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8CBE4E9A-4279-E2A5-9AB6-C11AFE4E26D6}"/>
              </a:ext>
            </a:extLst>
          </p:cNvPr>
          <p:cNvSpPr txBox="1"/>
          <p:nvPr>
            <p:custDataLst>
              <p:tags r:id="rId11"/>
            </p:custDataLst>
          </p:nvPr>
        </p:nvSpPr>
        <p:spPr>
          <a:xfrm>
            <a:off x="544454" y="2991756"/>
            <a:ext cx="8122249" cy="646331"/>
          </a:xfrm>
          <a:prstGeom prst="rect">
            <a:avLst/>
          </a:prstGeom>
          <a:solidFill>
            <a:schemeClr val="bg1">
              <a:lumMod val="95000"/>
            </a:schemeClr>
          </a:solidFill>
        </p:spPr>
        <p:txBody>
          <a:bodyPr wrap="square">
            <a:spAutoFit/>
          </a:bodyPr>
          <a:lstStyle/>
          <a:p>
            <a:pPr marL="0" lvl="1" indent="0" algn="just">
              <a:spcBef>
                <a:spcPts val="750"/>
              </a:spcBef>
              <a:buClr>
                <a:schemeClr val="accent3"/>
              </a:buClr>
              <a:buNone/>
            </a:pPr>
            <a:r>
              <a:rPr lang="fr-CA" sz="1200" dirty="0"/>
              <a:t>Un  </a:t>
            </a:r>
            <a:r>
              <a:rPr lang="fr-CA" sz="1200" dirty="0">
                <a:solidFill>
                  <a:schemeClr val="accent3"/>
                </a:solidFill>
              </a:rPr>
              <a:t>bénéficiaire ultime  </a:t>
            </a:r>
            <a:r>
              <a:rPr lang="fr-CA" sz="1200" dirty="0"/>
              <a:t>est « une personne physique qui </a:t>
            </a:r>
            <a:r>
              <a:rPr lang="fr-CA" sz="1200" dirty="0">
                <a:solidFill>
                  <a:schemeClr val="accent3"/>
                </a:solidFill>
              </a:rPr>
              <a:t>détient un droit lui permettant de profiter d’une partie des revenus </a:t>
            </a:r>
            <a:r>
              <a:rPr lang="fr-CA" sz="1200" dirty="0"/>
              <a:t>ou des actifs d’une entreprise ou un droit lui permettant de diriger ou d’influencer les activités d’une telle entreprise ».</a:t>
            </a:r>
          </a:p>
        </p:txBody>
      </p:sp>
      <p:sp>
        <p:nvSpPr>
          <p:cNvPr id="40" name="TextBox 39">
            <a:extLst>
              <a:ext uri="{FF2B5EF4-FFF2-40B4-BE49-F238E27FC236}">
                <a16:creationId xmlns:a16="http://schemas.microsoft.com/office/drawing/2014/main" id="{1BC6E09F-E520-A3C4-6F49-C6C717C04F20}"/>
              </a:ext>
            </a:extLst>
          </p:cNvPr>
          <p:cNvSpPr txBox="1"/>
          <p:nvPr>
            <p:custDataLst>
              <p:tags r:id="rId12"/>
            </p:custDataLst>
          </p:nvPr>
        </p:nvSpPr>
        <p:spPr>
          <a:xfrm>
            <a:off x="544454" y="3727817"/>
            <a:ext cx="8122241" cy="646331"/>
          </a:xfrm>
          <a:prstGeom prst="rect">
            <a:avLst/>
          </a:prstGeom>
          <a:solidFill>
            <a:schemeClr val="bg1">
              <a:lumMod val="95000"/>
            </a:schemeClr>
          </a:solidFill>
        </p:spPr>
        <p:txBody>
          <a:bodyPr wrap="square">
            <a:spAutoFit/>
          </a:bodyPr>
          <a:lstStyle/>
          <a:p>
            <a:pPr marL="0" lvl="1" algn="just">
              <a:spcBef>
                <a:spcPts val="750"/>
              </a:spcBef>
              <a:buClr>
                <a:schemeClr val="accent3"/>
              </a:buClr>
            </a:pPr>
            <a:r>
              <a:rPr lang="fr-CA" sz="1200" dirty="0">
                <a:solidFill>
                  <a:schemeClr val="accent3"/>
                </a:solidFill>
              </a:rPr>
              <a:t>Rappel</a:t>
            </a:r>
            <a:r>
              <a:rPr lang="fr-CA" sz="1200" dirty="0"/>
              <a:t>: la </a:t>
            </a:r>
            <a:r>
              <a:rPr lang="fr-CA" sz="1200" dirty="0">
                <a:solidFill>
                  <a:schemeClr val="accent3"/>
                </a:solidFill>
              </a:rPr>
              <a:t>fiducie qui exploite une entreprise à caractère commercial au Québec </a:t>
            </a:r>
            <a:r>
              <a:rPr lang="fr-CA" sz="1200" dirty="0"/>
              <a:t>qui est administrée par un assujetti immatriculé en vertu de la LPLE (toute société de fiducie régie par la </a:t>
            </a:r>
            <a:r>
              <a:rPr lang="fr-CA" sz="1200" i="1" dirty="0"/>
              <a:t>Loi sur les sociétés de fiducie et les sociétés d’épargne </a:t>
            </a:r>
            <a:r>
              <a:rPr lang="fr-CA" sz="1200" dirty="0"/>
              <a:t>(Québec)), n’est </a:t>
            </a:r>
            <a:r>
              <a:rPr lang="fr-CA" sz="1200" dirty="0">
                <a:solidFill>
                  <a:schemeClr val="accent3"/>
                </a:solidFill>
              </a:rPr>
              <a:t>pas soumise à l’obligation d’immatriculation</a:t>
            </a:r>
            <a:r>
              <a:rPr lang="fr-CA" sz="1200" dirty="0"/>
              <a:t> et donc à cette nouvelle exigence.</a:t>
            </a:r>
          </a:p>
        </p:txBody>
      </p:sp>
      <p:pic>
        <p:nvPicPr>
          <p:cNvPr id="43" name="Graphic 42" descr="Caret Right outline">
            <a:extLst>
              <a:ext uri="{FF2B5EF4-FFF2-40B4-BE49-F238E27FC236}">
                <a16:creationId xmlns:a16="http://schemas.microsoft.com/office/drawing/2014/main" id="{A33A6B35-CE1F-D238-3A3D-5F68598F7E09}"/>
              </a:ext>
            </a:extLst>
          </p:cNvPr>
          <p:cNvPicPr>
            <a:picLocks noChangeAspect="1"/>
          </p:cNvPicPr>
          <p:nvPr>
            <p:custDataLst>
              <p:tags r:id="rId13"/>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7225" y="2900149"/>
            <a:ext cx="421425" cy="421425"/>
          </a:xfrm>
          <a:prstGeom prst="rect">
            <a:avLst/>
          </a:prstGeom>
        </p:spPr>
      </p:pic>
      <p:cxnSp>
        <p:nvCxnSpPr>
          <p:cNvPr id="44" name="Straight Connector 43">
            <a:extLst>
              <a:ext uri="{FF2B5EF4-FFF2-40B4-BE49-F238E27FC236}">
                <a16:creationId xmlns:a16="http://schemas.microsoft.com/office/drawing/2014/main" id="{59D6429F-BE1A-AF68-5D3C-36A9B9D30224}"/>
              </a:ext>
            </a:extLst>
          </p:cNvPr>
          <p:cNvCxnSpPr>
            <a:cxnSpLocks/>
          </p:cNvCxnSpPr>
          <p:nvPr>
            <p:custDataLst>
              <p:tags r:id="rId14"/>
            </p:custDataLst>
          </p:nvPr>
        </p:nvCxnSpPr>
        <p:spPr>
          <a:xfrm>
            <a:off x="544484" y="2995475"/>
            <a:ext cx="0" cy="64261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5" name="Graphic 44" descr="Caret Right outline">
            <a:extLst>
              <a:ext uri="{FF2B5EF4-FFF2-40B4-BE49-F238E27FC236}">
                <a16:creationId xmlns:a16="http://schemas.microsoft.com/office/drawing/2014/main" id="{746D1B78-CBD5-4E69-B74D-16CCC69BC0F0}"/>
              </a:ext>
            </a:extLst>
          </p:cNvPr>
          <p:cNvPicPr>
            <a:picLocks noChangeAspect="1"/>
          </p:cNvPicPr>
          <p:nvPr>
            <p:custDataLst>
              <p:tags r:id="rId15"/>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07225" y="3634228"/>
            <a:ext cx="421425" cy="421425"/>
          </a:xfrm>
          <a:prstGeom prst="rect">
            <a:avLst/>
          </a:prstGeom>
        </p:spPr>
      </p:pic>
      <p:cxnSp>
        <p:nvCxnSpPr>
          <p:cNvPr id="46" name="Straight Connector 45">
            <a:extLst>
              <a:ext uri="{FF2B5EF4-FFF2-40B4-BE49-F238E27FC236}">
                <a16:creationId xmlns:a16="http://schemas.microsoft.com/office/drawing/2014/main" id="{231C661A-8742-2BB6-F3BD-319C4997CEE0}"/>
              </a:ext>
            </a:extLst>
          </p:cNvPr>
          <p:cNvCxnSpPr>
            <a:cxnSpLocks/>
          </p:cNvCxnSpPr>
          <p:nvPr>
            <p:custDataLst>
              <p:tags r:id="rId16"/>
            </p:custDataLst>
          </p:nvPr>
        </p:nvCxnSpPr>
        <p:spPr>
          <a:xfrm>
            <a:off x="544484" y="3720928"/>
            <a:ext cx="0" cy="65322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Graphic 8" descr="City with solid fill">
            <a:extLst>
              <a:ext uri="{FF2B5EF4-FFF2-40B4-BE49-F238E27FC236}">
                <a16:creationId xmlns:a16="http://schemas.microsoft.com/office/drawing/2014/main" id="{7E6216E6-20D2-3BC0-2DD0-C88FF260E5CB}"/>
              </a:ext>
            </a:extLst>
          </p:cNvPr>
          <p:cNvPicPr>
            <a:picLocks noChangeAspect="1"/>
          </p:cNvPicPr>
          <p:nvPr>
            <p:custDataLst>
              <p:tags r:id="rId17"/>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469518" y="1481096"/>
            <a:ext cx="914400" cy="914400"/>
          </a:xfrm>
          <a:prstGeom prst="rect">
            <a:avLst/>
          </a:prstGeom>
        </p:spPr>
      </p:pic>
    </p:spTree>
    <p:extLst>
      <p:ext uri="{BB962C8B-B14F-4D97-AF65-F5344CB8AC3E}">
        <p14:creationId xmlns:p14="http://schemas.microsoft.com/office/powerpoint/2010/main" val="46332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0F7223A-6237-F5B6-3C8E-3D651FBC6121}"/>
              </a:ext>
            </a:extLst>
          </p:cNvPr>
          <p:cNvSpPr/>
          <p:nvPr>
            <p:custDataLst>
              <p:tags r:id="rId1"/>
            </p:custDataLst>
          </p:nvPr>
        </p:nvSpPr>
        <p:spPr>
          <a:xfrm>
            <a:off x="1152811" y="810547"/>
            <a:ext cx="6838365" cy="5694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2"/>
            </p:custDataLst>
          </p:nvPr>
        </p:nvSpPr>
        <p:spPr>
          <a:xfrm>
            <a:off x="628650" y="273844"/>
            <a:ext cx="8259318" cy="760872"/>
          </a:xfrm>
        </p:spPr>
        <p:txBody>
          <a:bodyPr>
            <a:normAutofit/>
          </a:bodyPr>
          <a:lstStyle/>
          <a:p>
            <a:r>
              <a:rPr lang="fr-CA" dirty="0"/>
              <a:t>Projet de loi </a:t>
            </a:r>
            <a:r>
              <a:rPr lang="fr-CA" dirty="0" err="1"/>
              <a:t>n⁰78</a:t>
            </a:r>
            <a:r>
              <a:rPr lang="fr-CA" dirty="0"/>
              <a:t>  Bénéficiaires ultimes</a:t>
            </a:r>
          </a:p>
        </p:txBody>
      </p:sp>
      <p:sp>
        <p:nvSpPr>
          <p:cNvPr id="7" name="TextBox 6">
            <a:extLst>
              <a:ext uri="{FF2B5EF4-FFF2-40B4-BE49-F238E27FC236}">
                <a16:creationId xmlns:a16="http://schemas.microsoft.com/office/drawing/2014/main" id="{3E1778EE-AB96-501D-97A5-5D5C89E6D27B}"/>
              </a:ext>
            </a:extLst>
          </p:cNvPr>
          <p:cNvSpPr txBox="1"/>
          <p:nvPr>
            <p:custDataLst>
              <p:tags r:id="rId3"/>
            </p:custDataLst>
          </p:nvPr>
        </p:nvSpPr>
        <p:spPr>
          <a:xfrm>
            <a:off x="1152812" y="856796"/>
            <a:ext cx="7509163" cy="523220"/>
          </a:xfrm>
          <a:prstGeom prst="rect">
            <a:avLst/>
          </a:prstGeom>
          <a:noFill/>
        </p:spPr>
        <p:txBody>
          <a:bodyPr wrap="square">
            <a:spAutoFit/>
          </a:bodyPr>
          <a:lstStyle/>
          <a:p>
            <a:pPr marL="0" indent="0">
              <a:buNone/>
            </a:pPr>
            <a:r>
              <a:rPr lang="fr-CA" sz="1400" dirty="0"/>
              <a:t>En vertu du PL 78, est considérée être un bénéficiaire ultime d’un assujetti une </a:t>
            </a:r>
          </a:p>
          <a:p>
            <a:pPr marL="0" indent="0">
              <a:buNone/>
            </a:pPr>
            <a:r>
              <a:rPr lang="fr-CA" sz="1400" dirty="0"/>
              <a:t>personne physique qui satisfait à l’une ou l’autre des conditions suivantes: </a:t>
            </a:r>
          </a:p>
        </p:txBody>
      </p:sp>
      <p:sp>
        <p:nvSpPr>
          <p:cNvPr id="10" name="TextBox 9">
            <a:extLst>
              <a:ext uri="{FF2B5EF4-FFF2-40B4-BE49-F238E27FC236}">
                <a16:creationId xmlns:a16="http://schemas.microsoft.com/office/drawing/2014/main" id="{AFE81E9D-0D3B-1D2F-48A9-D5FCE718D48F}"/>
              </a:ext>
            </a:extLst>
          </p:cNvPr>
          <p:cNvSpPr txBox="1"/>
          <p:nvPr>
            <p:custDataLst>
              <p:tags r:id="rId4"/>
            </p:custDataLst>
          </p:nvPr>
        </p:nvSpPr>
        <p:spPr>
          <a:xfrm>
            <a:off x="0" y="1380016"/>
            <a:ext cx="8959273" cy="461665"/>
          </a:xfrm>
          <a:prstGeom prst="rect">
            <a:avLst/>
          </a:prstGeom>
          <a:noFill/>
        </p:spPr>
        <p:txBody>
          <a:bodyPr wrap="square">
            <a:spAutoFit/>
          </a:bodyPr>
          <a:lstStyle/>
          <a:p>
            <a:pPr marL="360363" indent="0" algn="just">
              <a:buNone/>
            </a:pPr>
            <a:r>
              <a:rPr lang="fr-CA" sz="1200" i="1" dirty="0"/>
              <a:t>Elle est </a:t>
            </a:r>
            <a:r>
              <a:rPr lang="fr-CA" sz="1200" i="1" dirty="0">
                <a:solidFill>
                  <a:schemeClr val="accent3"/>
                </a:solidFill>
              </a:rPr>
              <a:t>détentrice</a:t>
            </a:r>
            <a:r>
              <a:rPr lang="fr-CA" sz="1200" i="1" dirty="0"/>
              <a:t>, même indirectement, ou </a:t>
            </a:r>
            <a:r>
              <a:rPr lang="fr-CA" sz="1200" i="1" dirty="0">
                <a:solidFill>
                  <a:schemeClr val="accent3"/>
                </a:solidFill>
              </a:rPr>
              <a:t>bénéficiaire</a:t>
            </a:r>
            <a:r>
              <a:rPr lang="fr-CA" sz="1200" i="1" dirty="0"/>
              <a:t> d’un nombre d’actions, de parts ou d’unités de l’assujetti qui lui confère la faculté d’</a:t>
            </a:r>
            <a:r>
              <a:rPr lang="fr-CA" sz="1200" i="1" dirty="0">
                <a:solidFill>
                  <a:schemeClr val="accent3"/>
                </a:solidFill>
              </a:rPr>
              <a:t>exercer 25 % ou plus des droits de vote </a:t>
            </a:r>
            <a:r>
              <a:rPr lang="fr-CA" sz="1200" i="1" dirty="0"/>
              <a:t>afférents à celles-ci</a:t>
            </a:r>
          </a:p>
        </p:txBody>
      </p:sp>
      <p:sp>
        <p:nvSpPr>
          <p:cNvPr id="12" name="TextBox 11">
            <a:extLst>
              <a:ext uri="{FF2B5EF4-FFF2-40B4-BE49-F238E27FC236}">
                <a16:creationId xmlns:a16="http://schemas.microsoft.com/office/drawing/2014/main" id="{76D236A7-02B3-BBC2-A444-CF9B75B6A22C}"/>
              </a:ext>
            </a:extLst>
          </p:cNvPr>
          <p:cNvSpPr txBox="1"/>
          <p:nvPr>
            <p:custDataLst>
              <p:tags r:id="rId5"/>
            </p:custDataLst>
          </p:nvPr>
        </p:nvSpPr>
        <p:spPr>
          <a:xfrm>
            <a:off x="1" y="2061622"/>
            <a:ext cx="8959272" cy="461665"/>
          </a:xfrm>
          <a:prstGeom prst="rect">
            <a:avLst/>
          </a:prstGeom>
          <a:noFill/>
        </p:spPr>
        <p:txBody>
          <a:bodyPr wrap="square">
            <a:spAutoFit/>
          </a:bodyPr>
          <a:lstStyle/>
          <a:p>
            <a:pPr marL="360363" indent="0" algn="just">
              <a:buNone/>
            </a:pPr>
            <a:r>
              <a:rPr lang="fr-CA" sz="1200" i="1" dirty="0"/>
              <a:t>Elle est </a:t>
            </a:r>
            <a:r>
              <a:rPr lang="fr-CA" sz="1200" i="1" dirty="0">
                <a:solidFill>
                  <a:schemeClr val="accent3"/>
                </a:solidFill>
              </a:rPr>
              <a:t>détentrice</a:t>
            </a:r>
            <a:r>
              <a:rPr lang="fr-CA" sz="1200" i="1" dirty="0"/>
              <a:t>, même indirectement, ou </a:t>
            </a:r>
            <a:r>
              <a:rPr lang="fr-CA" sz="1200" i="1" dirty="0">
                <a:solidFill>
                  <a:schemeClr val="accent3"/>
                </a:solidFill>
              </a:rPr>
              <a:t>bénéficiaire</a:t>
            </a:r>
            <a:r>
              <a:rPr lang="fr-CA" sz="1200" i="1" dirty="0"/>
              <a:t> d’un nombre d’actions, de parts ou d’unités d’une valeur correspondant à </a:t>
            </a:r>
            <a:r>
              <a:rPr lang="fr-CA" sz="1200" i="1" dirty="0">
                <a:solidFill>
                  <a:schemeClr val="accent3"/>
                </a:solidFill>
              </a:rPr>
              <a:t>25 % ou plus de la juste valeur marchande </a:t>
            </a:r>
            <a:r>
              <a:rPr lang="fr-CA" sz="1200" i="1" dirty="0"/>
              <a:t>de toutes les actions, parts ou unités émises par l’assujetti </a:t>
            </a:r>
          </a:p>
        </p:txBody>
      </p:sp>
      <p:sp>
        <p:nvSpPr>
          <p:cNvPr id="14" name="TextBox 13">
            <a:extLst>
              <a:ext uri="{FF2B5EF4-FFF2-40B4-BE49-F238E27FC236}">
                <a16:creationId xmlns:a16="http://schemas.microsoft.com/office/drawing/2014/main" id="{7B94D6AE-9E14-B419-48E6-6EA29B442252}"/>
              </a:ext>
            </a:extLst>
          </p:cNvPr>
          <p:cNvSpPr txBox="1"/>
          <p:nvPr>
            <p:custDataLst>
              <p:tags r:id="rId6"/>
            </p:custDataLst>
          </p:nvPr>
        </p:nvSpPr>
        <p:spPr>
          <a:xfrm>
            <a:off x="-1" y="2743228"/>
            <a:ext cx="8959272" cy="276999"/>
          </a:xfrm>
          <a:prstGeom prst="rect">
            <a:avLst/>
          </a:prstGeom>
          <a:noFill/>
        </p:spPr>
        <p:txBody>
          <a:bodyPr wrap="square">
            <a:spAutoFit/>
          </a:bodyPr>
          <a:lstStyle/>
          <a:p>
            <a:pPr marL="360363" indent="0">
              <a:buNone/>
            </a:pPr>
            <a:r>
              <a:rPr lang="fr-CA" sz="1200" i="1" dirty="0"/>
              <a:t>Elle a une </a:t>
            </a:r>
            <a:r>
              <a:rPr lang="fr-CA" sz="1200" i="1" dirty="0">
                <a:solidFill>
                  <a:schemeClr val="accent3"/>
                </a:solidFill>
              </a:rPr>
              <a:t>influence directe ou indirecte </a:t>
            </a:r>
            <a:r>
              <a:rPr lang="fr-CA" sz="1200" i="1" dirty="0"/>
              <a:t>telle que, si elle était exercée, il en résulterait </a:t>
            </a:r>
            <a:r>
              <a:rPr lang="fr-CA" sz="1200" i="1" dirty="0">
                <a:solidFill>
                  <a:schemeClr val="accent3"/>
                </a:solidFill>
              </a:rPr>
              <a:t>un contrôle de fait </a:t>
            </a:r>
            <a:r>
              <a:rPr lang="fr-CA" sz="1200" i="1" dirty="0"/>
              <a:t>de l’assujetti </a:t>
            </a:r>
          </a:p>
        </p:txBody>
      </p:sp>
      <p:sp>
        <p:nvSpPr>
          <p:cNvPr id="16" name="TextBox 15">
            <a:extLst>
              <a:ext uri="{FF2B5EF4-FFF2-40B4-BE49-F238E27FC236}">
                <a16:creationId xmlns:a16="http://schemas.microsoft.com/office/drawing/2014/main" id="{781277E7-3BEB-C378-5DF6-FD25D36760EF}"/>
              </a:ext>
            </a:extLst>
          </p:cNvPr>
          <p:cNvSpPr txBox="1"/>
          <p:nvPr>
            <p:custDataLst>
              <p:tags r:id="rId7"/>
            </p:custDataLst>
          </p:nvPr>
        </p:nvSpPr>
        <p:spPr>
          <a:xfrm>
            <a:off x="-9360" y="3240168"/>
            <a:ext cx="9040654" cy="461665"/>
          </a:xfrm>
          <a:prstGeom prst="rect">
            <a:avLst/>
          </a:prstGeom>
          <a:noFill/>
        </p:spPr>
        <p:txBody>
          <a:bodyPr wrap="square">
            <a:spAutoFit/>
          </a:bodyPr>
          <a:lstStyle/>
          <a:p>
            <a:pPr marL="360363" indent="0" algn="just">
              <a:buNone/>
            </a:pPr>
            <a:r>
              <a:rPr lang="fr-CA" sz="1200" i="1" dirty="0"/>
              <a:t>Elle en est le </a:t>
            </a:r>
            <a:r>
              <a:rPr lang="fr-CA" sz="1200" i="1" dirty="0">
                <a:solidFill>
                  <a:schemeClr val="accent3"/>
                </a:solidFill>
              </a:rPr>
              <a:t>commandité </a:t>
            </a:r>
            <a:r>
              <a:rPr lang="fr-CA" sz="1200" i="1" dirty="0"/>
              <a:t>ou, si un commandité de l’assujetti n’est pas une personne physique, elle satisfait à l’une des conditions visées aux paragraphes 1° et 3°</a:t>
            </a:r>
            <a:endParaRPr lang="fr-CA" sz="1200" i="1" dirty="0">
              <a:solidFill>
                <a:schemeClr val="accent3"/>
              </a:solidFill>
            </a:endParaRPr>
          </a:p>
        </p:txBody>
      </p:sp>
      <p:sp>
        <p:nvSpPr>
          <p:cNvPr id="18" name="TextBox 17">
            <a:extLst>
              <a:ext uri="{FF2B5EF4-FFF2-40B4-BE49-F238E27FC236}">
                <a16:creationId xmlns:a16="http://schemas.microsoft.com/office/drawing/2014/main" id="{6E8A05A9-CF6D-635B-D039-51DBCD1B2EEF}"/>
              </a:ext>
            </a:extLst>
          </p:cNvPr>
          <p:cNvSpPr txBox="1"/>
          <p:nvPr>
            <p:custDataLst>
              <p:tags r:id="rId8"/>
            </p:custDataLst>
          </p:nvPr>
        </p:nvSpPr>
        <p:spPr>
          <a:xfrm>
            <a:off x="-24941" y="3894344"/>
            <a:ext cx="9176153" cy="276999"/>
          </a:xfrm>
          <a:prstGeom prst="rect">
            <a:avLst/>
          </a:prstGeom>
          <a:noFill/>
        </p:spPr>
        <p:txBody>
          <a:bodyPr wrap="square">
            <a:spAutoFit/>
          </a:bodyPr>
          <a:lstStyle/>
          <a:p>
            <a:pPr marL="360363" indent="0">
              <a:buNone/>
            </a:pPr>
            <a:r>
              <a:rPr lang="fr-CA" sz="1200" i="1" dirty="0"/>
              <a:t>Elle en est le </a:t>
            </a:r>
            <a:r>
              <a:rPr lang="fr-CA" sz="1200" b="1" i="1" dirty="0">
                <a:solidFill>
                  <a:schemeClr val="accent3"/>
                </a:solidFill>
              </a:rPr>
              <a:t>fiduciaire</a:t>
            </a:r>
            <a:r>
              <a:rPr lang="fr-CA" sz="1200" i="1" dirty="0"/>
              <a:t> </a:t>
            </a:r>
          </a:p>
        </p:txBody>
      </p:sp>
      <p:pic>
        <p:nvPicPr>
          <p:cNvPr id="20" name="Graphic 19" descr="Badge with solid fill">
            <a:extLst>
              <a:ext uri="{FF2B5EF4-FFF2-40B4-BE49-F238E27FC236}">
                <a16:creationId xmlns:a16="http://schemas.microsoft.com/office/drawing/2014/main" id="{909E59F1-6205-DA2A-4095-647E22A6B80D}"/>
              </a:ext>
            </a:extLst>
          </p:cNvPr>
          <p:cNvPicPr>
            <a:picLocks noChangeAspect="1"/>
          </p:cNvPicPr>
          <p:nvPr>
            <p:custDataLst>
              <p:tags r:id="rId9"/>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74537" y="2088633"/>
            <a:ext cx="267102" cy="267102"/>
          </a:xfrm>
          <a:prstGeom prst="rect">
            <a:avLst/>
          </a:prstGeom>
        </p:spPr>
      </p:pic>
      <p:pic>
        <p:nvPicPr>
          <p:cNvPr id="22" name="Graphic 21" descr="Badge 3 with solid fill">
            <a:extLst>
              <a:ext uri="{FF2B5EF4-FFF2-40B4-BE49-F238E27FC236}">
                <a16:creationId xmlns:a16="http://schemas.microsoft.com/office/drawing/2014/main" id="{7E145EB1-D772-FEF0-44EF-AA424F1AD67A}"/>
              </a:ext>
            </a:extLst>
          </p:cNvPr>
          <p:cNvPicPr>
            <a:picLocks noChangeAspect="1"/>
          </p:cNvPicPr>
          <p:nvPr>
            <p:custDataLst>
              <p:tags r:id="rId10"/>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83570" y="2734505"/>
            <a:ext cx="276999" cy="276999"/>
          </a:xfrm>
          <a:prstGeom prst="rect">
            <a:avLst/>
          </a:prstGeom>
        </p:spPr>
      </p:pic>
      <p:pic>
        <p:nvPicPr>
          <p:cNvPr id="24" name="Graphic 23" descr="Badge 4 with solid fill">
            <a:extLst>
              <a:ext uri="{FF2B5EF4-FFF2-40B4-BE49-F238E27FC236}">
                <a16:creationId xmlns:a16="http://schemas.microsoft.com/office/drawing/2014/main" id="{02AE562C-0DB2-5164-A3D0-6AA545224B7F}"/>
              </a:ext>
            </a:extLst>
          </p:cNvPr>
          <p:cNvPicPr>
            <a:picLocks noChangeAspect="1"/>
          </p:cNvPicPr>
          <p:nvPr>
            <p:custDataLst>
              <p:tags r:id="rId11"/>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83570" y="3240168"/>
            <a:ext cx="257288" cy="257288"/>
          </a:xfrm>
          <a:prstGeom prst="rect">
            <a:avLst/>
          </a:prstGeom>
        </p:spPr>
      </p:pic>
      <p:pic>
        <p:nvPicPr>
          <p:cNvPr id="26" name="Graphic 25" descr="Badge 5 with solid fill">
            <a:extLst>
              <a:ext uri="{FF2B5EF4-FFF2-40B4-BE49-F238E27FC236}">
                <a16:creationId xmlns:a16="http://schemas.microsoft.com/office/drawing/2014/main" id="{6E358A13-3EF3-8858-B89A-8216125C0F4F}"/>
              </a:ext>
            </a:extLst>
          </p:cNvPr>
          <p:cNvPicPr>
            <a:picLocks noChangeAspect="1"/>
          </p:cNvPicPr>
          <p:nvPr>
            <p:custDataLst>
              <p:tags r:id="rId12"/>
            </p:custDataLst>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83570" y="3908058"/>
            <a:ext cx="249036" cy="249036"/>
          </a:xfrm>
          <a:prstGeom prst="rect">
            <a:avLst/>
          </a:prstGeom>
        </p:spPr>
      </p:pic>
      <p:pic>
        <p:nvPicPr>
          <p:cNvPr id="28" name="Graphic 27" descr="Badge 1 with solid fill">
            <a:extLst>
              <a:ext uri="{FF2B5EF4-FFF2-40B4-BE49-F238E27FC236}">
                <a16:creationId xmlns:a16="http://schemas.microsoft.com/office/drawing/2014/main" id="{F70EA5AC-E748-A2AC-A4F2-ABFF19D42EC7}"/>
              </a:ext>
            </a:extLst>
          </p:cNvPr>
          <p:cNvPicPr>
            <a:picLocks noChangeAspect="1"/>
          </p:cNvPicPr>
          <p:nvPr>
            <p:custDataLst>
              <p:tags r:id="rId13"/>
            </p:custDataLst>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84727" y="1392897"/>
            <a:ext cx="247879" cy="247879"/>
          </a:xfrm>
          <a:prstGeom prst="rect">
            <a:avLst/>
          </a:prstGeom>
        </p:spPr>
      </p:pic>
      <p:sp>
        <p:nvSpPr>
          <p:cNvPr id="30" name="TextBox 29">
            <a:extLst>
              <a:ext uri="{FF2B5EF4-FFF2-40B4-BE49-F238E27FC236}">
                <a16:creationId xmlns:a16="http://schemas.microsoft.com/office/drawing/2014/main" id="{4EF96BF8-4762-E58A-FAD4-B10EA7A02DC9}"/>
              </a:ext>
            </a:extLst>
          </p:cNvPr>
          <p:cNvSpPr txBox="1"/>
          <p:nvPr>
            <p:custDataLst>
              <p:tags r:id="rId14"/>
            </p:custDataLst>
          </p:nvPr>
        </p:nvSpPr>
        <p:spPr>
          <a:xfrm>
            <a:off x="-53518" y="4120659"/>
            <a:ext cx="9176153" cy="276999"/>
          </a:xfrm>
          <a:prstGeom prst="rect">
            <a:avLst/>
          </a:prstGeom>
          <a:noFill/>
        </p:spPr>
        <p:txBody>
          <a:bodyPr wrap="square">
            <a:spAutoFit/>
          </a:bodyPr>
          <a:lstStyle/>
          <a:p>
            <a:pPr marL="360363" indent="0">
              <a:buNone/>
            </a:pPr>
            <a:r>
              <a:rPr lang="fr-CA" sz="1200" i="1" dirty="0">
                <a:solidFill>
                  <a:schemeClr val="accent3"/>
                </a:solidFill>
              </a:rPr>
              <a:t>Une personne morale agissant à titre de </a:t>
            </a:r>
            <a:r>
              <a:rPr lang="fr-CA" sz="1200" b="1" i="1" dirty="0">
                <a:solidFill>
                  <a:schemeClr val="accent3"/>
                </a:solidFill>
              </a:rPr>
              <a:t>fiduciaire</a:t>
            </a:r>
            <a:r>
              <a:rPr lang="fr-CA" sz="1200" i="1" dirty="0">
                <a:solidFill>
                  <a:schemeClr val="accent3"/>
                </a:solidFill>
              </a:rPr>
              <a:t> est assimilée à une personne physique. </a:t>
            </a:r>
          </a:p>
        </p:txBody>
      </p:sp>
      <p:cxnSp>
        <p:nvCxnSpPr>
          <p:cNvPr id="31" name="Straight Connector 30">
            <a:extLst>
              <a:ext uri="{FF2B5EF4-FFF2-40B4-BE49-F238E27FC236}">
                <a16:creationId xmlns:a16="http://schemas.microsoft.com/office/drawing/2014/main" id="{0B7BEADA-43E8-5B8A-2D6D-95FA938404E5}"/>
              </a:ext>
            </a:extLst>
          </p:cNvPr>
          <p:cNvCxnSpPr>
            <a:cxnSpLocks/>
          </p:cNvCxnSpPr>
          <p:nvPr>
            <p:custDataLst>
              <p:tags r:id="rId15"/>
            </p:custDataLst>
          </p:nvPr>
        </p:nvCxnSpPr>
        <p:spPr>
          <a:xfrm>
            <a:off x="4047063" y="133648"/>
            <a:ext cx="0" cy="661908"/>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7" name="Graphic 36" descr="Caret Right outline">
            <a:extLst>
              <a:ext uri="{FF2B5EF4-FFF2-40B4-BE49-F238E27FC236}">
                <a16:creationId xmlns:a16="http://schemas.microsoft.com/office/drawing/2014/main" id="{E7EB483E-6629-A20A-4EB0-8CB94844395A}"/>
              </a:ext>
            </a:extLst>
          </p:cNvPr>
          <p:cNvPicPr>
            <a:picLocks noChangeAspect="1"/>
          </p:cNvPicPr>
          <p:nvPr>
            <p:custDataLst>
              <p:tags r:id="rId16"/>
            </p:custDataLst>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15551" y="732375"/>
            <a:ext cx="421425" cy="421425"/>
          </a:xfrm>
          <a:prstGeom prst="rect">
            <a:avLst/>
          </a:prstGeom>
        </p:spPr>
      </p:pic>
      <p:cxnSp>
        <p:nvCxnSpPr>
          <p:cNvPr id="38" name="Straight Connector 37">
            <a:extLst>
              <a:ext uri="{FF2B5EF4-FFF2-40B4-BE49-F238E27FC236}">
                <a16:creationId xmlns:a16="http://schemas.microsoft.com/office/drawing/2014/main" id="{E87E83BE-F35F-02A7-FEBF-B15425E5795D}"/>
              </a:ext>
            </a:extLst>
          </p:cNvPr>
          <p:cNvCxnSpPr>
            <a:cxnSpLocks/>
          </p:cNvCxnSpPr>
          <p:nvPr>
            <p:custDataLst>
              <p:tags r:id="rId17"/>
            </p:custDataLst>
          </p:nvPr>
        </p:nvCxnSpPr>
        <p:spPr>
          <a:xfrm>
            <a:off x="1152810" y="801823"/>
            <a:ext cx="0" cy="57819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865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FFBFBF-4F18-152E-2E59-2B79FD6B4903}"/>
              </a:ext>
            </a:extLst>
          </p:cNvPr>
          <p:cNvSpPr>
            <a:spLocks noGrp="1"/>
          </p:cNvSpPr>
          <p:nvPr>
            <p:ph type="title"/>
            <p:custDataLst>
              <p:tags r:id="rId1"/>
            </p:custDataLst>
          </p:nvPr>
        </p:nvSpPr>
        <p:spPr>
          <a:xfrm>
            <a:off x="628649" y="257802"/>
            <a:ext cx="8231815" cy="640556"/>
          </a:xfrm>
        </p:spPr>
        <p:txBody>
          <a:bodyPr>
            <a:noAutofit/>
          </a:bodyPr>
          <a:lstStyle/>
          <a:p>
            <a:r>
              <a:rPr lang="fr-CA" sz="2800" dirty="0"/>
              <a:t>Fonds d’investissement constitué en société </a:t>
            </a:r>
            <a:r>
              <a:rPr lang="en-US" sz="2800" dirty="0"/>
              <a:t>par actions</a:t>
            </a:r>
            <a:endParaRPr lang="en-CA" sz="2800" dirty="0"/>
          </a:p>
        </p:txBody>
      </p:sp>
      <p:sp>
        <p:nvSpPr>
          <p:cNvPr id="19" name="Rectangle 18">
            <a:extLst>
              <a:ext uri="{FF2B5EF4-FFF2-40B4-BE49-F238E27FC236}">
                <a16:creationId xmlns:a16="http://schemas.microsoft.com/office/drawing/2014/main" id="{C63820BD-F514-F9C2-8AFD-BFF5C23365C0}"/>
              </a:ext>
            </a:extLst>
          </p:cNvPr>
          <p:cNvSpPr/>
          <p:nvPr>
            <p:custDataLst>
              <p:tags r:id="rId2"/>
            </p:custDataLst>
          </p:nvPr>
        </p:nvSpPr>
        <p:spPr>
          <a:xfrm>
            <a:off x="3724534" y="3346484"/>
            <a:ext cx="1529389" cy="745850"/>
          </a:xfrm>
          <a:prstGeom prst="rect">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fr-CA" sz="1000" b="1" dirty="0">
              <a:solidFill>
                <a:srgbClr val="1E1E1E"/>
              </a:solidFill>
              <a:latin typeface="Arial"/>
            </a:endParaRPr>
          </a:p>
          <a:p>
            <a:pPr algn="ctr" defTabSz="1219170"/>
            <a:endParaRPr lang="fr-CA" sz="1000" b="1" dirty="0">
              <a:solidFill>
                <a:srgbClr val="1E1E1E"/>
              </a:solidFill>
              <a:latin typeface="Arial"/>
            </a:endParaRPr>
          </a:p>
          <a:p>
            <a:pPr algn="ctr" defTabSz="1219170"/>
            <a:r>
              <a:rPr lang="fr-CA" sz="1000" b="1" dirty="0">
                <a:solidFill>
                  <a:srgbClr val="1E1E1E"/>
                </a:solidFill>
                <a:latin typeface="Arial"/>
              </a:rPr>
              <a:t>Fonds Québec </a:t>
            </a:r>
            <a:r>
              <a:rPr lang="fr-CA" sz="1000" b="1" dirty="0" err="1">
                <a:solidFill>
                  <a:srgbClr val="1E1E1E"/>
                </a:solidFill>
                <a:latin typeface="Arial"/>
              </a:rPr>
              <a:t>inc.</a:t>
            </a:r>
            <a:endParaRPr lang="fr-CA" sz="1000" b="1" dirty="0">
              <a:solidFill>
                <a:srgbClr val="1E1E1E"/>
              </a:solidFill>
              <a:latin typeface="Arial"/>
            </a:endParaRPr>
          </a:p>
        </p:txBody>
      </p:sp>
      <p:grpSp>
        <p:nvGrpSpPr>
          <p:cNvPr id="106" name="Group 105">
            <a:extLst>
              <a:ext uri="{FF2B5EF4-FFF2-40B4-BE49-F238E27FC236}">
                <a16:creationId xmlns:a16="http://schemas.microsoft.com/office/drawing/2014/main" id="{7965382C-C73E-D201-FB71-27CA6D95EE68}"/>
              </a:ext>
            </a:extLst>
          </p:cNvPr>
          <p:cNvGrpSpPr/>
          <p:nvPr>
            <p:custDataLst>
              <p:tags r:id="rId3"/>
            </p:custDataLst>
          </p:nvPr>
        </p:nvGrpSpPr>
        <p:grpSpPr>
          <a:xfrm>
            <a:off x="2118312" y="1286399"/>
            <a:ext cx="2348633" cy="1366969"/>
            <a:chOff x="1183085" y="1241294"/>
            <a:chExt cx="2348633" cy="1366969"/>
          </a:xfrm>
        </p:grpSpPr>
        <p:grpSp>
          <p:nvGrpSpPr>
            <p:cNvPr id="59" name="Group 58">
              <a:extLst>
                <a:ext uri="{FF2B5EF4-FFF2-40B4-BE49-F238E27FC236}">
                  <a16:creationId xmlns:a16="http://schemas.microsoft.com/office/drawing/2014/main" id="{7D419077-EFB2-A549-050F-3D236C666739}"/>
                </a:ext>
              </a:extLst>
            </p:cNvPr>
            <p:cNvGrpSpPr/>
            <p:nvPr/>
          </p:nvGrpSpPr>
          <p:grpSpPr>
            <a:xfrm>
              <a:off x="1183085" y="1241294"/>
              <a:ext cx="2348633" cy="1366969"/>
              <a:chOff x="310830" y="1640712"/>
              <a:chExt cx="2348633" cy="1366969"/>
            </a:xfrm>
          </p:grpSpPr>
          <p:grpSp>
            <p:nvGrpSpPr>
              <p:cNvPr id="4" name="Group 3">
                <a:extLst>
                  <a:ext uri="{FF2B5EF4-FFF2-40B4-BE49-F238E27FC236}">
                    <a16:creationId xmlns:a16="http://schemas.microsoft.com/office/drawing/2014/main" id="{246D8634-D40C-6672-07CA-5C1C7FE4FF28}"/>
                  </a:ext>
                </a:extLst>
              </p:cNvPr>
              <p:cNvGrpSpPr/>
              <p:nvPr/>
            </p:nvGrpSpPr>
            <p:grpSpPr>
              <a:xfrm>
                <a:off x="310830" y="1640712"/>
                <a:ext cx="2348633" cy="1366969"/>
                <a:chOff x="747156" y="1660075"/>
                <a:chExt cx="2348633" cy="1366969"/>
              </a:xfrm>
            </p:grpSpPr>
            <p:grpSp>
              <p:nvGrpSpPr>
                <p:cNvPr id="5" name="Group 4">
                  <a:extLst>
                    <a:ext uri="{FF2B5EF4-FFF2-40B4-BE49-F238E27FC236}">
                      <a16:creationId xmlns:a16="http://schemas.microsoft.com/office/drawing/2014/main" id="{537D8F98-5B11-3FEC-462D-258C04BCB78D}"/>
                    </a:ext>
                  </a:extLst>
                </p:cNvPr>
                <p:cNvGrpSpPr/>
                <p:nvPr/>
              </p:nvGrpSpPr>
              <p:grpSpPr>
                <a:xfrm>
                  <a:off x="747156" y="1660075"/>
                  <a:ext cx="2348633" cy="1366969"/>
                  <a:chOff x="747156" y="1660075"/>
                  <a:chExt cx="2348633" cy="1366969"/>
                </a:xfrm>
              </p:grpSpPr>
              <p:grpSp>
                <p:nvGrpSpPr>
                  <p:cNvPr id="7" name="Group 6">
                    <a:extLst>
                      <a:ext uri="{FF2B5EF4-FFF2-40B4-BE49-F238E27FC236}">
                        <a16:creationId xmlns:a16="http://schemas.microsoft.com/office/drawing/2014/main" id="{B38C00D9-A108-5CC5-5772-B461D6807F56}"/>
                      </a:ext>
                    </a:extLst>
                  </p:cNvPr>
                  <p:cNvGrpSpPr/>
                  <p:nvPr/>
                </p:nvGrpSpPr>
                <p:grpSpPr>
                  <a:xfrm>
                    <a:off x="747156" y="1660075"/>
                    <a:ext cx="2348633" cy="1366969"/>
                    <a:chOff x="1099385" y="1214191"/>
                    <a:chExt cx="2348633" cy="1366969"/>
                  </a:xfrm>
                </p:grpSpPr>
                <p:sp>
                  <p:nvSpPr>
                    <p:cNvPr id="9" name="Rectangle 8">
                      <a:extLst>
                        <a:ext uri="{FF2B5EF4-FFF2-40B4-BE49-F238E27FC236}">
                          <a16:creationId xmlns:a16="http://schemas.microsoft.com/office/drawing/2014/main" id="{60B4808F-F148-8B86-1E8A-D145B2FB03CF}"/>
                        </a:ext>
                      </a:extLst>
                    </p:cNvPr>
                    <p:cNvSpPr/>
                    <p:nvPr/>
                  </p:nvSpPr>
                  <p:spPr>
                    <a:xfrm>
                      <a:off x="1874049" y="2265116"/>
                      <a:ext cx="1573969" cy="316044"/>
                    </a:xfrm>
                    <a:prstGeom prst="rect">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fr-CA" sz="1000" b="1" dirty="0">
                        <a:solidFill>
                          <a:srgbClr val="1E1E1E"/>
                        </a:solidFill>
                        <a:latin typeface="Arial"/>
                      </a:endParaRPr>
                    </a:p>
                  </p:txBody>
                </p:sp>
                <p:sp>
                  <p:nvSpPr>
                    <p:cNvPr id="10" name="ZoneTexte 16">
                      <a:extLst>
                        <a:ext uri="{FF2B5EF4-FFF2-40B4-BE49-F238E27FC236}">
                          <a16:creationId xmlns:a16="http://schemas.microsoft.com/office/drawing/2014/main" id="{D96AF130-8DAF-2689-9D25-C75FC0BD36C8}"/>
                        </a:ext>
                      </a:extLst>
                    </p:cNvPr>
                    <p:cNvSpPr txBox="1"/>
                    <p:nvPr/>
                  </p:nvSpPr>
                  <p:spPr>
                    <a:xfrm>
                      <a:off x="1102328" y="1461193"/>
                      <a:ext cx="399921" cy="200055"/>
                    </a:xfrm>
                    <a:prstGeom prst="rect">
                      <a:avLst/>
                    </a:prstGeom>
                    <a:noFill/>
                  </p:spPr>
                  <p:txBody>
                    <a:bodyPr wrap="square" rtlCol="0">
                      <a:spAutoFit/>
                    </a:bodyPr>
                    <a:lstStyle/>
                    <a:p>
                      <a:r>
                        <a:rPr lang="fr-CA" sz="700" b="1" dirty="0">
                          <a:solidFill>
                            <a:srgbClr val="00B050"/>
                          </a:solidFill>
                        </a:rPr>
                        <a:t>55%</a:t>
                      </a:r>
                      <a:endParaRPr lang="fr-CA" sz="700" dirty="0">
                        <a:solidFill>
                          <a:srgbClr val="00B050"/>
                        </a:solidFill>
                      </a:endParaRPr>
                    </a:p>
                  </p:txBody>
                </p:sp>
                <p:sp>
                  <p:nvSpPr>
                    <p:cNvPr id="11" name="ZoneTexte 20">
                      <a:extLst>
                        <a:ext uri="{FF2B5EF4-FFF2-40B4-BE49-F238E27FC236}">
                          <a16:creationId xmlns:a16="http://schemas.microsoft.com/office/drawing/2014/main" id="{935009B5-91CD-EB89-AF07-8482819F81C1}"/>
                        </a:ext>
                      </a:extLst>
                    </p:cNvPr>
                    <p:cNvSpPr txBox="1"/>
                    <p:nvPr/>
                  </p:nvSpPr>
                  <p:spPr>
                    <a:xfrm>
                      <a:off x="1099385" y="1332867"/>
                      <a:ext cx="375380" cy="200055"/>
                    </a:xfrm>
                    <a:prstGeom prst="rect">
                      <a:avLst/>
                    </a:prstGeom>
                    <a:noFill/>
                  </p:spPr>
                  <p:txBody>
                    <a:bodyPr wrap="square" rtlCol="0">
                      <a:spAutoFit/>
                    </a:bodyPr>
                    <a:lstStyle/>
                    <a:p>
                      <a:r>
                        <a:rPr lang="fr-CA" sz="700" b="1" dirty="0">
                          <a:solidFill>
                            <a:srgbClr val="FF0000"/>
                          </a:solidFill>
                        </a:rPr>
                        <a:t>20%</a:t>
                      </a:r>
                      <a:endParaRPr lang="fr-CA" sz="700" dirty="0">
                        <a:solidFill>
                          <a:srgbClr val="FF0000"/>
                        </a:solidFill>
                      </a:endParaRPr>
                    </a:p>
                  </p:txBody>
                </p:sp>
                <p:sp>
                  <p:nvSpPr>
                    <p:cNvPr id="12" name="ZoneTexte 23">
                      <a:extLst>
                        <a:ext uri="{FF2B5EF4-FFF2-40B4-BE49-F238E27FC236}">
                          <a16:creationId xmlns:a16="http://schemas.microsoft.com/office/drawing/2014/main" id="{04EE8524-805E-F74C-E5E0-05E4DC7392C9}"/>
                        </a:ext>
                      </a:extLst>
                    </p:cNvPr>
                    <p:cNvSpPr txBox="1"/>
                    <p:nvPr/>
                  </p:nvSpPr>
                  <p:spPr>
                    <a:xfrm>
                      <a:off x="1106185" y="1214191"/>
                      <a:ext cx="397748" cy="200055"/>
                    </a:xfrm>
                    <a:prstGeom prst="rect">
                      <a:avLst/>
                    </a:prstGeom>
                    <a:noFill/>
                  </p:spPr>
                  <p:txBody>
                    <a:bodyPr wrap="square" rtlCol="0">
                      <a:spAutoFit/>
                    </a:bodyPr>
                    <a:lstStyle/>
                    <a:p>
                      <a:r>
                        <a:rPr lang="fr-CA" sz="700" b="1" dirty="0">
                          <a:solidFill>
                            <a:srgbClr val="00B050"/>
                          </a:solidFill>
                        </a:rPr>
                        <a:t>25%</a:t>
                      </a:r>
                      <a:endParaRPr lang="fr-CA" sz="700" dirty="0">
                        <a:solidFill>
                          <a:srgbClr val="00B050"/>
                        </a:solidFill>
                      </a:endParaRPr>
                    </a:p>
                  </p:txBody>
                </p:sp>
                <p:grpSp>
                  <p:nvGrpSpPr>
                    <p:cNvPr id="13" name="Group 12">
                      <a:extLst>
                        <a:ext uri="{FF2B5EF4-FFF2-40B4-BE49-F238E27FC236}">
                          <a16:creationId xmlns:a16="http://schemas.microsoft.com/office/drawing/2014/main" id="{06F99A62-02F7-4D45-C131-3BF754D10D0F}"/>
                        </a:ext>
                      </a:extLst>
                    </p:cNvPr>
                    <p:cNvGrpSpPr/>
                    <p:nvPr/>
                  </p:nvGrpSpPr>
                  <p:grpSpPr>
                    <a:xfrm>
                      <a:off x="2093763" y="1651078"/>
                      <a:ext cx="408842" cy="408842"/>
                      <a:chOff x="1960156" y="1532167"/>
                      <a:chExt cx="408842" cy="408842"/>
                    </a:xfrm>
                  </p:grpSpPr>
                  <p:pic>
                    <p:nvPicPr>
                      <p:cNvPr id="36" name="Graphic 35" descr="Man with solid fill">
                        <a:extLst>
                          <a:ext uri="{FF2B5EF4-FFF2-40B4-BE49-F238E27FC236}">
                            <a16:creationId xmlns:a16="http://schemas.microsoft.com/office/drawing/2014/main" id="{344A7591-64A9-0C65-52E3-628D36CA77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1960156" y="1532167"/>
                        <a:ext cx="408842" cy="408842"/>
                      </a:xfrm>
                      <a:prstGeom prst="rect">
                        <a:avLst/>
                      </a:prstGeom>
                    </p:spPr>
                  </p:pic>
                  <p:sp>
                    <p:nvSpPr>
                      <p:cNvPr id="46" name="TextBox 45">
                        <a:extLst>
                          <a:ext uri="{FF2B5EF4-FFF2-40B4-BE49-F238E27FC236}">
                            <a16:creationId xmlns:a16="http://schemas.microsoft.com/office/drawing/2014/main" id="{DBBF8BC7-7373-2D15-9BBE-10D5889EB007}"/>
                          </a:ext>
                        </a:extLst>
                      </p:cNvPr>
                      <p:cNvSpPr txBox="1"/>
                      <p:nvPr/>
                    </p:nvSpPr>
                    <p:spPr>
                      <a:xfrm>
                        <a:off x="2094867" y="1552254"/>
                        <a:ext cx="45719" cy="276999"/>
                      </a:xfrm>
                      <a:prstGeom prst="rect">
                        <a:avLst/>
                      </a:prstGeom>
                      <a:noFill/>
                    </p:spPr>
                    <p:txBody>
                      <a:bodyPr wrap="square" rtlCol="0">
                        <a:spAutoFit/>
                      </a:bodyPr>
                      <a:lstStyle/>
                      <a:p>
                        <a:r>
                          <a:rPr lang="en-US" sz="1200" dirty="0">
                            <a:solidFill>
                              <a:srgbClr val="00B050"/>
                            </a:solidFill>
                          </a:rPr>
                          <a:t>1</a:t>
                        </a:r>
                      </a:p>
                    </p:txBody>
                  </p:sp>
                </p:grpSp>
                <p:grpSp>
                  <p:nvGrpSpPr>
                    <p:cNvPr id="14" name="Group 13">
                      <a:extLst>
                        <a:ext uri="{FF2B5EF4-FFF2-40B4-BE49-F238E27FC236}">
                          <a16:creationId xmlns:a16="http://schemas.microsoft.com/office/drawing/2014/main" id="{DCCD9B1E-1503-57B9-0BB2-7797D1E4E5FC}"/>
                        </a:ext>
                      </a:extLst>
                    </p:cNvPr>
                    <p:cNvGrpSpPr/>
                    <p:nvPr/>
                  </p:nvGrpSpPr>
                  <p:grpSpPr>
                    <a:xfrm>
                      <a:off x="2431643" y="1657003"/>
                      <a:ext cx="408842" cy="408842"/>
                      <a:chOff x="2145636" y="1385692"/>
                      <a:chExt cx="408842" cy="408842"/>
                    </a:xfrm>
                  </p:grpSpPr>
                  <p:pic>
                    <p:nvPicPr>
                      <p:cNvPr id="34" name="Graphic 33" descr="Man with solid fill">
                        <a:extLst>
                          <a:ext uri="{FF2B5EF4-FFF2-40B4-BE49-F238E27FC236}">
                            <a16:creationId xmlns:a16="http://schemas.microsoft.com/office/drawing/2014/main" id="{7B46DFAC-DE80-CE9A-882F-5EBBD8B48F5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145636" y="1385692"/>
                        <a:ext cx="408842" cy="408842"/>
                      </a:xfrm>
                      <a:prstGeom prst="rect">
                        <a:avLst/>
                      </a:prstGeom>
                    </p:spPr>
                  </p:pic>
                  <p:sp>
                    <p:nvSpPr>
                      <p:cNvPr id="35" name="TextBox 34">
                        <a:extLst>
                          <a:ext uri="{FF2B5EF4-FFF2-40B4-BE49-F238E27FC236}">
                            <a16:creationId xmlns:a16="http://schemas.microsoft.com/office/drawing/2014/main" id="{94ABF4C1-40F5-B80C-A078-E70F4658339B}"/>
                          </a:ext>
                        </a:extLst>
                      </p:cNvPr>
                      <p:cNvSpPr txBox="1"/>
                      <p:nvPr/>
                    </p:nvSpPr>
                    <p:spPr>
                      <a:xfrm>
                        <a:off x="2284485" y="1404165"/>
                        <a:ext cx="45719" cy="276999"/>
                      </a:xfrm>
                      <a:prstGeom prst="rect">
                        <a:avLst/>
                      </a:prstGeom>
                      <a:noFill/>
                    </p:spPr>
                    <p:txBody>
                      <a:bodyPr wrap="square" rtlCol="0">
                        <a:spAutoFit/>
                      </a:bodyPr>
                      <a:lstStyle/>
                      <a:p>
                        <a:r>
                          <a:rPr lang="en-US" sz="1200" dirty="0">
                            <a:solidFill>
                              <a:schemeClr val="accent3"/>
                            </a:solidFill>
                          </a:rPr>
                          <a:t>2</a:t>
                        </a:r>
                      </a:p>
                    </p:txBody>
                  </p:sp>
                </p:grpSp>
                <p:grpSp>
                  <p:nvGrpSpPr>
                    <p:cNvPr id="15" name="Group 14">
                      <a:extLst>
                        <a:ext uri="{FF2B5EF4-FFF2-40B4-BE49-F238E27FC236}">
                          <a16:creationId xmlns:a16="http://schemas.microsoft.com/office/drawing/2014/main" id="{6074C745-B4BC-59D6-85A7-AD7C2442FBC6}"/>
                        </a:ext>
                      </a:extLst>
                    </p:cNvPr>
                    <p:cNvGrpSpPr/>
                    <p:nvPr/>
                  </p:nvGrpSpPr>
                  <p:grpSpPr>
                    <a:xfrm>
                      <a:off x="2769389" y="1651078"/>
                      <a:ext cx="408842" cy="408842"/>
                      <a:chOff x="2145636" y="1385692"/>
                      <a:chExt cx="408842" cy="408842"/>
                    </a:xfrm>
                  </p:grpSpPr>
                  <p:pic>
                    <p:nvPicPr>
                      <p:cNvPr id="26" name="Graphic 25" descr="Man with solid fill">
                        <a:extLst>
                          <a:ext uri="{FF2B5EF4-FFF2-40B4-BE49-F238E27FC236}">
                            <a16:creationId xmlns:a16="http://schemas.microsoft.com/office/drawing/2014/main" id="{A66D115E-960E-812E-BC4C-AF890C2B40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2145636" y="1385692"/>
                        <a:ext cx="408842" cy="408842"/>
                      </a:xfrm>
                      <a:prstGeom prst="rect">
                        <a:avLst/>
                      </a:prstGeom>
                    </p:spPr>
                  </p:pic>
                  <p:sp>
                    <p:nvSpPr>
                      <p:cNvPr id="33" name="TextBox 32">
                        <a:extLst>
                          <a:ext uri="{FF2B5EF4-FFF2-40B4-BE49-F238E27FC236}">
                            <a16:creationId xmlns:a16="http://schemas.microsoft.com/office/drawing/2014/main" id="{C1E1A682-33DF-944E-9A0B-BEE800B5402F}"/>
                          </a:ext>
                        </a:extLst>
                      </p:cNvPr>
                      <p:cNvSpPr txBox="1"/>
                      <p:nvPr/>
                    </p:nvSpPr>
                    <p:spPr>
                      <a:xfrm>
                        <a:off x="2284485" y="1409952"/>
                        <a:ext cx="45719" cy="276999"/>
                      </a:xfrm>
                      <a:prstGeom prst="rect">
                        <a:avLst/>
                      </a:prstGeom>
                      <a:noFill/>
                    </p:spPr>
                    <p:txBody>
                      <a:bodyPr wrap="square" rtlCol="0">
                        <a:spAutoFit/>
                      </a:bodyPr>
                      <a:lstStyle/>
                      <a:p>
                        <a:r>
                          <a:rPr lang="en-US" sz="1200" dirty="0">
                            <a:solidFill>
                              <a:srgbClr val="00B050"/>
                            </a:solidFill>
                          </a:rPr>
                          <a:t>3</a:t>
                        </a:r>
                      </a:p>
                    </p:txBody>
                  </p:sp>
                </p:grpSp>
                <p:cxnSp>
                  <p:nvCxnSpPr>
                    <p:cNvPr id="16" name="Straight Connector 15">
                      <a:extLst>
                        <a:ext uri="{FF2B5EF4-FFF2-40B4-BE49-F238E27FC236}">
                          <a16:creationId xmlns:a16="http://schemas.microsoft.com/office/drawing/2014/main" id="{BC142996-6936-2FB5-6797-C5BA29A9F24D}"/>
                        </a:ext>
                      </a:extLst>
                    </p:cNvPr>
                    <p:cNvCxnSpPr>
                      <a:cxnSpLocks/>
                    </p:cNvCxnSpPr>
                    <p:nvPr/>
                  </p:nvCxnSpPr>
                  <p:spPr>
                    <a:xfrm flipH="1" flipV="1">
                      <a:off x="2502605" y="1441057"/>
                      <a:ext cx="102143" cy="16933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E4E5D2-55D8-9217-DBED-4E7FFA893453}"/>
                        </a:ext>
                      </a:extLst>
                    </p:cNvPr>
                    <p:cNvCxnSpPr>
                      <a:cxnSpLocks/>
                    </p:cNvCxnSpPr>
                    <p:nvPr/>
                  </p:nvCxnSpPr>
                  <p:spPr>
                    <a:xfrm flipH="1">
                      <a:off x="1424329" y="1440732"/>
                      <a:ext cx="107827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0B74255-10AD-6663-A00A-E33552F2FB3F}"/>
                        </a:ext>
                      </a:extLst>
                    </p:cNvPr>
                    <p:cNvGrpSpPr/>
                    <p:nvPr/>
                  </p:nvGrpSpPr>
                  <p:grpSpPr>
                    <a:xfrm>
                      <a:off x="1424329" y="1555658"/>
                      <a:ext cx="828913" cy="98462"/>
                      <a:chOff x="1420162" y="1227820"/>
                      <a:chExt cx="828913" cy="98462"/>
                    </a:xfrm>
                  </p:grpSpPr>
                  <p:cxnSp>
                    <p:nvCxnSpPr>
                      <p:cNvPr id="24" name="Straight Connector 23">
                        <a:extLst>
                          <a:ext uri="{FF2B5EF4-FFF2-40B4-BE49-F238E27FC236}">
                            <a16:creationId xmlns:a16="http://schemas.microsoft.com/office/drawing/2014/main" id="{1EBF7648-59E5-0529-FD27-D5A7A4EFFBF7}"/>
                          </a:ext>
                        </a:extLst>
                      </p:cNvPr>
                      <p:cNvCxnSpPr>
                        <a:cxnSpLocks/>
                      </p:cNvCxnSpPr>
                      <p:nvPr/>
                    </p:nvCxnSpPr>
                    <p:spPr>
                      <a:xfrm flipH="1" flipV="1">
                        <a:off x="2140723" y="1227820"/>
                        <a:ext cx="108352" cy="9846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A99E9B-87E2-8CC9-E6F5-ABD11B1713FA}"/>
                          </a:ext>
                        </a:extLst>
                      </p:cNvPr>
                      <p:cNvCxnSpPr>
                        <a:cxnSpLocks/>
                      </p:cNvCxnSpPr>
                      <p:nvPr/>
                    </p:nvCxnSpPr>
                    <p:spPr>
                      <a:xfrm flipH="1">
                        <a:off x="1420162" y="1231571"/>
                        <a:ext cx="72283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FC9E84DC-7D20-8F6E-3E8A-140C1C82A445}"/>
                        </a:ext>
                      </a:extLst>
                    </p:cNvPr>
                    <p:cNvGrpSpPr/>
                    <p:nvPr/>
                  </p:nvGrpSpPr>
                  <p:grpSpPr>
                    <a:xfrm>
                      <a:off x="1424329" y="1308326"/>
                      <a:ext cx="1513437" cy="316044"/>
                      <a:chOff x="1925505" y="1006345"/>
                      <a:chExt cx="855796" cy="134318"/>
                    </a:xfrm>
                  </p:grpSpPr>
                  <p:cxnSp>
                    <p:nvCxnSpPr>
                      <p:cNvPr id="22" name="Straight Connector 21">
                        <a:extLst>
                          <a:ext uri="{FF2B5EF4-FFF2-40B4-BE49-F238E27FC236}">
                            <a16:creationId xmlns:a16="http://schemas.microsoft.com/office/drawing/2014/main" id="{92789202-628F-2D96-E951-AA2E4274FF0F}"/>
                          </a:ext>
                        </a:extLst>
                      </p:cNvPr>
                      <p:cNvCxnSpPr>
                        <a:cxnSpLocks/>
                      </p:cNvCxnSpPr>
                      <p:nvPr/>
                    </p:nvCxnSpPr>
                    <p:spPr>
                      <a:xfrm flipH="1" flipV="1">
                        <a:off x="2687880" y="1006345"/>
                        <a:ext cx="93421" cy="13431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EDECE5E-8DBE-16D0-DF62-D456BC1243DE}"/>
                          </a:ext>
                        </a:extLst>
                      </p:cNvPr>
                      <p:cNvCxnSpPr>
                        <a:cxnSpLocks/>
                      </p:cNvCxnSpPr>
                      <p:nvPr/>
                    </p:nvCxnSpPr>
                    <p:spPr>
                      <a:xfrm flipH="1">
                        <a:off x="1925505" y="1006345"/>
                        <a:ext cx="76237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cxnSp>
                <p:nvCxnSpPr>
                  <p:cNvPr id="8" name="Straight Connector 7">
                    <a:extLst>
                      <a:ext uri="{FF2B5EF4-FFF2-40B4-BE49-F238E27FC236}">
                        <a16:creationId xmlns:a16="http://schemas.microsoft.com/office/drawing/2014/main" id="{BA42FBA6-5964-5565-0464-3C080BE9D823}"/>
                      </a:ext>
                    </a:extLst>
                  </p:cNvPr>
                  <p:cNvCxnSpPr>
                    <a:cxnSpLocks/>
                  </p:cNvCxnSpPr>
                  <p:nvPr/>
                </p:nvCxnSpPr>
                <p:spPr>
                  <a:xfrm flipH="1" flipV="1">
                    <a:off x="2151356" y="1884418"/>
                    <a:ext cx="113893" cy="2189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6" name="ZoneTexte 24">
                  <a:extLst>
                    <a:ext uri="{FF2B5EF4-FFF2-40B4-BE49-F238E27FC236}">
                      <a16:creationId xmlns:a16="http://schemas.microsoft.com/office/drawing/2014/main" id="{6AE4502F-FC0A-936A-6C3C-55FF4C0EB05D}"/>
                    </a:ext>
                  </a:extLst>
                </p:cNvPr>
                <p:cNvSpPr txBox="1"/>
                <p:nvPr/>
              </p:nvSpPr>
              <p:spPr>
                <a:xfrm>
                  <a:off x="1921964" y="1909079"/>
                  <a:ext cx="722832" cy="200055"/>
                </a:xfrm>
                <a:prstGeom prst="rect">
                  <a:avLst/>
                </a:prstGeom>
                <a:solidFill>
                  <a:schemeClr val="bg1"/>
                </a:solidFill>
              </p:spPr>
              <p:txBody>
                <a:bodyPr wrap="square" rtlCol="0">
                  <a:spAutoFit/>
                </a:bodyPr>
                <a:lstStyle/>
                <a:p>
                  <a:r>
                    <a:rPr lang="fr-CA" sz="700" b="1" dirty="0"/>
                    <a:t>Actionnaires</a:t>
                  </a:r>
                </a:p>
              </p:txBody>
            </p:sp>
          </p:grpSp>
          <p:sp>
            <p:nvSpPr>
              <p:cNvPr id="48" name="TextBox 47">
                <a:extLst>
                  <a:ext uri="{FF2B5EF4-FFF2-40B4-BE49-F238E27FC236}">
                    <a16:creationId xmlns:a16="http://schemas.microsoft.com/office/drawing/2014/main" id="{2DE9EF6C-A90E-6E9E-F86F-C7BBC5AF55B4}"/>
                  </a:ext>
                </a:extLst>
              </p:cNvPr>
              <p:cNvSpPr txBox="1"/>
              <p:nvPr/>
            </p:nvSpPr>
            <p:spPr>
              <a:xfrm>
                <a:off x="1060524" y="2707998"/>
                <a:ext cx="1573969" cy="276999"/>
              </a:xfrm>
              <a:prstGeom prst="rect">
                <a:avLst/>
              </a:prstGeom>
              <a:noFill/>
            </p:spPr>
            <p:txBody>
              <a:bodyPr wrap="square">
                <a:spAutoFit/>
              </a:bodyPr>
              <a:lstStyle/>
              <a:p>
                <a:pPr algn="ctr" defTabSz="1219170"/>
                <a:r>
                  <a:rPr lang="fr-CA" sz="1200" b="1" dirty="0">
                    <a:solidFill>
                      <a:srgbClr val="1E1E1E"/>
                    </a:solidFill>
                    <a:latin typeface="Arial"/>
                  </a:rPr>
                  <a:t>Bénéficiaire 1 </a:t>
                </a:r>
                <a:r>
                  <a:rPr lang="fr-CA" sz="1200" b="1" dirty="0" err="1">
                    <a:solidFill>
                      <a:srgbClr val="1E1E1E"/>
                    </a:solidFill>
                    <a:latin typeface="Arial"/>
                  </a:rPr>
                  <a:t>inc.</a:t>
                </a:r>
                <a:endParaRPr lang="fr-CA" sz="1200" b="1" dirty="0">
                  <a:solidFill>
                    <a:srgbClr val="1E1E1E"/>
                  </a:solidFill>
                  <a:latin typeface="Arial"/>
                </a:endParaRPr>
              </a:p>
            </p:txBody>
          </p:sp>
        </p:grpSp>
        <p:sp>
          <p:nvSpPr>
            <p:cNvPr id="56" name="ZoneTexte 37">
              <a:extLst>
                <a:ext uri="{FF2B5EF4-FFF2-40B4-BE49-F238E27FC236}">
                  <a16:creationId xmlns:a16="http://schemas.microsoft.com/office/drawing/2014/main" id="{71243D70-A5A8-B156-A25C-20F66A08B3DA}"/>
                </a:ext>
              </a:extLst>
            </p:cNvPr>
            <p:cNvSpPr txBox="1"/>
            <p:nvPr/>
          </p:nvSpPr>
          <p:spPr>
            <a:xfrm>
              <a:off x="2556607" y="2113731"/>
              <a:ext cx="465400" cy="200055"/>
            </a:xfrm>
            <a:prstGeom prst="rect">
              <a:avLst/>
            </a:prstGeom>
            <a:noFill/>
          </p:spPr>
          <p:txBody>
            <a:bodyPr wrap="square" rtlCol="0">
              <a:spAutoFit/>
            </a:bodyPr>
            <a:lstStyle/>
            <a:p>
              <a:r>
                <a:rPr lang="fr-CA" sz="700" b="1" dirty="0">
                  <a:solidFill>
                    <a:srgbClr val="00B050"/>
                  </a:solidFill>
                </a:rPr>
                <a:t>25%</a:t>
              </a:r>
              <a:endParaRPr lang="fr-CA" sz="700" dirty="0">
                <a:solidFill>
                  <a:srgbClr val="00B050"/>
                </a:solidFill>
              </a:endParaRPr>
            </a:p>
          </p:txBody>
        </p:sp>
      </p:grpSp>
      <p:grpSp>
        <p:nvGrpSpPr>
          <p:cNvPr id="105" name="Group 104">
            <a:extLst>
              <a:ext uri="{FF2B5EF4-FFF2-40B4-BE49-F238E27FC236}">
                <a16:creationId xmlns:a16="http://schemas.microsoft.com/office/drawing/2014/main" id="{7ACEC62C-4507-77F3-B57D-03C133FA4189}"/>
              </a:ext>
            </a:extLst>
          </p:cNvPr>
          <p:cNvGrpSpPr/>
          <p:nvPr>
            <p:custDataLst>
              <p:tags r:id="rId4"/>
            </p:custDataLst>
          </p:nvPr>
        </p:nvGrpSpPr>
        <p:grpSpPr>
          <a:xfrm>
            <a:off x="4719405" y="1138437"/>
            <a:ext cx="2363712" cy="2175361"/>
            <a:chOff x="6352580" y="1091746"/>
            <a:chExt cx="2363712" cy="2175361"/>
          </a:xfrm>
        </p:grpSpPr>
        <p:grpSp>
          <p:nvGrpSpPr>
            <p:cNvPr id="60" name="Group 59">
              <a:extLst>
                <a:ext uri="{FF2B5EF4-FFF2-40B4-BE49-F238E27FC236}">
                  <a16:creationId xmlns:a16="http://schemas.microsoft.com/office/drawing/2014/main" id="{86A7AC04-2A8E-3987-E5FE-FA89E55BCAF9}"/>
                </a:ext>
              </a:extLst>
            </p:cNvPr>
            <p:cNvGrpSpPr/>
            <p:nvPr/>
          </p:nvGrpSpPr>
          <p:grpSpPr>
            <a:xfrm flipH="1">
              <a:off x="7474195" y="1854026"/>
              <a:ext cx="813966" cy="341065"/>
              <a:chOff x="4963627" y="1469809"/>
              <a:chExt cx="781279" cy="94008"/>
            </a:xfrm>
          </p:grpSpPr>
          <p:cxnSp>
            <p:nvCxnSpPr>
              <p:cNvPr id="62" name="Straight Connector 61">
                <a:extLst>
                  <a:ext uri="{FF2B5EF4-FFF2-40B4-BE49-F238E27FC236}">
                    <a16:creationId xmlns:a16="http://schemas.microsoft.com/office/drawing/2014/main" id="{FFA4018B-C004-E8A1-E122-097C1D180712}"/>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8457394-9BE0-0B08-2A65-48FFF5DDE928}"/>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3A0C11D-DF16-5A9B-D840-41247869E141}"/>
                </a:ext>
              </a:extLst>
            </p:cNvPr>
            <p:cNvGrpSpPr/>
            <p:nvPr/>
          </p:nvGrpSpPr>
          <p:grpSpPr>
            <a:xfrm flipH="1">
              <a:off x="7719795" y="2025111"/>
              <a:ext cx="568367" cy="183396"/>
              <a:chOff x="4963627" y="1469809"/>
              <a:chExt cx="781279" cy="94008"/>
            </a:xfrm>
          </p:grpSpPr>
          <p:cxnSp>
            <p:nvCxnSpPr>
              <p:cNvPr id="69" name="Straight Connector 68">
                <a:extLst>
                  <a:ext uri="{FF2B5EF4-FFF2-40B4-BE49-F238E27FC236}">
                    <a16:creationId xmlns:a16="http://schemas.microsoft.com/office/drawing/2014/main" id="{5556D84C-9F25-21B6-0191-56D894FDC5E9}"/>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AC0ED68-8BE7-3945-0196-E526CBF0C723}"/>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B23D00E-0F5A-2576-C979-1EEC88D390A3}"/>
                </a:ext>
              </a:extLst>
            </p:cNvPr>
            <p:cNvGrpSpPr/>
            <p:nvPr/>
          </p:nvGrpSpPr>
          <p:grpSpPr>
            <a:xfrm flipH="1">
              <a:off x="7268700" y="1684321"/>
              <a:ext cx="1014571" cy="475392"/>
              <a:chOff x="4963627" y="1469809"/>
              <a:chExt cx="799318" cy="153478"/>
            </a:xfrm>
          </p:grpSpPr>
          <p:cxnSp>
            <p:nvCxnSpPr>
              <p:cNvPr id="72" name="Straight Connector 71">
                <a:extLst>
                  <a:ext uri="{FF2B5EF4-FFF2-40B4-BE49-F238E27FC236}">
                    <a16:creationId xmlns:a16="http://schemas.microsoft.com/office/drawing/2014/main" id="{FACF1B35-1D6B-3886-D7C0-64A0AA47A1FC}"/>
                  </a:ext>
                </a:extLst>
              </p:cNvPr>
              <p:cNvCxnSpPr>
                <a:cxnSpLocks/>
              </p:cNvCxnSpPr>
              <p:nvPr/>
            </p:nvCxnSpPr>
            <p:spPr>
              <a:xfrm flipH="1" flipV="1">
                <a:off x="5638826" y="1469809"/>
                <a:ext cx="124119" cy="1534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99EBBB2-F766-6A0E-021C-DA6484346293}"/>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30AFC497-9557-94CB-E4C2-26B8419EA7F7}"/>
                </a:ext>
              </a:extLst>
            </p:cNvPr>
            <p:cNvGrpSpPr/>
            <p:nvPr/>
          </p:nvGrpSpPr>
          <p:grpSpPr>
            <a:xfrm flipH="1">
              <a:off x="6791080" y="1357498"/>
              <a:ext cx="1492191" cy="781206"/>
              <a:chOff x="4963627" y="1469809"/>
              <a:chExt cx="781279" cy="94008"/>
            </a:xfrm>
          </p:grpSpPr>
          <p:cxnSp>
            <p:nvCxnSpPr>
              <p:cNvPr id="78" name="Straight Connector 77">
                <a:extLst>
                  <a:ext uri="{FF2B5EF4-FFF2-40B4-BE49-F238E27FC236}">
                    <a16:creationId xmlns:a16="http://schemas.microsoft.com/office/drawing/2014/main" id="{A4AF379E-56A9-7759-EA72-7C0872E4272C}"/>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85A586-8BDC-2DBA-B4E7-6963C4177A6E}"/>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A483D45F-3BF8-9667-FE9D-A3A35BA97D20}"/>
                </a:ext>
              </a:extLst>
            </p:cNvPr>
            <p:cNvGrpSpPr/>
            <p:nvPr/>
          </p:nvGrpSpPr>
          <p:grpSpPr>
            <a:xfrm>
              <a:off x="6352580" y="1091746"/>
              <a:ext cx="2363712" cy="2175361"/>
              <a:chOff x="6352580" y="1091746"/>
              <a:chExt cx="2363712" cy="2175361"/>
            </a:xfrm>
          </p:grpSpPr>
          <p:grpSp>
            <p:nvGrpSpPr>
              <p:cNvPr id="74" name="Group 73">
                <a:extLst>
                  <a:ext uri="{FF2B5EF4-FFF2-40B4-BE49-F238E27FC236}">
                    <a16:creationId xmlns:a16="http://schemas.microsoft.com/office/drawing/2014/main" id="{A54F3888-01E4-B383-A994-AE034262B3D0}"/>
                  </a:ext>
                </a:extLst>
              </p:cNvPr>
              <p:cNvGrpSpPr/>
              <p:nvPr/>
            </p:nvGrpSpPr>
            <p:grpSpPr>
              <a:xfrm flipH="1">
                <a:off x="7027326" y="1508200"/>
                <a:ext cx="1255946" cy="453473"/>
                <a:chOff x="4963627" y="1469809"/>
                <a:chExt cx="781279" cy="94008"/>
              </a:xfrm>
            </p:grpSpPr>
            <p:cxnSp>
              <p:nvCxnSpPr>
                <p:cNvPr id="75" name="Straight Connector 74">
                  <a:extLst>
                    <a:ext uri="{FF2B5EF4-FFF2-40B4-BE49-F238E27FC236}">
                      <a16:creationId xmlns:a16="http://schemas.microsoft.com/office/drawing/2014/main" id="{FED9FDE9-E403-3C75-989E-11CD305ADF40}"/>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B8293DB-FBCA-3534-309C-242C5AD026F0}"/>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5E04A13C-D35D-173F-5AA6-8356F4C2D731}"/>
                  </a:ext>
                </a:extLst>
              </p:cNvPr>
              <p:cNvGrpSpPr/>
              <p:nvPr/>
            </p:nvGrpSpPr>
            <p:grpSpPr>
              <a:xfrm>
                <a:off x="6352580" y="1091746"/>
                <a:ext cx="2363712" cy="2175361"/>
                <a:chOff x="6352580" y="1091746"/>
                <a:chExt cx="2363712" cy="2175361"/>
              </a:xfrm>
            </p:grpSpPr>
            <p:grpSp>
              <p:nvGrpSpPr>
                <p:cNvPr id="65" name="Group 64">
                  <a:extLst>
                    <a:ext uri="{FF2B5EF4-FFF2-40B4-BE49-F238E27FC236}">
                      <a16:creationId xmlns:a16="http://schemas.microsoft.com/office/drawing/2014/main" id="{6374BE8F-F26B-1E2E-4279-FDFCF714081C}"/>
                    </a:ext>
                  </a:extLst>
                </p:cNvPr>
                <p:cNvGrpSpPr/>
                <p:nvPr/>
              </p:nvGrpSpPr>
              <p:grpSpPr>
                <a:xfrm flipH="1">
                  <a:off x="6557001" y="1167178"/>
                  <a:ext cx="1724112" cy="1019915"/>
                  <a:chOff x="4963627" y="1469809"/>
                  <a:chExt cx="781279" cy="94008"/>
                </a:xfrm>
              </p:grpSpPr>
              <p:cxnSp>
                <p:nvCxnSpPr>
                  <p:cNvPr id="66" name="Straight Connector 65">
                    <a:extLst>
                      <a:ext uri="{FF2B5EF4-FFF2-40B4-BE49-F238E27FC236}">
                        <a16:creationId xmlns:a16="http://schemas.microsoft.com/office/drawing/2014/main" id="{E067FD0B-6DAB-B251-2A20-80E2BC49DD9D}"/>
                      </a:ext>
                    </a:extLst>
                  </p:cNvPr>
                  <p:cNvCxnSpPr>
                    <a:cxnSpLocks/>
                  </p:cNvCxnSpPr>
                  <p:nvPr/>
                </p:nvCxnSpPr>
                <p:spPr>
                  <a:xfrm flipH="1" flipV="1">
                    <a:off x="5638826" y="1469809"/>
                    <a:ext cx="106080" cy="940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3A84284-3512-1937-B36A-8C6831943473}"/>
                      </a:ext>
                    </a:extLst>
                  </p:cNvPr>
                  <p:cNvCxnSpPr>
                    <a:cxnSpLocks/>
                  </p:cNvCxnSpPr>
                  <p:nvPr/>
                </p:nvCxnSpPr>
                <p:spPr>
                  <a:xfrm flipH="1">
                    <a:off x="4963627" y="1469839"/>
                    <a:ext cx="6751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F87E175D-C5EE-E906-296E-8496AD6BEDBE}"/>
                    </a:ext>
                  </a:extLst>
                </p:cNvPr>
                <p:cNvGrpSpPr/>
                <p:nvPr/>
              </p:nvGrpSpPr>
              <p:grpSpPr>
                <a:xfrm>
                  <a:off x="8230973" y="1091746"/>
                  <a:ext cx="485319" cy="1034843"/>
                  <a:chOff x="8230973" y="1091746"/>
                  <a:chExt cx="485319" cy="1034843"/>
                </a:xfrm>
              </p:grpSpPr>
              <p:sp>
                <p:nvSpPr>
                  <p:cNvPr id="81" name="ZoneTexte 29">
                    <a:extLst>
                      <a:ext uri="{FF2B5EF4-FFF2-40B4-BE49-F238E27FC236}">
                        <a16:creationId xmlns:a16="http://schemas.microsoft.com/office/drawing/2014/main" id="{A8555E98-C678-CFB4-6BAB-A163FC5720D5}"/>
                      </a:ext>
                    </a:extLst>
                  </p:cNvPr>
                  <p:cNvSpPr txBox="1"/>
                  <p:nvPr/>
                </p:nvSpPr>
                <p:spPr>
                  <a:xfrm>
                    <a:off x="8230973" y="1091746"/>
                    <a:ext cx="465400" cy="200055"/>
                  </a:xfrm>
                  <a:prstGeom prst="rect">
                    <a:avLst/>
                  </a:prstGeom>
                  <a:noFill/>
                </p:spPr>
                <p:txBody>
                  <a:bodyPr wrap="square" rtlCol="0">
                    <a:spAutoFit/>
                  </a:bodyPr>
                  <a:lstStyle/>
                  <a:p>
                    <a:r>
                      <a:rPr lang="fr-CA" sz="700" b="1" dirty="0">
                        <a:solidFill>
                          <a:srgbClr val="00B050"/>
                        </a:solidFill>
                      </a:rPr>
                      <a:t>25%</a:t>
                    </a:r>
                    <a:endParaRPr lang="fr-CA" sz="700" dirty="0">
                      <a:solidFill>
                        <a:srgbClr val="00B050"/>
                      </a:solidFill>
                    </a:endParaRPr>
                  </a:p>
                </p:txBody>
              </p:sp>
              <p:sp>
                <p:nvSpPr>
                  <p:cNvPr id="82" name="ZoneTexte 30">
                    <a:extLst>
                      <a:ext uri="{FF2B5EF4-FFF2-40B4-BE49-F238E27FC236}">
                        <a16:creationId xmlns:a16="http://schemas.microsoft.com/office/drawing/2014/main" id="{7A1D87EE-312A-F0C8-DEC5-ABCC3BA2AE7C}"/>
                      </a:ext>
                    </a:extLst>
                  </p:cNvPr>
                  <p:cNvSpPr txBox="1"/>
                  <p:nvPr/>
                </p:nvSpPr>
                <p:spPr>
                  <a:xfrm>
                    <a:off x="8235297" y="1275082"/>
                    <a:ext cx="465400" cy="200055"/>
                  </a:xfrm>
                  <a:prstGeom prst="rect">
                    <a:avLst/>
                  </a:prstGeom>
                  <a:noFill/>
                </p:spPr>
                <p:txBody>
                  <a:bodyPr wrap="square" rtlCol="0">
                    <a:spAutoFit/>
                  </a:bodyPr>
                  <a:lstStyle/>
                  <a:p>
                    <a:r>
                      <a:rPr lang="fr-CA" sz="700" b="1" dirty="0">
                        <a:solidFill>
                          <a:srgbClr val="FF0000"/>
                        </a:solidFill>
                      </a:rPr>
                      <a:t>10%</a:t>
                    </a:r>
                    <a:endParaRPr lang="fr-CA" sz="700" dirty="0">
                      <a:solidFill>
                        <a:srgbClr val="FF0000"/>
                      </a:solidFill>
                    </a:endParaRPr>
                  </a:p>
                </p:txBody>
              </p:sp>
              <p:sp>
                <p:nvSpPr>
                  <p:cNvPr id="83" name="ZoneTexte 31">
                    <a:extLst>
                      <a:ext uri="{FF2B5EF4-FFF2-40B4-BE49-F238E27FC236}">
                        <a16:creationId xmlns:a16="http://schemas.microsoft.com/office/drawing/2014/main" id="{53976309-69A3-F5AA-C429-6EBBBB5E19CC}"/>
                      </a:ext>
                    </a:extLst>
                  </p:cNvPr>
                  <p:cNvSpPr txBox="1"/>
                  <p:nvPr/>
                </p:nvSpPr>
                <p:spPr>
                  <a:xfrm>
                    <a:off x="8236464" y="1429734"/>
                    <a:ext cx="465400" cy="200055"/>
                  </a:xfrm>
                  <a:prstGeom prst="rect">
                    <a:avLst/>
                  </a:prstGeom>
                  <a:noFill/>
                </p:spPr>
                <p:txBody>
                  <a:bodyPr wrap="square" rtlCol="0">
                    <a:spAutoFit/>
                  </a:bodyPr>
                  <a:lstStyle/>
                  <a:p>
                    <a:r>
                      <a:rPr lang="fr-CA" sz="700" b="1" dirty="0">
                        <a:solidFill>
                          <a:srgbClr val="FF0000"/>
                        </a:solidFill>
                      </a:rPr>
                      <a:t>15%</a:t>
                    </a:r>
                    <a:endParaRPr lang="fr-CA" sz="700" dirty="0">
                      <a:solidFill>
                        <a:srgbClr val="FF0000"/>
                      </a:solidFill>
                    </a:endParaRPr>
                  </a:p>
                </p:txBody>
              </p:sp>
              <p:sp>
                <p:nvSpPr>
                  <p:cNvPr id="84" name="ZoneTexte 51">
                    <a:extLst>
                      <a:ext uri="{FF2B5EF4-FFF2-40B4-BE49-F238E27FC236}">
                        <a16:creationId xmlns:a16="http://schemas.microsoft.com/office/drawing/2014/main" id="{2B2D158F-31DF-38B9-9802-A8C1960589E9}"/>
                      </a:ext>
                    </a:extLst>
                  </p:cNvPr>
                  <p:cNvSpPr txBox="1"/>
                  <p:nvPr/>
                </p:nvSpPr>
                <p:spPr>
                  <a:xfrm>
                    <a:off x="8237631" y="1570771"/>
                    <a:ext cx="465400" cy="200055"/>
                  </a:xfrm>
                  <a:prstGeom prst="rect">
                    <a:avLst/>
                  </a:prstGeom>
                  <a:noFill/>
                </p:spPr>
                <p:txBody>
                  <a:bodyPr wrap="square" rtlCol="0">
                    <a:spAutoFit/>
                  </a:bodyPr>
                  <a:lstStyle/>
                  <a:p>
                    <a:r>
                      <a:rPr lang="fr-CA" sz="700" b="1" dirty="0">
                        <a:solidFill>
                          <a:srgbClr val="FF0000"/>
                        </a:solidFill>
                      </a:rPr>
                      <a:t>10%</a:t>
                    </a:r>
                    <a:endParaRPr lang="fr-CA" sz="700" dirty="0">
                      <a:solidFill>
                        <a:srgbClr val="FF0000"/>
                      </a:solidFill>
                    </a:endParaRPr>
                  </a:p>
                </p:txBody>
              </p:sp>
              <p:sp>
                <p:nvSpPr>
                  <p:cNvPr id="85" name="ZoneTexte 52">
                    <a:extLst>
                      <a:ext uri="{FF2B5EF4-FFF2-40B4-BE49-F238E27FC236}">
                        <a16:creationId xmlns:a16="http://schemas.microsoft.com/office/drawing/2014/main" id="{E5313B74-925B-B9CD-D5B8-CFBA5203046C}"/>
                      </a:ext>
                    </a:extLst>
                  </p:cNvPr>
                  <p:cNvSpPr txBox="1"/>
                  <p:nvPr/>
                </p:nvSpPr>
                <p:spPr>
                  <a:xfrm>
                    <a:off x="8250892" y="1748257"/>
                    <a:ext cx="465400" cy="200055"/>
                  </a:xfrm>
                  <a:prstGeom prst="rect">
                    <a:avLst/>
                  </a:prstGeom>
                  <a:noFill/>
                </p:spPr>
                <p:txBody>
                  <a:bodyPr wrap="square" rtlCol="0">
                    <a:spAutoFit/>
                  </a:bodyPr>
                  <a:lstStyle/>
                  <a:p>
                    <a:r>
                      <a:rPr lang="fr-CA" sz="700" b="1" dirty="0">
                        <a:solidFill>
                          <a:srgbClr val="FF0000"/>
                        </a:solidFill>
                      </a:rPr>
                      <a:t>5%</a:t>
                    </a:r>
                    <a:endParaRPr lang="fr-CA" sz="700" dirty="0">
                      <a:solidFill>
                        <a:srgbClr val="FF0000"/>
                      </a:solidFill>
                    </a:endParaRPr>
                  </a:p>
                </p:txBody>
              </p:sp>
              <p:sp>
                <p:nvSpPr>
                  <p:cNvPr id="86" name="ZoneTexte 53">
                    <a:extLst>
                      <a:ext uri="{FF2B5EF4-FFF2-40B4-BE49-F238E27FC236}">
                        <a16:creationId xmlns:a16="http://schemas.microsoft.com/office/drawing/2014/main" id="{E1AE8003-8E6B-2830-EB08-208FC3BA7736}"/>
                      </a:ext>
                    </a:extLst>
                  </p:cNvPr>
                  <p:cNvSpPr txBox="1"/>
                  <p:nvPr/>
                </p:nvSpPr>
                <p:spPr>
                  <a:xfrm>
                    <a:off x="8236464" y="1926534"/>
                    <a:ext cx="465400" cy="200055"/>
                  </a:xfrm>
                  <a:prstGeom prst="rect">
                    <a:avLst/>
                  </a:prstGeom>
                  <a:noFill/>
                </p:spPr>
                <p:txBody>
                  <a:bodyPr wrap="square" rtlCol="0">
                    <a:spAutoFit/>
                  </a:bodyPr>
                  <a:lstStyle/>
                  <a:p>
                    <a:r>
                      <a:rPr lang="fr-CA" sz="700" b="1" dirty="0">
                        <a:solidFill>
                          <a:srgbClr val="FF0000"/>
                        </a:solidFill>
                      </a:rPr>
                      <a:t>10%</a:t>
                    </a:r>
                    <a:endParaRPr lang="fr-CA" sz="700" dirty="0">
                      <a:solidFill>
                        <a:srgbClr val="FF0000"/>
                      </a:solidFill>
                    </a:endParaRPr>
                  </a:p>
                </p:txBody>
              </p:sp>
            </p:grpSp>
            <p:sp>
              <p:nvSpPr>
                <p:cNvPr id="87" name="ZoneTexte 17">
                  <a:extLst>
                    <a:ext uri="{FF2B5EF4-FFF2-40B4-BE49-F238E27FC236}">
                      <a16:creationId xmlns:a16="http://schemas.microsoft.com/office/drawing/2014/main" id="{FF525044-574D-644F-E30E-83C38B7B8A11}"/>
                    </a:ext>
                  </a:extLst>
                </p:cNvPr>
                <p:cNvSpPr txBox="1"/>
                <p:nvPr/>
              </p:nvSpPr>
              <p:spPr>
                <a:xfrm>
                  <a:off x="6352580" y="1964367"/>
                  <a:ext cx="815703" cy="215444"/>
                </a:xfrm>
                <a:prstGeom prst="rect">
                  <a:avLst/>
                </a:prstGeom>
                <a:solidFill>
                  <a:schemeClr val="bg1"/>
                </a:solidFill>
              </p:spPr>
              <p:txBody>
                <a:bodyPr wrap="square" rtlCol="0">
                  <a:spAutoFit/>
                </a:bodyPr>
                <a:lstStyle/>
                <a:p>
                  <a:r>
                    <a:rPr lang="fr-CA" sz="800" b="1" dirty="0"/>
                    <a:t>Actionnaires</a:t>
                  </a:r>
                </a:p>
              </p:txBody>
            </p:sp>
            <p:grpSp>
              <p:nvGrpSpPr>
                <p:cNvPr id="88" name="Group 87">
                  <a:extLst>
                    <a:ext uri="{FF2B5EF4-FFF2-40B4-BE49-F238E27FC236}">
                      <a16:creationId xmlns:a16="http://schemas.microsoft.com/office/drawing/2014/main" id="{5020F8A8-B167-F2B7-0854-6BA5B18FEB1C}"/>
                    </a:ext>
                  </a:extLst>
                </p:cNvPr>
                <p:cNvGrpSpPr/>
                <p:nvPr/>
              </p:nvGrpSpPr>
              <p:grpSpPr>
                <a:xfrm>
                  <a:off x="6352580" y="2212584"/>
                  <a:ext cx="1566748" cy="411517"/>
                  <a:chOff x="6197434" y="2529086"/>
                  <a:chExt cx="1566748" cy="411517"/>
                </a:xfrm>
              </p:grpSpPr>
              <p:pic>
                <p:nvPicPr>
                  <p:cNvPr id="89" name="Graphic 88" descr="Man with solid fill">
                    <a:extLst>
                      <a:ext uri="{FF2B5EF4-FFF2-40B4-BE49-F238E27FC236}">
                        <a16:creationId xmlns:a16="http://schemas.microsoft.com/office/drawing/2014/main" id="{D9F59CB2-316C-0120-1162-F225A8E3B3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197434" y="2529086"/>
                    <a:ext cx="408842" cy="408842"/>
                  </a:xfrm>
                  <a:prstGeom prst="rect">
                    <a:avLst/>
                  </a:prstGeom>
                </p:spPr>
              </p:pic>
              <p:pic>
                <p:nvPicPr>
                  <p:cNvPr id="90" name="Graphic 89" descr="Man with solid fill">
                    <a:extLst>
                      <a:ext uri="{FF2B5EF4-FFF2-40B4-BE49-F238E27FC236}">
                        <a16:creationId xmlns:a16="http://schemas.microsoft.com/office/drawing/2014/main" id="{45FEC028-C66F-6A5F-249E-C372632103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429015" y="2531761"/>
                    <a:ext cx="408842" cy="408842"/>
                  </a:xfrm>
                  <a:prstGeom prst="rect">
                    <a:avLst/>
                  </a:prstGeom>
                </p:spPr>
              </p:pic>
              <p:pic>
                <p:nvPicPr>
                  <p:cNvPr id="91" name="Graphic 90" descr="Man with solid fill">
                    <a:extLst>
                      <a:ext uri="{FF2B5EF4-FFF2-40B4-BE49-F238E27FC236}">
                        <a16:creationId xmlns:a16="http://schemas.microsoft.com/office/drawing/2014/main" id="{85200E1A-202C-0905-8ED7-43BBD0A32D7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660596" y="2531666"/>
                    <a:ext cx="408842" cy="408842"/>
                  </a:xfrm>
                  <a:prstGeom prst="rect">
                    <a:avLst/>
                  </a:prstGeom>
                </p:spPr>
              </p:pic>
              <p:pic>
                <p:nvPicPr>
                  <p:cNvPr id="92" name="Graphic 91" descr="Man with solid fill">
                    <a:extLst>
                      <a:ext uri="{FF2B5EF4-FFF2-40B4-BE49-F238E27FC236}">
                        <a16:creationId xmlns:a16="http://schemas.microsoft.com/office/drawing/2014/main" id="{661649B5-2EAA-BAAF-C7DB-04173B2D947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6892177" y="2531761"/>
                    <a:ext cx="408842" cy="408842"/>
                  </a:xfrm>
                  <a:prstGeom prst="rect">
                    <a:avLst/>
                  </a:prstGeom>
                </p:spPr>
              </p:pic>
              <p:pic>
                <p:nvPicPr>
                  <p:cNvPr id="93" name="Graphic 92" descr="Man with solid fill">
                    <a:extLst>
                      <a:ext uri="{FF2B5EF4-FFF2-40B4-BE49-F238E27FC236}">
                        <a16:creationId xmlns:a16="http://schemas.microsoft.com/office/drawing/2014/main" id="{D24161C7-6FE3-EF30-927E-710AE47949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123758" y="2531761"/>
                    <a:ext cx="408842" cy="408842"/>
                  </a:xfrm>
                  <a:prstGeom prst="rect">
                    <a:avLst/>
                  </a:prstGeom>
                </p:spPr>
              </p:pic>
              <p:pic>
                <p:nvPicPr>
                  <p:cNvPr id="94" name="Graphic 93" descr="Man with solid fill">
                    <a:extLst>
                      <a:ext uri="{FF2B5EF4-FFF2-40B4-BE49-F238E27FC236}">
                        <a16:creationId xmlns:a16="http://schemas.microsoft.com/office/drawing/2014/main" id="{7C016CC6-8662-F399-D1BF-AED034AE2E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7355340" y="2531666"/>
                    <a:ext cx="408842" cy="408842"/>
                  </a:xfrm>
                  <a:prstGeom prst="rect">
                    <a:avLst/>
                  </a:prstGeom>
                </p:spPr>
              </p:pic>
            </p:grpSp>
            <p:sp>
              <p:nvSpPr>
                <p:cNvPr id="95" name="TextBox 94">
                  <a:extLst>
                    <a:ext uri="{FF2B5EF4-FFF2-40B4-BE49-F238E27FC236}">
                      <a16:creationId xmlns:a16="http://schemas.microsoft.com/office/drawing/2014/main" id="{78AC61ED-2019-2A99-8F00-C40A40D47E57}"/>
                    </a:ext>
                  </a:extLst>
                </p:cNvPr>
                <p:cNvSpPr txBox="1"/>
                <p:nvPr/>
              </p:nvSpPr>
              <p:spPr>
                <a:xfrm>
                  <a:off x="6492053" y="2227523"/>
                  <a:ext cx="45719" cy="276999"/>
                </a:xfrm>
                <a:prstGeom prst="rect">
                  <a:avLst/>
                </a:prstGeom>
                <a:noFill/>
              </p:spPr>
              <p:txBody>
                <a:bodyPr wrap="square" rtlCol="0">
                  <a:spAutoFit/>
                </a:bodyPr>
                <a:lstStyle/>
                <a:p>
                  <a:r>
                    <a:rPr lang="en-US" sz="1200" dirty="0">
                      <a:solidFill>
                        <a:srgbClr val="00B050"/>
                      </a:solidFill>
                    </a:rPr>
                    <a:t>2</a:t>
                  </a:r>
                </a:p>
              </p:txBody>
            </p:sp>
            <p:sp>
              <p:nvSpPr>
                <p:cNvPr id="96" name="TextBox 95">
                  <a:extLst>
                    <a:ext uri="{FF2B5EF4-FFF2-40B4-BE49-F238E27FC236}">
                      <a16:creationId xmlns:a16="http://schemas.microsoft.com/office/drawing/2014/main" id="{F8779D30-F6B3-E8D1-B442-EE0F10DE0C6E}"/>
                    </a:ext>
                  </a:extLst>
                </p:cNvPr>
                <p:cNvSpPr txBox="1"/>
                <p:nvPr/>
              </p:nvSpPr>
              <p:spPr>
                <a:xfrm>
                  <a:off x="6724350" y="2231650"/>
                  <a:ext cx="45719" cy="276999"/>
                </a:xfrm>
                <a:prstGeom prst="rect">
                  <a:avLst/>
                </a:prstGeom>
                <a:noFill/>
              </p:spPr>
              <p:txBody>
                <a:bodyPr wrap="square" rtlCol="0">
                  <a:spAutoFit/>
                </a:bodyPr>
                <a:lstStyle/>
                <a:p>
                  <a:r>
                    <a:rPr lang="en-US" sz="1200" dirty="0">
                      <a:solidFill>
                        <a:schemeClr val="accent3"/>
                      </a:solidFill>
                    </a:rPr>
                    <a:t>3</a:t>
                  </a:r>
                </a:p>
              </p:txBody>
            </p:sp>
            <p:sp>
              <p:nvSpPr>
                <p:cNvPr id="97" name="TextBox 96">
                  <a:extLst>
                    <a:ext uri="{FF2B5EF4-FFF2-40B4-BE49-F238E27FC236}">
                      <a16:creationId xmlns:a16="http://schemas.microsoft.com/office/drawing/2014/main" id="{103B4DD8-C13D-117B-CB9D-5B9B5A17223A}"/>
                    </a:ext>
                  </a:extLst>
                </p:cNvPr>
                <p:cNvSpPr txBox="1"/>
                <p:nvPr/>
              </p:nvSpPr>
              <p:spPr>
                <a:xfrm>
                  <a:off x="6955908" y="2235493"/>
                  <a:ext cx="45719" cy="276999"/>
                </a:xfrm>
                <a:prstGeom prst="rect">
                  <a:avLst/>
                </a:prstGeom>
                <a:noFill/>
              </p:spPr>
              <p:txBody>
                <a:bodyPr wrap="square" rtlCol="0">
                  <a:spAutoFit/>
                </a:bodyPr>
                <a:lstStyle/>
                <a:p>
                  <a:r>
                    <a:rPr lang="en-US" sz="1200" dirty="0">
                      <a:solidFill>
                        <a:schemeClr val="accent3"/>
                      </a:solidFill>
                    </a:rPr>
                    <a:t>4</a:t>
                  </a:r>
                </a:p>
              </p:txBody>
            </p:sp>
            <p:sp>
              <p:nvSpPr>
                <p:cNvPr id="98" name="TextBox 97">
                  <a:extLst>
                    <a:ext uri="{FF2B5EF4-FFF2-40B4-BE49-F238E27FC236}">
                      <a16:creationId xmlns:a16="http://schemas.microsoft.com/office/drawing/2014/main" id="{02BB0D16-74EB-416C-E2A8-4638A9258E7F}"/>
                    </a:ext>
                  </a:extLst>
                </p:cNvPr>
                <p:cNvSpPr txBox="1"/>
                <p:nvPr/>
              </p:nvSpPr>
              <p:spPr>
                <a:xfrm>
                  <a:off x="7187478" y="2235493"/>
                  <a:ext cx="45719" cy="276999"/>
                </a:xfrm>
                <a:prstGeom prst="rect">
                  <a:avLst/>
                </a:prstGeom>
                <a:noFill/>
              </p:spPr>
              <p:txBody>
                <a:bodyPr wrap="square" rtlCol="0">
                  <a:spAutoFit/>
                </a:bodyPr>
                <a:lstStyle/>
                <a:p>
                  <a:r>
                    <a:rPr lang="en-US" sz="1200" dirty="0">
                      <a:solidFill>
                        <a:srgbClr val="00B050"/>
                      </a:solidFill>
                    </a:rPr>
                    <a:t>5</a:t>
                  </a:r>
                </a:p>
              </p:txBody>
            </p:sp>
            <p:sp>
              <p:nvSpPr>
                <p:cNvPr id="99" name="TextBox 98">
                  <a:extLst>
                    <a:ext uri="{FF2B5EF4-FFF2-40B4-BE49-F238E27FC236}">
                      <a16:creationId xmlns:a16="http://schemas.microsoft.com/office/drawing/2014/main" id="{1677EBF3-1A6C-12B6-4789-4AA23CFB38D1}"/>
                    </a:ext>
                  </a:extLst>
                </p:cNvPr>
                <p:cNvSpPr txBox="1"/>
                <p:nvPr/>
              </p:nvSpPr>
              <p:spPr>
                <a:xfrm>
                  <a:off x="7419054" y="2235493"/>
                  <a:ext cx="45719" cy="276999"/>
                </a:xfrm>
                <a:prstGeom prst="rect">
                  <a:avLst/>
                </a:prstGeom>
                <a:noFill/>
              </p:spPr>
              <p:txBody>
                <a:bodyPr wrap="square" rtlCol="0">
                  <a:spAutoFit/>
                </a:bodyPr>
                <a:lstStyle/>
                <a:p>
                  <a:r>
                    <a:rPr lang="en-US" sz="1200" dirty="0">
                      <a:solidFill>
                        <a:srgbClr val="00B050"/>
                      </a:solidFill>
                    </a:rPr>
                    <a:t>6</a:t>
                  </a:r>
                </a:p>
              </p:txBody>
            </p:sp>
            <p:sp>
              <p:nvSpPr>
                <p:cNvPr id="100" name="TextBox 99">
                  <a:extLst>
                    <a:ext uri="{FF2B5EF4-FFF2-40B4-BE49-F238E27FC236}">
                      <a16:creationId xmlns:a16="http://schemas.microsoft.com/office/drawing/2014/main" id="{EFE2E608-6EAA-8A4C-6E79-0C47CA21FC35}"/>
                    </a:ext>
                  </a:extLst>
                </p:cNvPr>
                <p:cNvSpPr txBox="1"/>
                <p:nvPr/>
              </p:nvSpPr>
              <p:spPr>
                <a:xfrm>
                  <a:off x="7648639" y="2235493"/>
                  <a:ext cx="45719" cy="276999"/>
                </a:xfrm>
                <a:prstGeom prst="rect">
                  <a:avLst/>
                </a:prstGeom>
                <a:noFill/>
              </p:spPr>
              <p:txBody>
                <a:bodyPr wrap="square" rtlCol="0">
                  <a:spAutoFit/>
                </a:bodyPr>
                <a:lstStyle/>
                <a:p>
                  <a:r>
                    <a:rPr lang="en-US" sz="1200" dirty="0">
                      <a:solidFill>
                        <a:srgbClr val="00B050"/>
                      </a:solidFill>
                    </a:rPr>
                    <a:t>7</a:t>
                  </a:r>
                </a:p>
              </p:txBody>
            </p:sp>
            <p:sp>
              <p:nvSpPr>
                <p:cNvPr id="101" name="Accolade ouvrante 54">
                  <a:extLst>
                    <a:ext uri="{FF2B5EF4-FFF2-40B4-BE49-F238E27FC236}">
                      <a16:creationId xmlns:a16="http://schemas.microsoft.com/office/drawing/2014/main" id="{5F440DF4-6946-95F0-B181-DE26530F32F6}"/>
                    </a:ext>
                  </a:extLst>
                </p:cNvPr>
                <p:cNvSpPr/>
                <p:nvPr/>
              </p:nvSpPr>
              <p:spPr>
                <a:xfrm rot="5400000" flipH="1">
                  <a:off x="7283176" y="2391270"/>
                  <a:ext cx="419070" cy="737406"/>
                </a:xfrm>
                <a:prstGeom prst="leftBrace">
                  <a:avLst>
                    <a:gd name="adj1" fmla="val 8333"/>
                    <a:gd name="adj2" fmla="val 488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sp>
              <p:nvSpPr>
                <p:cNvPr id="102" name="ZoneTexte 60">
                  <a:extLst>
                    <a:ext uri="{FF2B5EF4-FFF2-40B4-BE49-F238E27FC236}">
                      <a16:creationId xmlns:a16="http://schemas.microsoft.com/office/drawing/2014/main" id="{5371F996-420B-F5A4-1318-83F837D5A62A}"/>
                    </a:ext>
                  </a:extLst>
                </p:cNvPr>
                <p:cNvSpPr txBox="1"/>
                <p:nvPr/>
              </p:nvSpPr>
              <p:spPr>
                <a:xfrm>
                  <a:off x="6436309" y="2928553"/>
                  <a:ext cx="2258249" cy="338554"/>
                </a:xfrm>
                <a:prstGeom prst="rect">
                  <a:avLst/>
                </a:prstGeom>
                <a:noFill/>
              </p:spPr>
              <p:txBody>
                <a:bodyPr wrap="square" rtlCol="0">
                  <a:spAutoFit/>
                </a:bodyPr>
                <a:lstStyle/>
                <a:p>
                  <a:r>
                    <a:rPr lang="fr-CA" sz="800" dirty="0">
                      <a:latin typeface="+mj-lt"/>
                      <a:ea typeface="Times New Roman" panose="02020603050405020304" pitchFamily="18" charset="0"/>
                    </a:rPr>
                    <a:t>G</a:t>
                  </a:r>
                  <a:r>
                    <a:rPr lang="fr-CA" sz="800" dirty="0">
                      <a:effectLst/>
                      <a:latin typeface="+mj-lt"/>
                      <a:ea typeface="Times New Roman" panose="02020603050405020304" pitchFamily="18" charset="0"/>
                    </a:rPr>
                    <a:t>roupe de </a:t>
                  </a:r>
                  <a:r>
                    <a:rPr lang="fr-CA" sz="800" b="1" dirty="0">
                      <a:effectLst/>
                      <a:latin typeface="+mj-lt"/>
                      <a:ea typeface="Times New Roman" panose="02020603050405020304" pitchFamily="18" charset="0"/>
                    </a:rPr>
                    <a:t>bénéficiaires</a:t>
                  </a:r>
                  <a:r>
                    <a:rPr lang="fr-CA" sz="800" dirty="0">
                      <a:effectLst/>
                      <a:latin typeface="+mj-lt"/>
                      <a:ea typeface="Times New Roman" panose="02020603050405020304" pitchFamily="18" charset="0"/>
                    </a:rPr>
                    <a:t> qui ont convenu d’exercer conjointement leurs droits de vote</a:t>
                  </a:r>
                  <a:endParaRPr lang="fr-CA" sz="800" dirty="0">
                    <a:latin typeface="+mj-lt"/>
                  </a:endParaRPr>
                </a:p>
              </p:txBody>
            </p:sp>
          </p:grpSp>
        </p:grpSp>
      </p:grpSp>
      <p:pic>
        <p:nvPicPr>
          <p:cNvPr id="108" name="Graphic 107" descr="Badge New with solid fill">
            <a:extLst>
              <a:ext uri="{FF2B5EF4-FFF2-40B4-BE49-F238E27FC236}">
                <a16:creationId xmlns:a16="http://schemas.microsoft.com/office/drawing/2014/main" id="{6765E427-3576-4DCD-3764-D8202B0F87BC}"/>
              </a:ext>
            </a:extLst>
          </p:cNvPr>
          <p:cNvPicPr>
            <a:picLocks noChangeAspect="1"/>
          </p:cNvPicPr>
          <p:nvPr>
            <p:custDataLst>
              <p:tags r:id="rId5"/>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36950" y="3390184"/>
            <a:ext cx="371511" cy="371511"/>
          </a:xfrm>
          <a:prstGeom prst="rect">
            <a:avLst/>
          </a:prstGeom>
        </p:spPr>
      </p:pic>
    </p:spTree>
    <p:extLst>
      <p:ext uri="{BB962C8B-B14F-4D97-AF65-F5344CB8AC3E}">
        <p14:creationId xmlns:p14="http://schemas.microsoft.com/office/powerpoint/2010/main" val="1662748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Group 184">
            <a:extLst>
              <a:ext uri="{FF2B5EF4-FFF2-40B4-BE49-F238E27FC236}">
                <a16:creationId xmlns:a16="http://schemas.microsoft.com/office/drawing/2014/main" id="{CF90853D-AD7E-9D6E-5927-BDC87CDD15C1}"/>
              </a:ext>
            </a:extLst>
          </p:cNvPr>
          <p:cNvGrpSpPr/>
          <p:nvPr>
            <p:custDataLst>
              <p:tags r:id="rId1"/>
            </p:custDataLst>
          </p:nvPr>
        </p:nvGrpSpPr>
        <p:grpSpPr>
          <a:xfrm flipH="1">
            <a:off x="7474195" y="1854026"/>
            <a:ext cx="813966" cy="341065"/>
            <a:chOff x="4963627" y="1469809"/>
            <a:chExt cx="781279" cy="94008"/>
          </a:xfrm>
        </p:grpSpPr>
        <p:cxnSp>
          <p:nvCxnSpPr>
            <p:cNvPr id="186" name="Straight Connector 185">
              <a:extLst>
                <a:ext uri="{FF2B5EF4-FFF2-40B4-BE49-F238E27FC236}">
                  <a16:creationId xmlns:a16="http://schemas.microsoft.com/office/drawing/2014/main" id="{E92019AF-6002-9779-99BC-7C2F4B04CB58}"/>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DED071B0-4C94-2C24-ECBE-2AEFA56BA874}"/>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2EE3A2EA-0292-AA88-04D9-363BDEB827ED}"/>
              </a:ext>
            </a:extLst>
          </p:cNvPr>
          <p:cNvGrpSpPr/>
          <p:nvPr>
            <p:custDataLst>
              <p:tags r:id="rId2"/>
            </p:custDataLst>
          </p:nvPr>
        </p:nvGrpSpPr>
        <p:grpSpPr>
          <a:xfrm>
            <a:off x="4916915" y="1313913"/>
            <a:ext cx="832360" cy="271222"/>
            <a:chOff x="4960802" y="1468637"/>
            <a:chExt cx="784104" cy="95180"/>
          </a:xfrm>
        </p:grpSpPr>
        <p:cxnSp>
          <p:nvCxnSpPr>
            <p:cNvPr id="156" name="Straight Connector 155">
              <a:extLst>
                <a:ext uri="{FF2B5EF4-FFF2-40B4-BE49-F238E27FC236}">
                  <a16:creationId xmlns:a16="http://schemas.microsoft.com/office/drawing/2014/main" id="{6D078E8B-A0F1-ABE9-F724-90AA0BCE9100}"/>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18D797D4-CA78-AF91-D9A7-974D9551937F}"/>
                </a:ext>
              </a:extLst>
            </p:cNvPr>
            <p:cNvCxnSpPr>
              <a:cxnSpLocks/>
            </p:cNvCxnSpPr>
            <p:nvPr/>
          </p:nvCxnSpPr>
          <p:spPr>
            <a:xfrm flipH="1" flipV="1">
              <a:off x="4960802" y="1468637"/>
              <a:ext cx="678024" cy="120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 name="Titre 1">
            <a:extLst>
              <a:ext uri="{FF2B5EF4-FFF2-40B4-BE49-F238E27FC236}">
                <a16:creationId xmlns:a16="http://schemas.microsoft.com/office/drawing/2014/main" id="{4AFFBFBF-4F18-152E-2E59-2B79FD6B4903}"/>
              </a:ext>
            </a:extLst>
          </p:cNvPr>
          <p:cNvSpPr>
            <a:spLocks noGrp="1"/>
          </p:cNvSpPr>
          <p:nvPr>
            <p:ph type="title"/>
            <p:custDataLst>
              <p:tags r:id="rId3"/>
            </p:custDataLst>
          </p:nvPr>
        </p:nvSpPr>
        <p:spPr>
          <a:xfrm>
            <a:off x="628650" y="273844"/>
            <a:ext cx="7819436" cy="640556"/>
          </a:xfrm>
        </p:spPr>
        <p:txBody>
          <a:bodyPr>
            <a:noAutofit/>
          </a:bodyPr>
          <a:lstStyle/>
          <a:p>
            <a:r>
              <a:rPr lang="fr-CA" sz="2400" dirty="0"/>
              <a:t>Fonds d’investissement constitué en fiducie actionnaire d’une société par actions</a:t>
            </a:r>
          </a:p>
        </p:txBody>
      </p:sp>
      <p:grpSp>
        <p:nvGrpSpPr>
          <p:cNvPr id="144" name="Group 143">
            <a:extLst>
              <a:ext uri="{FF2B5EF4-FFF2-40B4-BE49-F238E27FC236}">
                <a16:creationId xmlns:a16="http://schemas.microsoft.com/office/drawing/2014/main" id="{74A65510-62F6-3B4E-F7B1-1A7E982D4E72}"/>
              </a:ext>
            </a:extLst>
          </p:cNvPr>
          <p:cNvGrpSpPr/>
          <p:nvPr>
            <p:custDataLst>
              <p:tags r:id="rId4"/>
            </p:custDataLst>
          </p:nvPr>
        </p:nvGrpSpPr>
        <p:grpSpPr>
          <a:xfrm>
            <a:off x="5552578" y="1628246"/>
            <a:ext cx="408842" cy="408842"/>
            <a:chOff x="5834302" y="1413357"/>
            <a:chExt cx="408842" cy="408842"/>
          </a:xfrm>
        </p:grpSpPr>
        <p:pic>
          <p:nvPicPr>
            <p:cNvPr id="142" name="Graphic 141" descr="Man with solid fill">
              <a:extLst>
                <a:ext uri="{FF2B5EF4-FFF2-40B4-BE49-F238E27FC236}">
                  <a16:creationId xmlns:a16="http://schemas.microsoft.com/office/drawing/2014/main" id="{FD15322B-F152-46B2-5B8D-64C6D013530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5834302" y="1413357"/>
              <a:ext cx="408842" cy="408842"/>
            </a:xfrm>
            <a:prstGeom prst="rect">
              <a:avLst/>
            </a:prstGeom>
          </p:spPr>
        </p:pic>
        <p:sp>
          <p:nvSpPr>
            <p:cNvPr id="143" name="TextBox 142">
              <a:extLst>
                <a:ext uri="{FF2B5EF4-FFF2-40B4-BE49-F238E27FC236}">
                  <a16:creationId xmlns:a16="http://schemas.microsoft.com/office/drawing/2014/main" id="{9ACAADD2-F779-82C4-0FB8-8589159EC6D1}"/>
                </a:ext>
              </a:extLst>
            </p:cNvPr>
            <p:cNvSpPr txBox="1"/>
            <p:nvPr/>
          </p:nvSpPr>
          <p:spPr>
            <a:xfrm>
              <a:off x="5978076" y="1432485"/>
              <a:ext cx="45719" cy="276999"/>
            </a:xfrm>
            <a:prstGeom prst="rect">
              <a:avLst/>
            </a:prstGeom>
            <a:noFill/>
          </p:spPr>
          <p:txBody>
            <a:bodyPr wrap="square" rtlCol="0">
              <a:spAutoFit/>
            </a:bodyPr>
            <a:lstStyle/>
            <a:p>
              <a:r>
                <a:rPr lang="en-US" sz="1200" dirty="0">
                  <a:solidFill>
                    <a:schemeClr val="accent3"/>
                  </a:solidFill>
                </a:rPr>
                <a:t>2</a:t>
              </a:r>
            </a:p>
          </p:txBody>
        </p:sp>
      </p:grpSp>
      <p:sp>
        <p:nvSpPr>
          <p:cNvPr id="110" name="Rectangle 109">
            <a:extLst>
              <a:ext uri="{FF2B5EF4-FFF2-40B4-BE49-F238E27FC236}">
                <a16:creationId xmlns:a16="http://schemas.microsoft.com/office/drawing/2014/main" id="{BC81702D-D8E0-4AA4-47AB-65A389F95546}"/>
              </a:ext>
            </a:extLst>
          </p:cNvPr>
          <p:cNvSpPr/>
          <p:nvPr>
            <p:custDataLst>
              <p:tags r:id="rId5"/>
            </p:custDataLst>
          </p:nvPr>
        </p:nvSpPr>
        <p:spPr>
          <a:xfrm>
            <a:off x="5254212" y="2170842"/>
            <a:ext cx="929998" cy="427951"/>
          </a:xfrm>
          <a:prstGeom prst="rect">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r>
              <a:rPr lang="fr-CA" sz="1000" b="1" dirty="0">
                <a:solidFill>
                  <a:srgbClr val="1E1E1E"/>
                </a:solidFill>
                <a:latin typeface="Arial"/>
              </a:rPr>
              <a:t>Bénéficiaire 1 </a:t>
            </a:r>
            <a:r>
              <a:rPr lang="fr-CA" sz="1000" b="1" dirty="0" err="1">
                <a:solidFill>
                  <a:srgbClr val="1E1E1E"/>
                </a:solidFill>
                <a:latin typeface="Arial"/>
              </a:rPr>
              <a:t>inc.</a:t>
            </a:r>
            <a:endParaRPr lang="fr-CA" sz="1000" b="1" dirty="0">
              <a:solidFill>
                <a:srgbClr val="1E1E1E"/>
              </a:solidFill>
              <a:latin typeface="Arial"/>
            </a:endParaRPr>
          </a:p>
        </p:txBody>
      </p:sp>
      <p:grpSp>
        <p:nvGrpSpPr>
          <p:cNvPr id="111" name="Groupe 57">
            <a:extLst>
              <a:ext uri="{FF2B5EF4-FFF2-40B4-BE49-F238E27FC236}">
                <a16:creationId xmlns:a16="http://schemas.microsoft.com/office/drawing/2014/main" id="{D8FAA9DB-FFB6-830F-118B-229090AC24C0}"/>
              </a:ext>
            </a:extLst>
          </p:cNvPr>
          <p:cNvGrpSpPr/>
          <p:nvPr>
            <p:custDataLst>
              <p:tags r:id="rId6"/>
            </p:custDataLst>
          </p:nvPr>
        </p:nvGrpSpPr>
        <p:grpSpPr>
          <a:xfrm>
            <a:off x="4594738" y="1060951"/>
            <a:ext cx="1610715" cy="1140515"/>
            <a:chOff x="4238446" y="478208"/>
            <a:chExt cx="1610715" cy="1140515"/>
          </a:xfrm>
        </p:grpSpPr>
        <p:sp>
          <p:nvSpPr>
            <p:cNvPr id="129" name="ZoneTexte 43">
              <a:extLst>
                <a:ext uri="{FF2B5EF4-FFF2-40B4-BE49-F238E27FC236}">
                  <a16:creationId xmlns:a16="http://schemas.microsoft.com/office/drawing/2014/main" id="{265390FA-E0DF-4641-1C33-B71BB9CBFE9C}"/>
                </a:ext>
              </a:extLst>
            </p:cNvPr>
            <p:cNvSpPr txBox="1"/>
            <p:nvPr/>
          </p:nvSpPr>
          <p:spPr>
            <a:xfrm>
              <a:off x="4247793" y="478208"/>
              <a:ext cx="397748" cy="200055"/>
            </a:xfrm>
            <a:prstGeom prst="rect">
              <a:avLst/>
            </a:prstGeom>
            <a:noFill/>
          </p:spPr>
          <p:txBody>
            <a:bodyPr wrap="square" rtlCol="0">
              <a:spAutoFit/>
            </a:bodyPr>
            <a:lstStyle/>
            <a:p>
              <a:r>
                <a:rPr lang="fr-CA" sz="700" b="1" dirty="0">
                  <a:solidFill>
                    <a:srgbClr val="00B050"/>
                  </a:solidFill>
                </a:rPr>
                <a:t>25%</a:t>
              </a:r>
              <a:endParaRPr lang="fr-CA" sz="700" dirty="0">
                <a:solidFill>
                  <a:srgbClr val="00B050"/>
                </a:solidFill>
              </a:endParaRPr>
            </a:p>
          </p:txBody>
        </p:sp>
        <p:grpSp>
          <p:nvGrpSpPr>
            <p:cNvPr id="130" name="Groupe 56">
              <a:extLst>
                <a:ext uri="{FF2B5EF4-FFF2-40B4-BE49-F238E27FC236}">
                  <a16:creationId xmlns:a16="http://schemas.microsoft.com/office/drawing/2014/main" id="{676FD305-3D72-EECC-9E76-A2C9ED5A0F44}"/>
                </a:ext>
              </a:extLst>
            </p:cNvPr>
            <p:cNvGrpSpPr/>
            <p:nvPr/>
          </p:nvGrpSpPr>
          <p:grpSpPr>
            <a:xfrm>
              <a:off x="4238446" y="620806"/>
              <a:ext cx="1610715" cy="997917"/>
              <a:chOff x="4238446" y="620806"/>
              <a:chExt cx="1610715" cy="997917"/>
            </a:xfrm>
          </p:grpSpPr>
          <p:sp>
            <p:nvSpPr>
              <p:cNvPr id="135" name="ZoneTexte 41">
                <a:extLst>
                  <a:ext uri="{FF2B5EF4-FFF2-40B4-BE49-F238E27FC236}">
                    <a16:creationId xmlns:a16="http://schemas.microsoft.com/office/drawing/2014/main" id="{453C2CE5-EAD4-589D-ACE3-1A34283F8AA9}"/>
                  </a:ext>
                </a:extLst>
              </p:cNvPr>
              <p:cNvSpPr txBox="1"/>
              <p:nvPr/>
            </p:nvSpPr>
            <p:spPr>
              <a:xfrm>
                <a:off x="4249366" y="752430"/>
                <a:ext cx="399921" cy="200055"/>
              </a:xfrm>
              <a:prstGeom prst="rect">
                <a:avLst/>
              </a:prstGeom>
              <a:noFill/>
            </p:spPr>
            <p:txBody>
              <a:bodyPr wrap="square" rtlCol="0">
                <a:spAutoFit/>
              </a:bodyPr>
              <a:lstStyle/>
              <a:p>
                <a:r>
                  <a:rPr lang="fr-CA" sz="700" b="1" dirty="0">
                    <a:solidFill>
                      <a:srgbClr val="00B050"/>
                    </a:solidFill>
                  </a:rPr>
                  <a:t>55%</a:t>
                </a:r>
                <a:endParaRPr lang="fr-CA" sz="700" dirty="0">
                  <a:solidFill>
                    <a:srgbClr val="00B050"/>
                  </a:solidFill>
                </a:endParaRPr>
              </a:p>
            </p:txBody>
          </p:sp>
          <p:sp>
            <p:nvSpPr>
              <p:cNvPr id="136" name="ZoneTexte 42">
                <a:extLst>
                  <a:ext uri="{FF2B5EF4-FFF2-40B4-BE49-F238E27FC236}">
                    <a16:creationId xmlns:a16="http://schemas.microsoft.com/office/drawing/2014/main" id="{AFF3595F-F9F0-7A99-BEA1-9C3447907147}"/>
                  </a:ext>
                </a:extLst>
              </p:cNvPr>
              <p:cNvSpPr txBox="1"/>
              <p:nvPr/>
            </p:nvSpPr>
            <p:spPr>
              <a:xfrm>
                <a:off x="4238446" y="620806"/>
                <a:ext cx="375380" cy="200055"/>
              </a:xfrm>
              <a:prstGeom prst="rect">
                <a:avLst/>
              </a:prstGeom>
              <a:noFill/>
            </p:spPr>
            <p:txBody>
              <a:bodyPr wrap="square" rtlCol="0">
                <a:spAutoFit/>
              </a:bodyPr>
              <a:lstStyle/>
              <a:p>
                <a:r>
                  <a:rPr lang="fr-CA" sz="700" b="1" dirty="0">
                    <a:solidFill>
                      <a:srgbClr val="FF0000"/>
                    </a:solidFill>
                  </a:rPr>
                  <a:t>20%</a:t>
                </a:r>
                <a:endParaRPr lang="fr-CA" sz="700" dirty="0">
                  <a:solidFill>
                    <a:srgbClr val="FF0000"/>
                  </a:solidFill>
                </a:endParaRPr>
              </a:p>
            </p:txBody>
          </p:sp>
          <p:sp>
            <p:nvSpPr>
              <p:cNvPr id="131" name="ZoneTexte 37">
                <a:extLst>
                  <a:ext uri="{FF2B5EF4-FFF2-40B4-BE49-F238E27FC236}">
                    <a16:creationId xmlns:a16="http://schemas.microsoft.com/office/drawing/2014/main" id="{9709564A-FFAC-22FC-4F80-225060D4AE89}"/>
                  </a:ext>
                </a:extLst>
              </p:cNvPr>
              <p:cNvSpPr txBox="1"/>
              <p:nvPr/>
            </p:nvSpPr>
            <p:spPr>
              <a:xfrm>
                <a:off x="5232579" y="1418668"/>
                <a:ext cx="380927" cy="200055"/>
              </a:xfrm>
              <a:prstGeom prst="rect">
                <a:avLst/>
              </a:prstGeom>
              <a:noFill/>
            </p:spPr>
            <p:txBody>
              <a:bodyPr wrap="square" rtlCol="0">
                <a:spAutoFit/>
              </a:bodyPr>
              <a:lstStyle/>
              <a:p>
                <a:r>
                  <a:rPr lang="fr-CA" sz="700" b="1" dirty="0">
                    <a:solidFill>
                      <a:srgbClr val="00B050"/>
                    </a:solidFill>
                  </a:rPr>
                  <a:t>25%</a:t>
                </a:r>
                <a:endParaRPr lang="fr-CA" sz="700" dirty="0">
                  <a:solidFill>
                    <a:srgbClr val="00B050"/>
                  </a:solidFill>
                </a:endParaRPr>
              </a:p>
            </p:txBody>
          </p:sp>
          <p:sp>
            <p:nvSpPr>
              <p:cNvPr id="137" name="ZoneTexte 44">
                <a:extLst>
                  <a:ext uri="{FF2B5EF4-FFF2-40B4-BE49-F238E27FC236}">
                    <a16:creationId xmlns:a16="http://schemas.microsoft.com/office/drawing/2014/main" id="{C230DBB7-6C47-86A4-0A9C-3F80E68D9C23}"/>
                  </a:ext>
                </a:extLst>
              </p:cNvPr>
              <p:cNvSpPr txBox="1"/>
              <p:nvPr/>
            </p:nvSpPr>
            <p:spPr>
              <a:xfrm>
                <a:off x="5016801" y="827098"/>
                <a:ext cx="832360" cy="200055"/>
              </a:xfrm>
              <a:prstGeom prst="rect">
                <a:avLst/>
              </a:prstGeom>
              <a:solidFill>
                <a:schemeClr val="bg1"/>
              </a:solidFill>
            </p:spPr>
            <p:txBody>
              <a:bodyPr wrap="square" rtlCol="0">
                <a:spAutoFit/>
              </a:bodyPr>
              <a:lstStyle/>
              <a:p>
                <a:r>
                  <a:rPr lang="fr-CA" sz="700" b="1" dirty="0"/>
                  <a:t>Actionnaires</a:t>
                </a:r>
              </a:p>
            </p:txBody>
          </p:sp>
        </p:grpSp>
      </p:grpSp>
      <p:grpSp>
        <p:nvGrpSpPr>
          <p:cNvPr id="229" name="Group 228">
            <a:extLst>
              <a:ext uri="{FF2B5EF4-FFF2-40B4-BE49-F238E27FC236}">
                <a16:creationId xmlns:a16="http://schemas.microsoft.com/office/drawing/2014/main" id="{7D827214-F63A-A82A-338D-B6CB28BACE83}"/>
              </a:ext>
            </a:extLst>
          </p:cNvPr>
          <p:cNvGrpSpPr/>
          <p:nvPr>
            <p:custDataLst>
              <p:tags r:id="rId7"/>
            </p:custDataLst>
          </p:nvPr>
        </p:nvGrpSpPr>
        <p:grpSpPr>
          <a:xfrm>
            <a:off x="8230973" y="1091746"/>
            <a:ext cx="485319" cy="1034843"/>
            <a:chOff x="8230973" y="1091746"/>
            <a:chExt cx="485319" cy="1034843"/>
          </a:xfrm>
        </p:grpSpPr>
        <p:sp>
          <p:nvSpPr>
            <p:cNvPr id="116" name="ZoneTexte 29">
              <a:extLst>
                <a:ext uri="{FF2B5EF4-FFF2-40B4-BE49-F238E27FC236}">
                  <a16:creationId xmlns:a16="http://schemas.microsoft.com/office/drawing/2014/main" id="{51B370BC-E5BB-85AA-63DD-4A35A0EE98AC}"/>
                </a:ext>
              </a:extLst>
            </p:cNvPr>
            <p:cNvSpPr txBox="1"/>
            <p:nvPr/>
          </p:nvSpPr>
          <p:spPr>
            <a:xfrm>
              <a:off x="8230973" y="1091746"/>
              <a:ext cx="465400" cy="200055"/>
            </a:xfrm>
            <a:prstGeom prst="rect">
              <a:avLst/>
            </a:prstGeom>
            <a:noFill/>
          </p:spPr>
          <p:txBody>
            <a:bodyPr wrap="square" rtlCol="0">
              <a:spAutoFit/>
            </a:bodyPr>
            <a:lstStyle/>
            <a:p>
              <a:r>
                <a:rPr lang="fr-CA" sz="700" b="1" dirty="0">
                  <a:solidFill>
                    <a:srgbClr val="00B050"/>
                  </a:solidFill>
                </a:rPr>
                <a:t>25%</a:t>
              </a:r>
              <a:endParaRPr lang="fr-CA" sz="700" dirty="0">
                <a:solidFill>
                  <a:srgbClr val="00B050"/>
                </a:solidFill>
              </a:endParaRPr>
            </a:p>
          </p:txBody>
        </p:sp>
        <p:sp>
          <p:nvSpPr>
            <p:cNvPr id="117" name="ZoneTexte 30">
              <a:extLst>
                <a:ext uri="{FF2B5EF4-FFF2-40B4-BE49-F238E27FC236}">
                  <a16:creationId xmlns:a16="http://schemas.microsoft.com/office/drawing/2014/main" id="{05EA7E05-A473-2C1D-7CF8-D2B37227D668}"/>
                </a:ext>
              </a:extLst>
            </p:cNvPr>
            <p:cNvSpPr txBox="1"/>
            <p:nvPr/>
          </p:nvSpPr>
          <p:spPr>
            <a:xfrm>
              <a:off x="8235297" y="1275082"/>
              <a:ext cx="465400" cy="200055"/>
            </a:xfrm>
            <a:prstGeom prst="rect">
              <a:avLst/>
            </a:prstGeom>
            <a:noFill/>
          </p:spPr>
          <p:txBody>
            <a:bodyPr wrap="square" rtlCol="0">
              <a:spAutoFit/>
            </a:bodyPr>
            <a:lstStyle/>
            <a:p>
              <a:r>
                <a:rPr lang="fr-CA" sz="700" b="1" dirty="0">
                  <a:solidFill>
                    <a:srgbClr val="FF0000"/>
                  </a:solidFill>
                </a:rPr>
                <a:t>10%</a:t>
              </a:r>
              <a:endParaRPr lang="fr-CA" sz="700" dirty="0">
                <a:solidFill>
                  <a:srgbClr val="FF0000"/>
                </a:solidFill>
              </a:endParaRPr>
            </a:p>
          </p:txBody>
        </p:sp>
        <p:sp>
          <p:nvSpPr>
            <p:cNvPr id="118" name="ZoneTexte 31">
              <a:extLst>
                <a:ext uri="{FF2B5EF4-FFF2-40B4-BE49-F238E27FC236}">
                  <a16:creationId xmlns:a16="http://schemas.microsoft.com/office/drawing/2014/main" id="{C0811518-EE71-BD9C-0445-CB9CA1994F3C}"/>
                </a:ext>
              </a:extLst>
            </p:cNvPr>
            <p:cNvSpPr txBox="1"/>
            <p:nvPr/>
          </p:nvSpPr>
          <p:spPr>
            <a:xfrm>
              <a:off x="8236464" y="1429734"/>
              <a:ext cx="465400" cy="200055"/>
            </a:xfrm>
            <a:prstGeom prst="rect">
              <a:avLst/>
            </a:prstGeom>
            <a:noFill/>
          </p:spPr>
          <p:txBody>
            <a:bodyPr wrap="square" rtlCol="0">
              <a:spAutoFit/>
            </a:bodyPr>
            <a:lstStyle/>
            <a:p>
              <a:r>
                <a:rPr lang="fr-CA" sz="700" b="1" dirty="0">
                  <a:solidFill>
                    <a:srgbClr val="FF0000"/>
                  </a:solidFill>
                </a:rPr>
                <a:t>15%</a:t>
              </a:r>
              <a:endParaRPr lang="fr-CA" sz="700" dirty="0">
                <a:solidFill>
                  <a:srgbClr val="FF0000"/>
                </a:solidFill>
              </a:endParaRPr>
            </a:p>
          </p:txBody>
        </p:sp>
        <p:sp>
          <p:nvSpPr>
            <p:cNvPr id="126" name="ZoneTexte 51">
              <a:extLst>
                <a:ext uri="{FF2B5EF4-FFF2-40B4-BE49-F238E27FC236}">
                  <a16:creationId xmlns:a16="http://schemas.microsoft.com/office/drawing/2014/main" id="{AFE68EF0-37BB-9D57-9FC9-6A6578E6DD4C}"/>
                </a:ext>
              </a:extLst>
            </p:cNvPr>
            <p:cNvSpPr txBox="1"/>
            <p:nvPr/>
          </p:nvSpPr>
          <p:spPr>
            <a:xfrm>
              <a:off x="8237631" y="1570771"/>
              <a:ext cx="465400" cy="200055"/>
            </a:xfrm>
            <a:prstGeom prst="rect">
              <a:avLst/>
            </a:prstGeom>
            <a:noFill/>
          </p:spPr>
          <p:txBody>
            <a:bodyPr wrap="square" rtlCol="0">
              <a:spAutoFit/>
            </a:bodyPr>
            <a:lstStyle/>
            <a:p>
              <a:r>
                <a:rPr lang="fr-CA" sz="700" b="1" dirty="0">
                  <a:solidFill>
                    <a:srgbClr val="FF0000"/>
                  </a:solidFill>
                </a:rPr>
                <a:t>10%</a:t>
              </a:r>
              <a:endParaRPr lang="fr-CA" sz="700" dirty="0">
                <a:solidFill>
                  <a:srgbClr val="FF0000"/>
                </a:solidFill>
              </a:endParaRPr>
            </a:p>
          </p:txBody>
        </p:sp>
        <p:sp>
          <p:nvSpPr>
            <p:cNvPr id="127" name="ZoneTexte 52">
              <a:extLst>
                <a:ext uri="{FF2B5EF4-FFF2-40B4-BE49-F238E27FC236}">
                  <a16:creationId xmlns:a16="http://schemas.microsoft.com/office/drawing/2014/main" id="{FE2F29BD-A7D9-D5FC-3A8E-D6AE9FCE2DB5}"/>
                </a:ext>
              </a:extLst>
            </p:cNvPr>
            <p:cNvSpPr txBox="1"/>
            <p:nvPr/>
          </p:nvSpPr>
          <p:spPr>
            <a:xfrm>
              <a:off x="8250892" y="1748257"/>
              <a:ext cx="465400" cy="200055"/>
            </a:xfrm>
            <a:prstGeom prst="rect">
              <a:avLst/>
            </a:prstGeom>
            <a:noFill/>
          </p:spPr>
          <p:txBody>
            <a:bodyPr wrap="square" rtlCol="0">
              <a:spAutoFit/>
            </a:bodyPr>
            <a:lstStyle/>
            <a:p>
              <a:r>
                <a:rPr lang="fr-CA" sz="700" b="1" dirty="0">
                  <a:solidFill>
                    <a:srgbClr val="FF0000"/>
                  </a:solidFill>
                </a:rPr>
                <a:t>5%</a:t>
              </a:r>
              <a:endParaRPr lang="fr-CA" sz="700" dirty="0">
                <a:solidFill>
                  <a:srgbClr val="FF0000"/>
                </a:solidFill>
              </a:endParaRPr>
            </a:p>
          </p:txBody>
        </p:sp>
        <p:sp>
          <p:nvSpPr>
            <p:cNvPr id="128" name="ZoneTexte 53">
              <a:extLst>
                <a:ext uri="{FF2B5EF4-FFF2-40B4-BE49-F238E27FC236}">
                  <a16:creationId xmlns:a16="http://schemas.microsoft.com/office/drawing/2014/main" id="{2A510A31-2164-C86D-A302-60796A609AA1}"/>
                </a:ext>
              </a:extLst>
            </p:cNvPr>
            <p:cNvSpPr txBox="1"/>
            <p:nvPr/>
          </p:nvSpPr>
          <p:spPr>
            <a:xfrm>
              <a:off x="8236464" y="1926534"/>
              <a:ext cx="465400" cy="200055"/>
            </a:xfrm>
            <a:prstGeom prst="rect">
              <a:avLst/>
            </a:prstGeom>
            <a:noFill/>
          </p:spPr>
          <p:txBody>
            <a:bodyPr wrap="square" rtlCol="0">
              <a:spAutoFit/>
            </a:bodyPr>
            <a:lstStyle/>
            <a:p>
              <a:r>
                <a:rPr lang="fr-CA" sz="700" b="1" dirty="0">
                  <a:solidFill>
                    <a:srgbClr val="FF0000"/>
                  </a:solidFill>
                </a:rPr>
                <a:t>10%</a:t>
              </a:r>
              <a:endParaRPr lang="fr-CA" sz="700" dirty="0">
                <a:solidFill>
                  <a:srgbClr val="FF0000"/>
                </a:solidFill>
              </a:endParaRPr>
            </a:p>
          </p:txBody>
        </p:sp>
      </p:grpSp>
      <p:sp>
        <p:nvSpPr>
          <p:cNvPr id="122" name="Accolade ouvrante 54">
            <a:extLst>
              <a:ext uri="{FF2B5EF4-FFF2-40B4-BE49-F238E27FC236}">
                <a16:creationId xmlns:a16="http://schemas.microsoft.com/office/drawing/2014/main" id="{4B35CF22-08BD-716D-AC3F-6AF37EC634A0}"/>
              </a:ext>
            </a:extLst>
          </p:cNvPr>
          <p:cNvSpPr/>
          <p:nvPr>
            <p:custDataLst>
              <p:tags r:id="rId8"/>
            </p:custDataLst>
          </p:nvPr>
        </p:nvSpPr>
        <p:spPr>
          <a:xfrm rot="5400000" flipH="1">
            <a:off x="7283176" y="2391270"/>
            <a:ext cx="419070" cy="737406"/>
          </a:xfrm>
          <a:prstGeom prst="leftBrace">
            <a:avLst>
              <a:gd name="adj1" fmla="val 8333"/>
              <a:gd name="adj2" fmla="val 488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dirty="0"/>
          </a:p>
        </p:txBody>
      </p:sp>
      <p:sp>
        <p:nvSpPr>
          <p:cNvPr id="120" name="ZoneTexte 60">
            <a:extLst>
              <a:ext uri="{FF2B5EF4-FFF2-40B4-BE49-F238E27FC236}">
                <a16:creationId xmlns:a16="http://schemas.microsoft.com/office/drawing/2014/main" id="{EF86E569-137C-F074-D9E7-DDBC068233DD}"/>
              </a:ext>
            </a:extLst>
          </p:cNvPr>
          <p:cNvSpPr txBox="1"/>
          <p:nvPr>
            <p:custDataLst>
              <p:tags r:id="rId9"/>
            </p:custDataLst>
          </p:nvPr>
        </p:nvSpPr>
        <p:spPr>
          <a:xfrm>
            <a:off x="6436309" y="2928553"/>
            <a:ext cx="2258249" cy="338554"/>
          </a:xfrm>
          <a:prstGeom prst="rect">
            <a:avLst/>
          </a:prstGeom>
          <a:noFill/>
        </p:spPr>
        <p:txBody>
          <a:bodyPr wrap="square" rtlCol="0">
            <a:spAutoFit/>
          </a:bodyPr>
          <a:lstStyle/>
          <a:p>
            <a:r>
              <a:rPr lang="fr-CA" sz="800" dirty="0">
                <a:latin typeface="+mj-lt"/>
                <a:ea typeface="Times New Roman" panose="02020603050405020304" pitchFamily="18" charset="0"/>
              </a:rPr>
              <a:t>G</a:t>
            </a:r>
            <a:r>
              <a:rPr lang="fr-CA" sz="800" dirty="0">
                <a:effectLst/>
                <a:latin typeface="+mj-lt"/>
                <a:ea typeface="Times New Roman" panose="02020603050405020304" pitchFamily="18" charset="0"/>
              </a:rPr>
              <a:t>roupe de </a:t>
            </a:r>
            <a:r>
              <a:rPr lang="fr-CA" sz="800" b="1" dirty="0">
                <a:effectLst/>
                <a:latin typeface="+mj-lt"/>
                <a:ea typeface="Times New Roman" panose="02020603050405020304" pitchFamily="18" charset="0"/>
              </a:rPr>
              <a:t>bénéficiaires</a:t>
            </a:r>
            <a:r>
              <a:rPr lang="fr-CA" sz="800" dirty="0">
                <a:effectLst/>
                <a:latin typeface="+mj-lt"/>
                <a:ea typeface="Times New Roman" panose="02020603050405020304" pitchFamily="18" charset="0"/>
              </a:rPr>
              <a:t> qui ont convenu d’exercer conjointement leurs droits de vote</a:t>
            </a:r>
            <a:endParaRPr lang="fr-CA" sz="800" dirty="0">
              <a:latin typeface="+mj-lt"/>
            </a:endParaRPr>
          </a:p>
        </p:txBody>
      </p:sp>
      <p:sp>
        <p:nvSpPr>
          <p:cNvPr id="112" name="ZoneTexte 17">
            <a:extLst>
              <a:ext uri="{FF2B5EF4-FFF2-40B4-BE49-F238E27FC236}">
                <a16:creationId xmlns:a16="http://schemas.microsoft.com/office/drawing/2014/main" id="{E76F8CF5-182D-9945-3890-5BD509CE13CB}"/>
              </a:ext>
            </a:extLst>
          </p:cNvPr>
          <p:cNvSpPr txBox="1"/>
          <p:nvPr>
            <p:custDataLst>
              <p:tags r:id="rId10"/>
            </p:custDataLst>
          </p:nvPr>
        </p:nvSpPr>
        <p:spPr>
          <a:xfrm>
            <a:off x="6806567" y="1982103"/>
            <a:ext cx="873029" cy="215444"/>
          </a:xfrm>
          <a:prstGeom prst="rect">
            <a:avLst/>
          </a:prstGeom>
          <a:solidFill>
            <a:schemeClr val="bg1"/>
          </a:solidFill>
        </p:spPr>
        <p:txBody>
          <a:bodyPr wrap="square" rtlCol="0">
            <a:spAutoFit/>
          </a:bodyPr>
          <a:lstStyle/>
          <a:p>
            <a:r>
              <a:rPr lang="fr-CA" sz="800" b="1" dirty="0"/>
              <a:t>Bénéficiaires</a:t>
            </a:r>
          </a:p>
        </p:txBody>
      </p:sp>
      <p:grpSp>
        <p:nvGrpSpPr>
          <p:cNvPr id="145" name="Group 144">
            <a:extLst>
              <a:ext uri="{FF2B5EF4-FFF2-40B4-BE49-F238E27FC236}">
                <a16:creationId xmlns:a16="http://schemas.microsoft.com/office/drawing/2014/main" id="{72985982-6232-7BEE-613C-26B50175C3BB}"/>
              </a:ext>
            </a:extLst>
          </p:cNvPr>
          <p:cNvGrpSpPr/>
          <p:nvPr>
            <p:custDataLst>
              <p:tags r:id="rId11"/>
            </p:custDataLst>
          </p:nvPr>
        </p:nvGrpSpPr>
        <p:grpSpPr>
          <a:xfrm>
            <a:off x="5229984" y="1629789"/>
            <a:ext cx="408842" cy="408842"/>
            <a:chOff x="5528818" y="1376650"/>
            <a:chExt cx="408842" cy="408842"/>
          </a:xfrm>
        </p:grpSpPr>
        <p:pic>
          <p:nvPicPr>
            <p:cNvPr id="138" name="Graphic 137" descr="Man with solid fill">
              <a:extLst>
                <a:ext uri="{FF2B5EF4-FFF2-40B4-BE49-F238E27FC236}">
                  <a16:creationId xmlns:a16="http://schemas.microsoft.com/office/drawing/2014/main" id="{07712DDE-5A3F-3A74-F02B-59F042946C5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5528818" y="1376650"/>
              <a:ext cx="408842" cy="408842"/>
            </a:xfrm>
            <a:prstGeom prst="rect">
              <a:avLst/>
            </a:prstGeom>
          </p:spPr>
        </p:pic>
        <p:sp>
          <p:nvSpPr>
            <p:cNvPr id="139" name="TextBox 138">
              <a:extLst>
                <a:ext uri="{FF2B5EF4-FFF2-40B4-BE49-F238E27FC236}">
                  <a16:creationId xmlns:a16="http://schemas.microsoft.com/office/drawing/2014/main" id="{98B9EC80-AE52-172B-899C-93CF76DE2501}"/>
                </a:ext>
              </a:extLst>
            </p:cNvPr>
            <p:cNvSpPr txBox="1"/>
            <p:nvPr/>
          </p:nvSpPr>
          <p:spPr>
            <a:xfrm>
              <a:off x="5663606" y="1395616"/>
              <a:ext cx="45719" cy="276999"/>
            </a:xfrm>
            <a:prstGeom prst="rect">
              <a:avLst/>
            </a:prstGeom>
            <a:noFill/>
          </p:spPr>
          <p:txBody>
            <a:bodyPr wrap="square" rtlCol="0">
              <a:spAutoFit/>
            </a:bodyPr>
            <a:lstStyle/>
            <a:p>
              <a:r>
                <a:rPr lang="en-US" sz="1200" dirty="0">
                  <a:solidFill>
                    <a:srgbClr val="00B050"/>
                  </a:solidFill>
                </a:rPr>
                <a:t>1</a:t>
              </a:r>
            </a:p>
          </p:txBody>
        </p:sp>
      </p:grpSp>
      <p:pic>
        <p:nvPicPr>
          <p:cNvPr id="140" name="Graphic 139" descr="Man with solid fill">
            <a:extLst>
              <a:ext uri="{FF2B5EF4-FFF2-40B4-BE49-F238E27FC236}">
                <a16:creationId xmlns:a16="http://schemas.microsoft.com/office/drawing/2014/main" id="{3103FD00-B5B5-0EF4-BD9B-D8876BBE08F7}"/>
              </a:ext>
            </a:extLst>
          </p:cNvPr>
          <p:cNvPicPr>
            <a:picLocks noChangeAspect="1"/>
          </p:cNvPicPr>
          <p:nvPr>
            <p:custDataLst>
              <p:tags r:id="rId12"/>
            </p:custDataLst>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5864111" y="1626049"/>
            <a:ext cx="408842" cy="408842"/>
          </a:xfrm>
          <a:prstGeom prst="rect">
            <a:avLst/>
          </a:prstGeom>
        </p:spPr>
      </p:pic>
      <p:sp>
        <p:nvSpPr>
          <p:cNvPr id="141" name="TextBox 140">
            <a:extLst>
              <a:ext uri="{FF2B5EF4-FFF2-40B4-BE49-F238E27FC236}">
                <a16:creationId xmlns:a16="http://schemas.microsoft.com/office/drawing/2014/main" id="{2DF768F4-26B1-35A2-F34E-E31916C3D615}"/>
              </a:ext>
            </a:extLst>
          </p:cNvPr>
          <p:cNvSpPr txBox="1"/>
          <p:nvPr>
            <p:custDataLst>
              <p:tags r:id="rId13"/>
            </p:custDataLst>
          </p:nvPr>
        </p:nvSpPr>
        <p:spPr>
          <a:xfrm>
            <a:off x="6002351" y="1647000"/>
            <a:ext cx="45719" cy="276999"/>
          </a:xfrm>
          <a:prstGeom prst="rect">
            <a:avLst/>
          </a:prstGeom>
          <a:noFill/>
        </p:spPr>
        <p:txBody>
          <a:bodyPr wrap="square" rtlCol="0">
            <a:spAutoFit/>
          </a:bodyPr>
          <a:lstStyle/>
          <a:p>
            <a:r>
              <a:rPr lang="en-US" sz="1200" dirty="0">
                <a:solidFill>
                  <a:srgbClr val="00B050"/>
                </a:solidFill>
              </a:rPr>
              <a:t>3</a:t>
            </a:r>
          </a:p>
        </p:txBody>
      </p:sp>
      <p:grpSp>
        <p:nvGrpSpPr>
          <p:cNvPr id="150" name="Group 149">
            <a:extLst>
              <a:ext uri="{FF2B5EF4-FFF2-40B4-BE49-F238E27FC236}">
                <a16:creationId xmlns:a16="http://schemas.microsoft.com/office/drawing/2014/main" id="{7FDFB284-B051-AE52-597D-5F783621F0B1}"/>
              </a:ext>
            </a:extLst>
          </p:cNvPr>
          <p:cNvGrpSpPr/>
          <p:nvPr>
            <p:custDataLst>
              <p:tags r:id="rId14"/>
            </p:custDataLst>
          </p:nvPr>
        </p:nvGrpSpPr>
        <p:grpSpPr>
          <a:xfrm>
            <a:off x="4924222" y="1168547"/>
            <a:ext cx="1128199" cy="416587"/>
            <a:chOff x="4960802" y="1468637"/>
            <a:chExt cx="784104" cy="95180"/>
          </a:xfrm>
        </p:grpSpPr>
        <p:cxnSp>
          <p:nvCxnSpPr>
            <p:cNvPr id="148" name="Straight Connector 147">
              <a:extLst>
                <a:ext uri="{FF2B5EF4-FFF2-40B4-BE49-F238E27FC236}">
                  <a16:creationId xmlns:a16="http://schemas.microsoft.com/office/drawing/2014/main" id="{68C00F21-5D54-1235-84CD-6D6143883E05}"/>
                </a:ext>
              </a:extLst>
            </p:cNvPr>
            <p:cNvCxnSpPr>
              <a:cxnSpLocks/>
            </p:cNvCxnSpPr>
            <p:nvPr/>
          </p:nvCxnSpPr>
          <p:spPr>
            <a:xfrm flipH="1" flipV="1">
              <a:off x="5638826" y="1469809"/>
              <a:ext cx="106080" cy="940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E4331B6-C71A-E809-4AED-C810B01FEEF2}"/>
                </a:ext>
              </a:extLst>
            </p:cNvPr>
            <p:cNvCxnSpPr>
              <a:cxnSpLocks/>
            </p:cNvCxnSpPr>
            <p:nvPr/>
          </p:nvCxnSpPr>
          <p:spPr>
            <a:xfrm flipH="1" flipV="1">
              <a:off x="4960802" y="1468637"/>
              <a:ext cx="678024" cy="120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06916A1F-C3D8-9299-3BB9-1A90CA047E64}"/>
              </a:ext>
            </a:extLst>
          </p:cNvPr>
          <p:cNvGrpSpPr/>
          <p:nvPr>
            <p:custDataLst>
              <p:tags r:id="rId15"/>
            </p:custDataLst>
          </p:nvPr>
        </p:nvGrpSpPr>
        <p:grpSpPr>
          <a:xfrm>
            <a:off x="4924222" y="1460946"/>
            <a:ext cx="490911" cy="159087"/>
            <a:chOff x="4960802" y="1468637"/>
            <a:chExt cx="784104" cy="95180"/>
          </a:xfrm>
        </p:grpSpPr>
        <p:cxnSp>
          <p:nvCxnSpPr>
            <p:cNvPr id="153" name="Straight Connector 152">
              <a:extLst>
                <a:ext uri="{FF2B5EF4-FFF2-40B4-BE49-F238E27FC236}">
                  <a16:creationId xmlns:a16="http://schemas.microsoft.com/office/drawing/2014/main" id="{0D31845D-8798-FEDA-B911-0F30BA26BC3A}"/>
                </a:ext>
              </a:extLst>
            </p:cNvPr>
            <p:cNvCxnSpPr>
              <a:cxnSpLocks/>
            </p:cNvCxnSpPr>
            <p:nvPr/>
          </p:nvCxnSpPr>
          <p:spPr>
            <a:xfrm flipH="1" flipV="1">
              <a:off x="5638826" y="1469809"/>
              <a:ext cx="106080" cy="940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111081E-B6C8-81FE-11A6-E3564D25D2A5}"/>
                </a:ext>
              </a:extLst>
            </p:cNvPr>
            <p:cNvCxnSpPr>
              <a:cxnSpLocks/>
            </p:cNvCxnSpPr>
            <p:nvPr/>
          </p:nvCxnSpPr>
          <p:spPr>
            <a:xfrm flipH="1" flipV="1">
              <a:off x="4960802" y="1468637"/>
              <a:ext cx="678024" cy="120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8" name="Group 167">
            <a:extLst>
              <a:ext uri="{FF2B5EF4-FFF2-40B4-BE49-F238E27FC236}">
                <a16:creationId xmlns:a16="http://schemas.microsoft.com/office/drawing/2014/main" id="{EC0370F5-522B-6B6F-63B8-23B45A468E42}"/>
              </a:ext>
            </a:extLst>
          </p:cNvPr>
          <p:cNvGrpSpPr/>
          <p:nvPr>
            <p:custDataLst>
              <p:tags r:id="rId16"/>
            </p:custDataLst>
          </p:nvPr>
        </p:nvGrpSpPr>
        <p:grpSpPr>
          <a:xfrm>
            <a:off x="6352580" y="2212584"/>
            <a:ext cx="1566748" cy="411517"/>
            <a:chOff x="6197434" y="2529086"/>
            <a:chExt cx="1566748" cy="411517"/>
          </a:xfrm>
        </p:grpSpPr>
        <p:pic>
          <p:nvPicPr>
            <p:cNvPr id="161" name="Graphic 160" descr="Man with solid fill">
              <a:extLst>
                <a:ext uri="{FF2B5EF4-FFF2-40B4-BE49-F238E27FC236}">
                  <a16:creationId xmlns:a16="http://schemas.microsoft.com/office/drawing/2014/main" id="{435DE359-AC9E-EB59-6E53-3860170AA267}"/>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6197434" y="2529086"/>
              <a:ext cx="408842" cy="408842"/>
            </a:xfrm>
            <a:prstGeom prst="rect">
              <a:avLst/>
            </a:prstGeom>
          </p:spPr>
        </p:pic>
        <p:pic>
          <p:nvPicPr>
            <p:cNvPr id="162" name="Graphic 161" descr="Man with solid fill">
              <a:extLst>
                <a:ext uri="{FF2B5EF4-FFF2-40B4-BE49-F238E27FC236}">
                  <a16:creationId xmlns:a16="http://schemas.microsoft.com/office/drawing/2014/main" id="{8BD9E7AB-5E92-2BBF-C170-B3AF5C729AB0}"/>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6429015" y="2531761"/>
              <a:ext cx="408842" cy="408842"/>
            </a:xfrm>
            <a:prstGeom prst="rect">
              <a:avLst/>
            </a:prstGeom>
          </p:spPr>
        </p:pic>
        <p:pic>
          <p:nvPicPr>
            <p:cNvPr id="163" name="Graphic 162" descr="Man with solid fill">
              <a:extLst>
                <a:ext uri="{FF2B5EF4-FFF2-40B4-BE49-F238E27FC236}">
                  <a16:creationId xmlns:a16="http://schemas.microsoft.com/office/drawing/2014/main" id="{3EFA6F71-97A5-24FE-F80B-DB2E8F0DFCD5}"/>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6660596" y="2531666"/>
              <a:ext cx="408842" cy="408842"/>
            </a:xfrm>
            <a:prstGeom prst="rect">
              <a:avLst/>
            </a:prstGeom>
          </p:spPr>
        </p:pic>
        <p:pic>
          <p:nvPicPr>
            <p:cNvPr id="164" name="Graphic 163" descr="Man with solid fill">
              <a:extLst>
                <a:ext uri="{FF2B5EF4-FFF2-40B4-BE49-F238E27FC236}">
                  <a16:creationId xmlns:a16="http://schemas.microsoft.com/office/drawing/2014/main" id="{63C8B37A-5904-A0EF-99F5-5420207AC0BB}"/>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6892177" y="2531761"/>
              <a:ext cx="408842" cy="408842"/>
            </a:xfrm>
            <a:prstGeom prst="rect">
              <a:avLst/>
            </a:prstGeom>
          </p:spPr>
        </p:pic>
        <p:pic>
          <p:nvPicPr>
            <p:cNvPr id="165" name="Graphic 164" descr="Man with solid fill">
              <a:extLst>
                <a:ext uri="{FF2B5EF4-FFF2-40B4-BE49-F238E27FC236}">
                  <a16:creationId xmlns:a16="http://schemas.microsoft.com/office/drawing/2014/main" id="{BB707BD9-7A81-7C8E-EF86-AA03C777102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7123758" y="2531761"/>
              <a:ext cx="408842" cy="408842"/>
            </a:xfrm>
            <a:prstGeom prst="rect">
              <a:avLst/>
            </a:prstGeom>
          </p:spPr>
        </p:pic>
        <p:pic>
          <p:nvPicPr>
            <p:cNvPr id="166" name="Graphic 165" descr="Man with solid fill">
              <a:extLst>
                <a:ext uri="{FF2B5EF4-FFF2-40B4-BE49-F238E27FC236}">
                  <a16:creationId xmlns:a16="http://schemas.microsoft.com/office/drawing/2014/main" id="{6C49FCED-CD36-964A-F590-16523E613EE6}"/>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7355340" y="2531666"/>
              <a:ext cx="408842" cy="408842"/>
            </a:xfrm>
            <a:prstGeom prst="rect">
              <a:avLst/>
            </a:prstGeom>
          </p:spPr>
        </p:pic>
      </p:grpSp>
      <p:sp>
        <p:nvSpPr>
          <p:cNvPr id="169" name="TextBox 168">
            <a:extLst>
              <a:ext uri="{FF2B5EF4-FFF2-40B4-BE49-F238E27FC236}">
                <a16:creationId xmlns:a16="http://schemas.microsoft.com/office/drawing/2014/main" id="{B8DA5F68-EC71-035D-DC6A-FE0EC395A62E}"/>
              </a:ext>
            </a:extLst>
          </p:cNvPr>
          <p:cNvSpPr txBox="1"/>
          <p:nvPr>
            <p:custDataLst>
              <p:tags r:id="rId17"/>
            </p:custDataLst>
          </p:nvPr>
        </p:nvSpPr>
        <p:spPr>
          <a:xfrm>
            <a:off x="6492053" y="2227523"/>
            <a:ext cx="45719" cy="276999"/>
          </a:xfrm>
          <a:prstGeom prst="rect">
            <a:avLst/>
          </a:prstGeom>
          <a:noFill/>
        </p:spPr>
        <p:txBody>
          <a:bodyPr wrap="square" rtlCol="0">
            <a:spAutoFit/>
          </a:bodyPr>
          <a:lstStyle/>
          <a:p>
            <a:r>
              <a:rPr lang="en-US" sz="1200" dirty="0">
                <a:solidFill>
                  <a:srgbClr val="00B050"/>
                </a:solidFill>
              </a:rPr>
              <a:t>2</a:t>
            </a:r>
          </a:p>
        </p:txBody>
      </p:sp>
      <p:sp>
        <p:nvSpPr>
          <p:cNvPr id="170" name="TextBox 169">
            <a:extLst>
              <a:ext uri="{FF2B5EF4-FFF2-40B4-BE49-F238E27FC236}">
                <a16:creationId xmlns:a16="http://schemas.microsoft.com/office/drawing/2014/main" id="{E72ECB0F-3CB7-6AE0-A922-FE3E10168339}"/>
              </a:ext>
            </a:extLst>
          </p:cNvPr>
          <p:cNvSpPr txBox="1"/>
          <p:nvPr>
            <p:custDataLst>
              <p:tags r:id="rId18"/>
            </p:custDataLst>
          </p:nvPr>
        </p:nvSpPr>
        <p:spPr>
          <a:xfrm>
            <a:off x="6724350" y="2231650"/>
            <a:ext cx="45719" cy="276999"/>
          </a:xfrm>
          <a:prstGeom prst="rect">
            <a:avLst/>
          </a:prstGeom>
          <a:noFill/>
        </p:spPr>
        <p:txBody>
          <a:bodyPr wrap="square" rtlCol="0">
            <a:spAutoFit/>
          </a:bodyPr>
          <a:lstStyle/>
          <a:p>
            <a:r>
              <a:rPr lang="en-US" sz="1200" dirty="0">
                <a:solidFill>
                  <a:schemeClr val="accent3"/>
                </a:solidFill>
              </a:rPr>
              <a:t>3</a:t>
            </a:r>
          </a:p>
        </p:txBody>
      </p:sp>
      <p:sp>
        <p:nvSpPr>
          <p:cNvPr id="171" name="TextBox 170">
            <a:extLst>
              <a:ext uri="{FF2B5EF4-FFF2-40B4-BE49-F238E27FC236}">
                <a16:creationId xmlns:a16="http://schemas.microsoft.com/office/drawing/2014/main" id="{3CCC0A0B-2F97-31C2-69D4-48F53220BC06}"/>
              </a:ext>
            </a:extLst>
          </p:cNvPr>
          <p:cNvSpPr txBox="1"/>
          <p:nvPr>
            <p:custDataLst>
              <p:tags r:id="rId19"/>
            </p:custDataLst>
          </p:nvPr>
        </p:nvSpPr>
        <p:spPr>
          <a:xfrm>
            <a:off x="6955908" y="2235493"/>
            <a:ext cx="45719" cy="276999"/>
          </a:xfrm>
          <a:prstGeom prst="rect">
            <a:avLst/>
          </a:prstGeom>
          <a:noFill/>
        </p:spPr>
        <p:txBody>
          <a:bodyPr wrap="square" rtlCol="0">
            <a:spAutoFit/>
          </a:bodyPr>
          <a:lstStyle/>
          <a:p>
            <a:r>
              <a:rPr lang="en-US" sz="1200" dirty="0">
                <a:solidFill>
                  <a:schemeClr val="accent3"/>
                </a:solidFill>
              </a:rPr>
              <a:t>4</a:t>
            </a:r>
          </a:p>
        </p:txBody>
      </p:sp>
      <p:sp>
        <p:nvSpPr>
          <p:cNvPr id="172" name="TextBox 171">
            <a:extLst>
              <a:ext uri="{FF2B5EF4-FFF2-40B4-BE49-F238E27FC236}">
                <a16:creationId xmlns:a16="http://schemas.microsoft.com/office/drawing/2014/main" id="{9A9C5229-64FD-BC8C-1AAB-D65DA56E1432}"/>
              </a:ext>
            </a:extLst>
          </p:cNvPr>
          <p:cNvSpPr txBox="1"/>
          <p:nvPr>
            <p:custDataLst>
              <p:tags r:id="rId20"/>
            </p:custDataLst>
          </p:nvPr>
        </p:nvSpPr>
        <p:spPr>
          <a:xfrm>
            <a:off x="7187478" y="2235493"/>
            <a:ext cx="45719" cy="276999"/>
          </a:xfrm>
          <a:prstGeom prst="rect">
            <a:avLst/>
          </a:prstGeom>
          <a:noFill/>
        </p:spPr>
        <p:txBody>
          <a:bodyPr wrap="square" rtlCol="0">
            <a:spAutoFit/>
          </a:bodyPr>
          <a:lstStyle/>
          <a:p>
            <a:r>
              <a:rPr lang="en-US" sz="1200" dirty="0">
                <a:solidFill>
                  <a:srgbClr val="00B050"/>
                </a:solidFill>
              </a:rPr>
              <a:t>5</a:t>
            </a:r>
          </a:p>
        </p:txBody>
      </p:sp>
      <p:sp>
        <p:nvSpPr>
          <p:cNvPr id="173" name="TextBox 172">
            <a:extLst>
              <a:ext uri="{FF2B5EF4-FFF2-40B4-BE49-F238E27FC236}">
                <a16:creationId xmlns:a16="http://schemas.microsoft.com/office/drawing/2014/main" id="{2DD0AB0C-949D-07F9-4212-9AB35046D4C6}"/>
              </a:ext>
            </a:extLst>
          </p:cNvPr>
          <p:cNvSpPr txBox="1"/>
          <p:nvPr>
            <p:custDataLst>
              <p:tags r:id="rId21"/>
            </p:custDataLst>
          </p:nvPr>
        </p:nvSpPr>
        <p:spPr>
          <a:xfrm>
            <a:off x="7419054" y="2235493"/>
            <a:ext cx="45719" cy="276999"/>
          </a:xfrm>
          <a:prstGeom prst="rect">
            <a:avLst/>
          </a:prstGeom>
          <a:noFill/>
        </p:spPr>
        <p:txBody>
          <a:bodyPr wrap="square" rtlCol="0">
            <a:spAutoFit/>
          </a:bodyPr>
          <a:lstStyle/>
          <a:p>
            <a:r>
              <a:rPr lang="en-US" sz="1200" dirty="0">
                <a:solidFill>
                  <a:srgbClr val="00B050"/>
                </a:solidFill>
              </a:rPr>
              <a:t>6</a:t>
            </a:r>
          </a:p>
        </p:txBody>
      </p:sp>
      <p:sp>
        <p:nvSpPr>
          <p:cNvPr id="174" name="TextBox 173">
            <a:extLst>
              <a:ext uri="{FF2B5EF4-FFF2-40B4-BE49-F238E27FC236}">
                <a16:creationId xmlns:a16="http://schemas.microsoft.com/office/drawing/2014/main" id="{F50BC284-8193-D199-5ACE-410759D83A6A}"/>
              </a:ext>
            </a:extLst>
          </p:cNvPr>
          <p:cNvSpPr txBox="1"/>
          <p:nvPr>
            <p:custDataLst>
              <p:tags r:id="rId22"/>
            </p:custDataLst>
          </p:nvPr>
        </p:nvSpPr>
        <p:spPr>
          <a:xfrm>
            <a:off x="7648639" y="2235493"/>
            <a:ext cx="45719" cy="276999"/>
          </a:xfrm>
          <a:prstGeom prst="rect">
            <a:avLst/>
          </a:prstGeom>
          <a:noFill/>
        </p:spPr>
        <p:txBody>
          <a:bodyPr wrap="square" rtlCol="0">
            <a:spAutoFit/>
          </a:bodyPr>
          <a:lstStyle/>
          <a:p>
            <a:r>
              <a:rPr lang="en-US" sz="1200" dirty="0">
                <a:solidFill>
                  <a:srgbClr val="00B050"/>
                </a:solidFill>
              </a:rPr>
              <a:t>7</a:t>
            </a:r>
          </a:p>
        </p:txBody>
      </p:sp>
      <p:grpSp>
        <p:nvGrpSpPr>
          <p:cNvPr id="178" name="Group 177">
            <a:extLst>
              <a:ext uri="{FF2B5EF4-FFF2-40B4-BE49-F238E27FC236}">
                <a16:creationId xmlns:a16="http://schemas.microsoft.com/office/drawing/2014/main" id="{151E4AF4-036C-362A-CCFA-71D67C19E60D}"/>
              </a:ext>
            </a:extLst>
          </p:cNvPr>
          <p:cNvGrpSpPr/>
          <p:nvPr>
            <p:custDataLst>
              <p:tags r:id="rId23"/>
            </p:custDataLst>
          </p:nvPr>
        </p:nvGrpSpPr>
        <p:grpSpPr>
          <a:xfrm flipH="1">
            <a:off x="6557001" y="1167178"/>
            <a:ext cx="1724112" cy="1019915"/>
            <a:chOff x="4963627" y="1469809"/>
            <a:chExt cx="781279" cy="94008"/>
          </a:xfrm>
        </p:grpSpPr>
        <p:cxnSp>
          <p:nvCxnSpPr>
            <p:cNvPr id="179" name="Straight Connector 178">
              <a:extLst>
                <a:ext uri="{FF2B5EF4-FFF2-40B4-BE49-F238E27FC236}">
                  <a16:creationId xmlns:a16="http://schemas.microsoft.com/office/drawing/2014/main" id="{545DE976-CC6C-3779-0858-D44BE4265AD7}"/>
                </a:ext>
              </a:extLst>
            </p:cNvPr>
            <p:cNvCxnSpPr>
              <a:cxnSpLocks/>
            </p:cNvCxnSpPr>
            <p:nvPr/>
          </p:nvCxnSpPr>
          <p:spPr>
            <a:xfrm flipH="1" flipV="1">
              <a:off x="5638826" y="1469809"/>
              <a:ext cx="106080" cy="9400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A9497DF-CE31-2F22-9444-65410A86FA23}"/>
                </a:ext>
              </a:extLst>
            </p:cNvPr>
            <p:cNvCxnSpPr>
              <a:cxnSpLocks/>
            </p:cNvCxnSpPr>
            <p:nvPr/>
          </p:nvCxnSpPr>
          <p:spPr>
            <a:xfrm flipH="1">
              <a:off x="4963627" y="1469839"/>
              <a:ext cx="67519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507BDE6A-5715-03EC-DB15-585C599169D1}"/>
              </a:ext>
            </a:extLst>
          </p:cNvPr>
          <p:cNvGrpSpPr/>
          <p:nvPr>
            <p:custDataLst>
              <p:tags r:id="rId24"/>
            </p:custDataLst>
          </p:nvPr>
        </p:nvGrpSpPr>
        <p:grpSpPr>
          <a:xfrm flipH="1">
            <a:off x="7719795" y="2025111"/>
            <a:ext cx="568367" cy="183396"/>
            <a:chOff x="4963627" y="1469809"/>
            <a:chExt cx="781279" cy="94008"/>
          </a:xfrm>
        </p:grpSpPr>
        <p:cxnSp>
          <p:nvCxnSpPr>
            <p:cNvPr id="183" name="Straight Connector 182">
              <a:extLst>
                <a:ext uri="{FF2B5EF4-FFF2-40B4-BE49-F238E27FC236}">
                  <a16:creationId xmlns:a16="http://schemas.microsoft.com/office/drawing/2014/main" id="{C9C26D4E-1EC5-31A8-C2B7-F00662714736}"/>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B0E7C05B-EF6F-33D0-12D4-3CD501AFE747}"/>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3EBA5481-4615-8D48-25AD-6BC17F665039}"/>
              </a:ext>
            </a:extLst>
          </p:cNvPr>
          <p:cNvGrpSpPr/>
          <p:nvPr>
            <p:custDataLst>
              <p:tags r:id="rId25"/>
            </p:custDataLst>
          </p:nvPr>
        </p:nvGrpSpPr>
        <p:grpSpPr>
          <a:xfrm flipH="1">
            <a:off x="7291598" y="1684320"/>
            <a:ext cx="991674" cy="291186"/>
            <a:chOff x="4963627" y="1469809"/>
            <a:chExt cx="781279" cy="94008"/>
          </a:xfrm>
        </p:grpSpPr>
        <p:cxnSp>
          <p:nvCxnSpPr>
            <p:cNvPr id="189" name="Straight Connector 188">
              <a:extLst>
                <a:ext uri="{FF2B5EF4-FFF2-40B4-BE49-F238E27FC236}">
                  <a16:creationId xmlns:a16="http://schemas.microsoft.com/office/drawing/2014/main" id="{65DF2C94-F28D-9AA9-08A5-81B5B5FFA997}"/>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9483E21-D55C-B84D-EA25-47556E862F99}"/>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91" name="Group 190">
            <a:extLst>
              <a:ext uri="{FF2B5EF4-FFF2-40B4-BE49-F238E27FC236}">
                <a16:creationId xmlns:a16="http://schemas.microsoft.com/office/drawing/2014/main" id="{AB6304E0-C1B5-DB2A-F453-DC7A4ACDADD6}"/>
              </a:ext>
            </a:extLst>
          </p:cNvPr>
          <p:cNvGrpSpPr/>
          <p:nvPr>
            <p:custDataLst>
              <p:tags r:id="rId26"/>
            </p:custDataLst>
          </p:nvPr>
        </p:nvGrpSpPr>
        <p:grpSpPr>
          <a:xfrm flipH="1">
            <a:off x="7027326" y="1508200"/>
            <a:ext cx="1255946" cy="453473"/>
            <a:chOff x="4963627" y="1469809"/>
            <a:chExt cx="781279" cy="94008"/>
          </a:xfrm>
        </p:grpSpPr>
        <p:cxnSp>
          <p:nvCxnSpPr>
            <p:cNvPr id="192" name="Straight Connector 191">
              <a:extLst>
                <a:ext uri="{FF2B5EF4-FFF2-40B4-BE49-F238E27FC236}">
                  <a16:creationId xmlns:a16="http://schemas.microsoft.com/office/drawing/2014/main" id="{1F6EBF0A-71D9-1328-23EB-7213F1D31E48}"/>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5062E4A-E08B-4714-A90F-2FC4D8C19B8C}"/>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94" name="Group 193">
            <a:extLst>
              <a:ext uri="{FF2B5EF4-FFF2-40B4-BE49-F238E27FC236}">
                <a16:creationId xmlns:a16="http://schemas.microsoft.com/office/drawing/2014/main" id="{91979718-6B5A-727B-F840-12B4976D3BE3}"/>
              </a:ext>
            </a:extLst>
          </p:cNvPr>
          <p:cNvGrpSpPr/>
          <p:nvPr>
            <p:custDataLst>
              <p:tags r:id="rId27"/>
            </p:custDataLst>
          </p:nvPr>
        </p:nvGrpSpPr>
        <p:grpSpPr>
          <a:xfrm flipH="1">
            <a:off x="6791080" y="1357498"/>
            <a:ext cx="1492191" cy="781206"/>
            <a:chOff x="4963627" y="1469809"/>
            <a:chExt cx="781279" cy="94008"/>
          </a:xfrm>
        </p:grpSpPr>
        <p:cxnSp>
          <p:nvCxnSpPr>
            <p:cNvPr id="195" name="Straight Connector 194">
              <a:extLst>
                <a:ext uri="{FF2B5EF4-FFF2-40B4-BE49-F238E27FC236}">
                  <a16:creationId xmlns:a16="http://schemas.microsoft.com/office/drawing/2014/main" id="{D763CEAA-3D08-98E3-9186-3C960B8E51F9}"/>
                </a:ext>
              </a:extLst>
            </p:cNvPr>
            <p:cNvCxnSpPr>
              <a:cxnSpLocks/>
            </p:cNvCxnSpPr>
            <p:nvPr/>
          </p:nvCxnSpPr>
          <p:spPr>
            <a:xfrm flipH="1" flipV="1">
              <a:off x="5638826" y="1469809"/>
              <a:ext cx="106080" cy="9400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91ECA5B-FBEF-CD17-7113-A00D4BC9F108}"/>
                </a:ext>
              </a:extLst>
            </p:cNvPr>
            <p:cNvCxnSpPr>
              <a:cxnSpLocks/>
            </p:cNvCxnSpPr>
            <p:nvPr/>
          </p:nvCxnSpPr>
          <p:spPr>
            <a:xfrm flipH="1">
              <a:off x="4963627" y="1469839"/>
              <a:ext cx="67519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A89ACFFD-CBA0-C872-5A25-29DADF300387}"/>
              </a:ext>
            </a:extLst>
          </p:cNvPr>
          <p:cNvGrpSpPr/>
          <p:nvPr>
            <p:custDataLst>
              <p:tags r:id="rId28"/>
            </p:custDataLst>
          </p:nvPr>
        </p:nvGrpSpPr>
        <p:grpSpPr>
          <a:xfrm>
            <a:off x="310830" y="1640712"/>
            <a:ext cx="2142413" cy="1173622"/>
            <a:chOff x="747156" y="1660075"/>
            <a:chExt cx="2142413" cy="1173622"/>
          </a:xfrm>
        </p:grpSpPr>
        <p:grpSp>
          <p:nvGrpSpPr>
            <p:cNvPr id="146" name="Group 145">
              <a:extLst>
                <a:ext uri="{FF2B5EF4-FFF2-40B4-BE49-F238E27FC236}">
                  <a16:creationId xmlns:a16="http://schemas.microsoft.com/office/drawing/2014/main" id="{E7F2002D-77E3-A1B8-D00E-F5E5E1BCD4B7}"/>
                </a:ext>
              </a:extLst>
            </p:cNvPr>
            <p:cNvGrpSpPr/>
            <p:nvPr/>
          </p:nvGrpSpPr>
          <p:grpSpPr>
            <a:xfrm>
              <a:off x="747156" y="1660075"/>
              <a:ext cx="2142413" cy="1173622"/>
              <a:chOff x="747156" y="1660075"/>
              <a:chExt cx="2142413" cy="1173622"/>
            </a:xfrm>
          </p:grpSpPr>
          <p:grpSp>
            <p:nvGrpSpPr>
              <p:cNvPr id="97" name="Group 96">
                <a:extLst>
                  <a:ext uri="{FF2B5EF4-FFF2-40B4-BE49-F238E27FC236}">
                    <a16:creationId xmlns:a16="http://schemas.microsoft.com/office/drawing/2014/main" id="{CDB567CA-E04D-C5D1-49D6-C68EA373EB84}"/>
                  </a:ext>
                </a:extLst>
              </p:cNvPr>
              <p:cNvGrpSpPr/>
              <p:nvPr/>
            </p:nvGrpSpPr>
            <p:grpSpPr>
              <a:xfrm>
                <a:off x="747156" y="1660075"/>
                <a:ext cx="2142413" cy="1173622"/>
                <a:chOff x="1099385" y="1214191"/>
                <a:chExt cx="2142413" cy="1173622"/>
              </a:xfrm>
            </p:grpSpPr>
            <p:sp>
              <p:nvSpPr>
                <p:cNvPr id="46" name="Rectangle 45">
                  <a:extLst>
                    <a:ext uri="{FF2B5EF4-FFF2-40B4-BE49-F238E27FC236}">
                      <a16:creationId xmlns:a16="http://schemas.microsoft.com/office/drawing/2014/main" id="{72821A38-65BC-D85D-CA76-FCBC2375E51C}"/>
                    </a:ext>
                  </a:extLst>
                </p:cNvPr>
                <p:cNvSpPr/>
                <p:nvPr/>
              </p:nvSpPr>
              <p:spPr>
                <a:xfrm>
                  <a:off x="2081970" y="2071769"/>
                  <a:ext cx="1159828" cy="31604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1219170"/>
                  <a:r>
                    <a:rPr lang="fr-CA" sz="1000" b="1" dirty="0">
                      <a:solidFill>
                        <a:srgbClr val="1E1E1E"/>
                      </a:solidFill>
                      <a:latin typeface="Arial"/>
                    </a:rPr>
                    <a:t>Fiduciaire </a:t>
                  </a:r>
                  <a:r>
                    <a:rPr lang="fr-CA" sz="1000" b="1" dirty="0" err="1">
                      <a:solidFill>
                        <a:srgbClr val="1E1E1E"/>
                      </a:solidFill>
                      <a:latin typeface="Arial"/>
                    </a:rPr>
                    <a:t>inc.</a:t>
                  </a:r>
                  <a:endParaRPr lang="fr-CA" sz="1000" b="1" dirty="0">
                    <a:solidFill>
                      <a:srgbClr val="1E1E1E"/>
                    </a:solidFill>
                    <a:latin typeface="Arial"/>
                  </a:endParaRPr>
                </a:p>
              </p:txBody>
            </p:sp>
            <p:sp>
              <p:nvSpPr>
                <p:cNvPr id="60" name="ZoneTexte 16">
                  <a:extLst>
                    <a:ext uri="{FF2B5EF4-FFF2-40B4-BE49-F238E27FC236}">
                      <a16:creationId xmlns:a16="http://schemas.microsoft.com/office/drawing/2014/main" id="{B09E8237-BBAF-B9E6-7A05-95893104097E}"/>
                    </a:ext>
                  </a:extLst>
                </p:cNvPr>
                <p:cNvSpPr txBox="1"/>
                <p:nvPr/>
              </p:nvSpPr>
              <p:spPr>
                <a:xfrm>
                  <a:off x="1102328" y="1461193"/>
                  <a:ext cx="399921" cy="200055"/>
                </a:xfrm>
                <a:prstGeom prst="rect">
                  <a:avLst/>
                </a:prstGeom>
                <a:noFill/>
              </p:spPr>
              <p:txBody>
                <a:bodyPr wrap="square" rtlCol="0">
                  <a:spAutoFit/>
                </a:bodyPr>
                <a:lstStyle/>
                <a:p>
                  <a:r>
                    <a:rPr lang="fr-CA" sz="700" b="1" dirty="0">
                      <a:solidFill>
                        <a:srgbClr val="00B050"/>
                      </a:solidFill>
                    </a:rPr>
                    <a:t>55%</a:t>
                  </a:r>
                  <a:endParaRPr lang="fr-CA" sz="700" dirty="0">
                    <a:solidFill>
                      <a:srgbClr val="00B050"/>
                    </a:solidFill>
                  </a:endParaRPr>
                </a:p>
              </p:txBody>
            </p:sp>
            <p:sp>
              <p:nvSpPr>
                <p:cNvPr id="62" name="ZoneTexte 20">
                  <a:extLst>
                    <a:ext uri="{FF2B5EF4-FFF2-40B4-BE49-F238E27FC236}">
                      <a16:creationId xmlns:a16="http://schemas.microsoft.com/office/drawing/2014/main" id="{AC659CCF-FE2D-38A8-BD40-80D0F1495C50}"/>
                    </a:ext>
                  </a:extLst>
                </p:cNvPr>
                <p:cNvSpPr txBox="1"/>
                <p:nvPr/>
              </p:nvSpPr>
              <p:spPr>
                <a:xfrm>
                  <a:off x="1099385" y="1332867"/>
                  <a:ext cx="375380" cy="200055"/>
                </a:xfrm>
                <a:prstGeom prst="rect">
                  <a:avLst/>
                </a:prstGeom>
                <a:noFill/>
              </p:spPr>
              <p:txBody>
                <a:bodyPr wrap="square" rtlCol="0">
                  <a:spAutoFit/>
                </a:bodyPr>
                <a:lstStyle/>
                <a:p>
                  <a:r>
                    <a:rPr lang="fr-CA" sz="700" b="1" dirty="0">
                      <a:solidFill>
                        <a:srgbClr val="FF0000"/>
                      </a:solidFill>
                    </a:rPr>
                    <a:t>20%</a:t>
                  </a:r>
                  <a:endParaRPr lang="fr-CA" sz="700" dirty="0">
                    <a:solidFill>
                      <a:srgbClr val="FF0000"/>
                    </a:solidFill>
                  </a:endParaRPr>
                </a:p>
              </p:txBody>
            </p:sp>
            <p:sp>
              <p:nvSpPr>
                <p:cNvPr id="63" name="ZoneTexte 23">
                  <a:extLst>
                    <a:ext uri="{FF2B5EF4-FFF2-40B4-BE49-F238E27FC236}">
                      <a16:creationId xmlns:a16="http://schemas.microsoft.com/office/drawing/2014/main" id="{1DD6E4D4-9AE4-7369-1D13-1C8C55F5170A}"/>
                    </a:ext>
                  </a:extLst>
                </p:cNvPr>
                <p:cNvSpPr txBox="1"/>
                <p:nvPr/>
              </p:nvSpPr>
              <p:spPr>
                <a:xfrm>
                  <a:off x="1106185" y="1214191"/>
                  <a:ext cx="397748" cy="200055"/>
                </a:xfrm>
                <a:prstGeom prst="rect">
                  <a:avLst/>
                </a:prstGeom>
                <a:noFill/>
              </p:spPr>
              <p:txBody>
                <a:bodyPr wrap="square" rtlCol="0">
                  <a:spAutoFit/>
                </a:bodyPr>
                <a:lstStyle/>
                <a:p>
                  <a:r>
                    <a:rPr lang="fr-CA" sz="700" b="1" dirty="0">
                      <a:solidFill>
                        <a:srgbClr val="00B050"/>
                      </a:solidFill>
                    </a:rPr>
                    <a:t>25%</a:t>
                  </a:r>
                  <a:endParaRPr lang="fr-CA" sz="700" dirty="0">
                    <a:solidFill>
                      <a:srgbClr val="00B050"/>
                    </a:solidFill>
                  </a:endParaRPr>
                </a:p>
              </p:txBody>
            </p:sp>
            <p:grpSp>
              <p:nvGrpSpPr>
                <p:cNvPr id="66" name="Group 65">
                  <a:extLst>
                    <a:ext uri="{FF2B5EF4-FFF2-40B4-BE49-F238E27FC236}">
                      <a16:creationId xmlns:a16="http://schemas.microsoft.com/office/drawing/2014/main" id="{B45DD17F-CCF1-9DE9-BC16-9B04BE57F18E}"/>
                    </a:ext>
                  </a:extLst>
                </p:cNvPr>
                <p:cNvGrpSpPr/>
                <p:nvPr/>
              </p:nvGrpSpPr>
              <p:grpSpPr>
                <a:xfrm>
                  <a:off x="2093763" y="1651078"/>
                  <a:ext cx="408842" cy="408842"/>
                  <a:chOff x="1960156" y="1532167"/>
                  <a:chExt cx="408842" cy="408842"/>
                </a:xfrm>
              </p:grpSpPr>
              <p:pic>
                <p:nvPicPr>
                  <p:cNvPr id="64" name="Graphic 63" descr="Man with solid fill">
                    <a:extLst>
                      <a:ext uri="{FF2B5EF4-FFF2-40B4-BE49-F238E27FC236}">
                        <a16:creationId xmlns:a16="http://schemas.microsoft.com/office/drawing/2014/main" id="{DA8A42DC-4C57-1A3A-F1A7-9802E56C14D3}"/>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1960156" y="1532167"/>
                    <a:ext cx="408842" cy="408842"/>
                  </a:xfrm>
                  <a:prstGeom prst="rect">
                    <a:avLst/>
                  </a:prstGeom>
                </p:spPr>
              </p:pic>
              <p:sp>
                <p:nvSpPr>
                  <p:cNvPr id="65" name="TextBox 64">
                    <a:extLst>
                      <a:ext uri="{FF2B5EF4-FFF2-40B4-BE49-F238E27FC236}">
                        <a16:creationId xmlns:a16="http://schemas.microsoft.com/office/drawing/2014/main" id="{2FE20678-39E9-1A76-01B5-E3B4C1D9DD61}"/>
                      </a:ext>
                    </a:extLst>
                  </p:cNvPr>
                  <p:cNvSpPr txBox="1"/>
                  <p:nvPr/>
                </p:nvSpPr>
                <p:spPr>
                  <a:xfrm>
                    <a:off x="2094867" y="1552254"/>
                    <a:ext cx="45719" cy="276999"/>
                  </a:xfrm>
                  <a:prstGeom prst="rect">
                    <a:avLst/>
                  </a:prstGeom>
                  <a:noFill/>
                </p:spPr>
                <p:txBody>
                  <a:bodyPr wrap="square" rtlCol="0">
                    <a:spAutoFit/>
                  </a:bodyPr>
                  <a:lstStyle/>
                  <a:p>
                    <a:r>
                      <a:rPr lang="en-US" sz="1200" dirty="0">
                        <a:solidFill>
                          <a:schemeClr val="accent3"/>
                        </a:solidFill>
                      </a:rPr>
                      <a:t>1</a:t>
                    </a:r>
                  </a:p>
                </p:txBody>
              </p:sp>
            </p:grpSp>
            <p:grpSp>
              <p:nvGrpSpPr>
                <p:cNvPr id="68" name="Group 67">
                  <a:extLst>
                    <a:ext uri="{FF2B5EF4-FFF2-40B4-BE49-F238E27FC236}">
                      <a16:creationId xmlns:a16="http://schemas.microsoft.com/office/drawing/2014/main" id="{5CC1710E-A300-432B-899B-354267F47D34}"/>
                    </a:ext>
                  </a:extLst>
                </p:cNvPr>
                <p:cNvGrpSpPr/>
                <p:nvPr/>
              </p:nvGrpSpPr>
              <p:grpSpPr>
                <a:xfrm>
                  <a:off x="2431643" y="1657003"/>
                  <a:ext cx="408842" cy="408842"/>
                  <a:chOff x="2145636" y="1385692"/>
                  <a:chExt cx="408842" cy="408842"/>
                </a:xfrm>
              </p:grpSpPr>
              <p:pic>
                <p:nvPicPr>
                  <p:cNvPr id="69" name="Graphic 68" descr="Man with solid fill">
                    <a:extLst>
                      <a:ext uri="{FF2B5EF4-FFF2-40B4-BE49-F238E27FC236}">
                        <a16:creationId xmlns:a16="http://schemas.microsoft.com/office/drawing/2014/main" id="{E3F5A27E-8F81-DBE8-52ED-AB79D0FC181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2145636" y="1385692"/>
                    <a:ext cx="408842" cy="408842"/>
                  </a:xfrm>
                  <a:prstGeom prst="rect">
                    <a:avLst/>
                  </a:prstGeom>
                </p:spPr>
              </p:pic>
              <p:sp>
                <p:nvSpPr>
                  <p:cNvPr id="70" name="TextBox 69">
                    <a:extLst>
                      <a:ext uri="{FF2B5EF4-FFF2-40B4-BE49-F238E27FC236}">
                        <a16:creationId xmlns:a16="http://schemas.microsoft.com/office/drawing/2014/main" id="{17B0F2A0-AEBA-124B-5B45-6533F26C16B2}"/>
                      </a:ext>
                    </a:extLst>
                  </p:cNvPr>
                  <p:cNvSpPr txBox="1"/>
                  <p:nvPr/>
                </p:nvSpPr>
                <p:spPr>
                  <a:xfrm>
                    <a:off x="2284485" y="1404165"/>
                    <a:ext cx="45719" cy="276999"/>
                  </a:xfrm>
                  <a:prstGeom prst="rect">
                    <a:avLst/>
                  </a:prstGeom>
                  <a:noFill/>
                </p:spPr>
                <p:txBody>
                  <a:bodyPr wrap="square" rtlCol="0">
                    <a:spAutoFit/>
                  </a:bodyPr>
                  <a:lstStyle/>
                  <a:p>
                    <a:r>
                      <a:rPr lang="en-US" sz="1200" dirty="0">
                        <a:solidFill>
                          <a:schemeClr val="accent3"/>
                        </a:solidFill>
                      </a:rPr>
                      <a:t>2</a:t>
                    </a:r>
                  </a:p>
                </p:txBody>
              </p:sp>
            </p:grpSp>
            <p:grpSp>
              <p:nvGrpSpPr>
                <p:cNvPr id="73" name="Group 72">
                  <a:extLst>
                    <a:ext uri="{FF2B5EF4-FFF2-40B4-BE49-F238E27FC236}">
                      <a16:creationId xmlns:a16="http://schemas.microsoft.com/office/drawing/2014/main" id="{949831CD-586A-F0A8-7DE1-A544920EDB59}"/>
                    </a:ext>
                  </a:extLst>
                </p:cNvPr>
                <p:cNvGrpSpPr/>
                <p:nvPr/>
              </p:nvGrpSpPr>
              <p:grpSpPr>
                <a:xfrm>
                  <a:off x="2769389" y="1651078"/>
                  <a:ext cx="408842" cy="408842"/>
                  <a:chOff x="2145636" y="1385692"/>
                  <a:chExt cx="408842" cy="408842"/>
                </a:xfrm>
              </p:grpSpPr>
              <p:pic>
                <p:nvPicPr>
                  <p:cNvPr id="74" name="Graphic 73" descr="Man with solid fill">
                    <a:extLst>
                      <a:ext uri="{FF2B5EF4-FFF2-40B4-BE49-F238E27FC236}">
                        <a16:creationId xmlns:a16="http://schemas.microsoft.com/office/drawing/2014/main" id="{72BBDB37-3D87-E4BD-2AC4-DF1C351C9E6B}"/>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flipH="1">
                    <a:off x="2145636" y="1385692"/>
                    <a:ext cx="408842" cy="408842"/>
                  </a:xfrm>
                  <a:prstGeom prst="rect">
                    <a:avLst/>
                  </a:prstGeom>
                </p:spPr>
              </p:pic>
              <p:sp>
                <p:nvSpPr>
                  <p:cNvPr id="75" name="TextBox 74">
                    <a:extLst>
                      <a:ext uri="{FF2B5EF4-FFF2-40B4-BE49-F238E27FC236}">
                        <a16:creationId xmlns:a16="http://schemas.microsoft.com/office/drawing/2014/main" id="{E31DBCEC-B1B3-92A8-741A-173C3329F84E}"/>
                      </a:ext>
                    </a:extLst>
                  </p:cNvPr>
                  <p:cNvSpPr txBox="1"/>
                  <p:nvPr/>
                </p:nvSpPr>
                <p:spPr>
                  <a:xfrm>
                    <a:off x="2284485" y="1409952"/>
                    <a:ext cx="45719" cy="276999"/>
                  </a:xfrm>
                  <a:prstGeom prst="rect">
                    <a:avLst/>
                  </a:prstGeom>
                  <a:noFill/>
                </p:spPr>
                <p:txBody>
                  <a:bodyPr wrap="square" rtlCol="0">
                    <a:spAutoFit/>
                  </a:bodyPr>
                  <a:lstStyle/>
                  <a:p>
                    <a:r>
                      <a:rPr lang="en-US" sz="1200" dirty="0">
                        <a:solidFill>
                          <a:schemeClr val="accent3"/>
                        </a:solidFill>
                      </a:rPr>
                      <a:t>3</a:t>
                    </a:r>
                  </a:p>
                </p:txBody>
              </p:sp>
            </p:grpSp>
            <p:cxnSp>
              <p:nvCxnSpPr>
                <p:cNvPr id="76" name="Straight Connector 75">
                  <a:extLst>
                    <a:ext uri="{FF2B5EF4-FFF2-40B4-BE49-F238E27FC236}">
                      <a16:creationId xmlns:a16="http://schemas.microsoft.com/office/drawing/2014/main" id="{1EFC3A6A-6B17-5686-35E0-E51786E9D90B}"/>
                    </a:ext>
                  </a:extLst>
                </p:cNvPr>
                <p:cNvCxnSpPr>
                  <a:cxnSpLocks/>
                </p:cNvCxnSpPr>
                <p:nvPr/>
              </p:nvCxnSpPr>
              <p:spPr>
                <a:xfrm flipH="1" flipV="1">
                  <a:off x="2502605" y="1441057"/>
                  <a:ext cx="102143" cy="16933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F866BB6-2349-9571-88A5-E2E3163F9534}"/>
                    </a:ext>
                  </a:extLst>
                </p:cNvPr>
                <p:cNvCxnSpPr>
                  <a:cxnSpLocks/>
                </p:cNvCxnSpPr>
                <p:nvPr/>
              </p:nvCxnSpPr>
              <p:spPr>
                <a:xfrm flipH="1">
                  <a:off x="1424329" y="1440732"/>
                  <a:ext cx="107827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4D45A1ED-69A6-0559-9E78-E52F4823256E}"/>
                    </a:ext>
                  </a:extLst>
                </p:cNvPr>
                <p:cNvGrpSpPr/>
                <p:nvPr/>
              </p:nvGrpSpPr>
              <p:grpSpPr>
                <a:xfrm>
                  <a:off x="1424329" y="1555658"/>
                  <a:ext cx="828913" cy="98462"/>
                  <a:chOff x="1420162" y="1227820"/>
                  <a:chExt cx="828913" cy="98462"/>
                </a:xfrm>
              </p:grpSpPr>
              <p:cxnSp>
                <p:nvCxnSpPr>
                  <p:cNvPr id="80" name="Straight Connector 79">
                    <a:extLst>
                      <a:ext uri="{FF2B5EF4-FFF2-40B4-BE49-F238E27FC236}">
                        <a16:creationId xmlns:a16="http://schemas.microsoft.com/office/drawing/2014/main" id="{08D94988-722F-C082-37C1-632F3754E06A}"/>
                      </a:ext>
                    </a:extLst>
                  </p:cNvPr>
                  <p:cNvCxnSpPr>
                    <a:cxnSpLocks/>
                  </p:cNvCxnSpPr>
                  <p:nvPr/>
                </p:nvCxnSpPr>
                <p:spPr>
                  <a:xfrm flipH="1" flipV="1">
                    <a:off x="2140723" y="1227820"/>
                    <a:ext cx="108352" cy="9846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A4E096F-120A-24D1-4814-4F321C9706F3}"/>
                      </a:ext>
                    </a:extLst>
                  </p:cNvPr>
                  <p:cNvCxnSpPr>
                    <a:cxnSpLocks/>
                  </p:cNvCxnSpPr>
                  <p:nvPr/>
                </p:nvCxnSpPr>
                <p:spPr>
                  <a:xfrm flipH="1">
                    <a:off x="1420162" y="1231571"/>
                    <a:ext cx="722833"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C3ABA68-2473-75FC-0F10-272B2989F652}"/>
                    </a:ext>
                  </a:extLst>
                </p:cNvPr>
                <p:cNvGrpSpPr/>
                <p:nvPr/>
              </p:nvGrpSpPr>
              <p:grpSpPr>
                <a:xfrm>
                  <a:off x="1424329" y="1308326"/>
                  <a:ext cx="1513437" cy="316044"/>
                  <a:chOff x="1925505" y="1006345"/>
                  <a:chExt cx="855796" cy="134318"/>
                </a:xfrm>
              </p:grpSpPr>
              <p:cxnSp>
                <p:nvCxnSpPr>
                  <p:cNvPr id="87" name="Straight Connector 86">
                    <a:extLst>
                      <a:ext uri="{FF2B5EF4-FFF2-40B4-BE49-F238E27FC236}">
                        <a16:creationId xmlns:a16="http://schemas.microsoft.com/office/drawing/2014/main" id="{CC1EF880-452C-0D3B-3F04-EA0D5E428ACD}"/>
                      </a:ext>
                    </a:extLst>
                  </p:cNvPr>
                  <p:cNvCxnSpPr>
                    <a:cxnSpLocks/>
                  </p:cNvCxnSpPr>
                  <p:nvPr/>
                </p:nvCxnSpPr>
                <p:spPr>
                  <a:xfrm flipH="1" flipV="1">
                    <a:off x="2687880" y="1006345"/>
                    <a:ext cx="93421" cy="13431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8605A9C5-6F4F-B901-5C83-541541F78EEE}"/>
                      </a:ext>
                    </a:extLst>
                  </p:cNvPr>
                  <p:cNvCxnSpPr>
                    <a:cxnSpLocks/>
                  </p:cNvCxnSpPr>
                  <p:nvPr/>
                </p:nvCxnSpPr>
                <p:spPr>
                  <a:xfrm flipH="1">
                    <a:off x="1925505" y="1006345"/>
                    <a:ext cx="762375"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cxnSp>
            <p:nvCxnSpPr>
              <p:cNvPr id="100" name="Straight Connector 99">
                <a:extLst>
                  <a:ext uri="{FF2B5EF4-FFF2-40B4-BE49-F238E27FC236}">
                    <a16:creationId xmlns:a16="http://schemas.microsoft.com/office/drawing/2014/main" id="{D475CFB9-7124-F33F-C55B-E89A79D40ED5}"/>
                  </a:ext>
                </a:extLst>
              </p:cNvPr>
              <p:cNvCxnSpPr>
                <a:cxnSpLocks/>
              </p:cNvCxnSpPr>
              <p:nvPr/>
            </p:nvCxnSpPr>
            <p:spPr>
              <a:xfrm flipH="1" flipV="1">
                <a:off x="2151356" y="1884418"/>
                <a:ext cx="113893" cy="21897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9" name="ZoneTexte 24">
              <a:extLst>
                <a:ext uri="{FF2B5EF4-FFF2-40B4-BE49-F238E27FC236}">
                  <a16:creationId xmlns:a16="http://schemas.microsoft.com/office/drawing/2014/main" id="{AC5BE064-A81E-3989-65B0-0B936D10E0F9}"/>
                </a:ext>
              </a:extLst>
            </p:cNvPr>
            <p:cNvSpPr txBox="1"/>
            <p:nvPr/>
          </p:nvSpPr>
          <p:spPr>
            <a:xfrm>
              <a:off x="1921964" y="1909079"/>
              <a:ext cx="791144" cy="200055"/>
            </a:xfrm>
            <a:prstGeom prst="rect">
              <a:avLst/>
            </a:prstGeom>
            <a:solidFill>
              <a:schemeClr val="bg1"/>
            </a:solidFill>
          </p:spPr>
          <p:txBody>
            <a:bodyPr wrap="square" rtlCol="0">
              <a:spAutoFit/>
            </a:bodyPr>
            <a:lstStyle/>
            <a:p>
              <a:r>
                <a:rPr lang="fr-CA" sz="700" b="1" dirty="0"/>
                <a:t>Actionnaires</a:t>
              </a:r>
            </a:p>
          </p:txBody>
        </p:sp>
      </p:grpSp>
      <p:cxnSp>
        <p:nvCxnSpPr>
          <p:cNvPr id="104" name="Connecteur droit 5">
            <a:extLst>
              <a:ext uri="{FF2B5EF4-FFF2-40B4-BE49-F238E27FC236}">
                <a16:creationId xmlns:a16="http://schemas.microsoft.com/office/drawing/2014/main" id="{BC3F46CD-A4D8-2C81-F31A-87B7FD778584}"/>
              </a:ext>
            </a:extLst>
          </p:cNvPr>
          <p:cNvCxnSpPr>
            <a:cxnSpLocks/>
            <a:endCxn id="46" idx="3"/>
          </p:cNvCxnSpPr>
          <p:nvPr>
            <p:custDataLst>
              <p:tags r:id="rId29"/>
            </p:custDataLst>
          </p:nvPr>
        </p:nvCxnSpPr>
        <p:spPr>
          <a:xfrm flipH="1">
            <a:off x="2453243" y="2326450"/>
            <a:ext cx="1020805" cy="32986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220" name="Group 219">
            <a:extLst>
              <a:ext uri="{FF2B5EF4-FFF2-40B4-BE49-F238E27FC236}">
                <a16:creationId xmlns:a16="http://schemas.microsoft.com/office/drawing/2014/main" id="{EF01CAE9-E4A7-5637-5627-D645D1112C1D}"/>
              </a:ext>
            </a:extLst>
          </p:cNvPr>
          <p:cNvGrpSpPr/>
          <p:nvPr>
            <p:custDataLst>
              <p:tags r:id="rId30"/>
            </p:custDataLst>
          </p:nvPr>
        </p:nvGrpSpPr>
        <p:grpSpPr>
          <a:xfrm>
            <a:off x="3731374" y="3173638"/>
            <a:ext cx="2931432" cy="1501324"/>
            <a:chOff x="4192576" y="3225507"/>
            <a:chExt cx="2931432" cy="1501324"/>
          </a:xfrm>
        </p:grpSpPr>
        <p:pic>
          <p:nvPicPr>
            <p:cNvPr id="208" name="Graphic 207" descr="Line arrow: Counter-clockwise curve outline">
              <a:extLst>
                <a:ext uri="{FF2B5EF4-FFF2-40B4-BE49-F238E27FC236}">
                  <a16:creationId xmlns:a16="http://schemas.microsoft.com/office/drawing/2014/main" id="{610A31EA-1943-98DF-ADF6-4E9257D9D51B}"/>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rot="7464238">
              <a:off x="4050786" y="3383039"/>
              <a:ext cx="1501324" cy="1186259"/>
            </a:xfrm>
            <a:prstGeom prst="rect">
              <a:avLst/>
            </a:prstGeom>
          </p:spPr>
        </p:pic>
        <p:sp>
          <p:nvSpPr>
            <p:cNvPr id="212" name="TextBox 211">
              <a:extLst>
                <a:ext uri="{FF2B5EF4-FFF2-40B4-BE49-F238E27FC236}">
                  <a16:creationId xmlns:a16="http://schemas.microsoft.com/office/drawing/2014/main" id="{193A7A59-7CB8-9003-8462-04B2D08CD0A4}"/>
                </a:ext>
              </a:extLst>
            </p:cNvPr>
            <p:cNvSpPr txBox="1"/>
            <p:nvPr/>
          </p:nvSpPr>
          <p:spPr>
            <a:xfrm>
              <a:off x="4192576" y="4167753"/>
              <a:ext cx="1003268" cy="215444"/>
            </a:xfrm>
            <a:prstGeom prst="rect">
              <a:avLst/>
            </a:prstGeom>
            <a:noFill/>
          </p:spPr>
          <p:txBody>
            <a:bodyPr wrap="square" rtlCol="0">
              <a:spAutoFit/>
            </a:bodyPr>
            <a:lstStyle/>
            <a:p>
              <a:r>
                <a:rPr lang="en-US" sz="800" dirty="0">
                  <a:solidFill>
                    <a:srgbClr val="00B050"/>
                  </a:solidFill>
                </a:rPr>
                <a:t>100% </a:t>
              </a:r>
              <a:r>
                <a:rPr lang="fr-CA" sz="800" dirty="0">
                  <a:solidFill>
                    <a:srgbClr val="00B050"/>
                  </a:solidFill>
                </a:rPr>
                <a:t>Actionnaire</a:t>
              </a:r>
            </a:p>
          </p:txBody>
        </p:sp>
        <p:sp>
          <p:nvSpPr>
            <p:cNvPr id="213" name="Rectangle 212">
              <a:extLst>
                <a:ext uri="{FF2B5EF4-FFF2-40B4-BE49-F238E27FC236}">
                  <a16:creationId xmlns:a16="http://schemas.microsoft.com/office/drawing/2014/main" id="{C593E862-C5B8-E3CB-20C6-57800CE00910}"/>
                </a:ext>
              </a:extLst>
            </p:cNvPr>
            <p:cNvSpPr/>
            <p:nvPr/>
          </p:nvSpPr>
          <p:spPr>
            <a:xfrm>
              <a:off x="5419583" y="3463031"/>
              <a:ext cx="1690533" cy="920166"/>
            </a:xfrm>
            <a:prstGeom prst="rect">
              <a:avLst/>
            </a:prstGeom>
            <a:solidFill>
              <a:schemeClr val="bg1">
                <a:lumMod val="9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1219170"/>
              <a:endParaRPr lang="fr-CA" sz="1000" b="1" dirty="0">
                <a:solidFill>
                  <a:srgbClr val="1E1E1E"/>
                </a:solidFill>
                <a:latin typeface="Arial"/>
              </a:endParaRPr>
            </a:p>
          </p:txBody>
        </p:sp>
        <p:pic>
          <p:nvPicPr>
            <p:cNvPr id="216" name="Graphic 215" descr="Badge New with solid fill">
              <a:extLst>
                <a:ext uri="{FF2B5EF4-FFF2-40B4-BE49-F238E27FC236}">
                  <a16:creationId xmlns:a16="http://schemas.microsoft.com/office/drawing/2014/main" id="{FA44DE67-E1A6-FE03-1103-138FBF1E814B}"/>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144074" y="3468368"/>
              <a:ext cx="329892" cy="329892"/>
            </a:xfrm>
            <a:prstGeom prst="rect">
              <a:avLst/>
            </a:prstGeom>
          </p:spPr>
        </p:pic>
        <p:sp>
          <p:nvSpPr>
            <p:cNvPr id="218" name="TextBox 217">
              <a:extLst>
                <a:ext uri="{FF2B5EF4-FFF2-40B4-BE49-F238E27FC236}">
                  <a16:creationId xmlns:a16="http://schemas.microsoft.com/office/drawing/2014/main" id="{D6932A60-B79E-96DF-9136-2DC4FB89A6D1}"/>
                </a:ext>
              </a:extLst>
            </p:cNvPr>
            <p:cNvSpPr txBox="1"/>
            <p:nvPr/>
          </p:nvSpPr>
          <p:spPr>
            <a:xfrm>
              <a:off x="5348719" y="3755064"/>
              <a:ext cx="1775289" cy="461665"/>
            </a:xfrm>
            <a:prstGeom prst="rect">
              <a:avLst/>
            </a:prstGeom>
            <a:noFill/>
          </p:spPr>
          <p:txBody>
            <a:bodyPr wrap="square">
              <a:spAutoFit/>
            </a:bodyPr>
            <a:lstStyle/>
            <a:p>
              <a:pPr algn="ctr" defTabSz="1219170"/>
              <a:r>
                <a:rPr lang="fr-CA" sz="1200" b="1" dirty="0">
                  <a:solidFill>
                    <a:srgbClr val="1E1E1E"/>
                  </a:solidFill>
                  <a:latin typeface="Arial"/>
                </a:rPr>
                <a:t>Québec </a:t>
              </a:r>
              <a:r>
                <a:rPr lang="fr-CA" sz="1200" b="1" dirty="0" err="1">
                  <a:solidFill>
                    <a:srgbClr val="1E1E1E"/>
                  </a:solidFill>
                  <a:latin typeface="Arial"/>
                </a:rPr>
                <a:t>inc.</a:t>
              </a:r>
              <a:r>
                <a:rPr lang="fr-CA" sz="1200" b="1" dirty="0">
                  <a:solidFill>
                    <a:srgbClr val="1E1E1E"/>
                  </a:solidFill>
                  <a:latin typeface="Arial"/>
                </a:rPr>
                <a:t>/ Ontario </a:t>
              </a:r>
              <a:r>
                <a:rPr lang="fr-CA" sz="1200" b="1" dirty="0" err="1">
                  <a:solidFill>
                    <a:srgbClr val="1E1E1E"/>
                  </a:solidFill>
                  <a:latin typeface="Arial"/>
                </a:rPr>
                <a:t>inc.</a:t>
              </a:r>
              <a:r>
                <a:rPr lang="fr-CA" sz="1200" b="1" dirty="0">
                  <a:solidFill>
                    <a:srgbClr val="1E1E1E"/>
                  </a:solidFill>
                  <a:latin typeface="Arial"/>
                </a:rPr>
                <a:t>/ Paris </a:t>
              </a:r>
              <a:r>
                <a:rPr lang="fr-CA" sz="1200" b="1" dirty="0" err="1">
                  <a:solidFill>
                    <a:srgbClr val="1E1E1E"/>
                  </a:solidFill>
                  <a:latin typeface="Arial"/>
                </a:rPr>
                <a:t>inc.</a:t>
              </a:r>
              <a:endParaRPr lang="fr-CA" sz="1200" b="1" dirty="0">
                <a:solidFill>
                  <a:srgbClr val="1E1E1E"/>
                </a:solidFill>
                <a:latin typeface="Arial"/>
              </a:endParaRPr>
            </a:p>
          </p:txBody>
        </p:sp>
      </p:grpSp>
      <p:pic>
        <p:nvPicPr>
          <p:cNvPr id="223" name="Graphic 222" descr="Arrow Right outline">
            <a:extLst>
              <a:ext uri="{FF2B5EF4-FFF2-40B4-BE49-F238E27FC236}">
                <a16:creationId xmlns:a16="http://schemas.microsoft.com/office/drawing/2014/main" id="{3C5F3256-6363-E7FB-D578-6E1878E3A7A2}"/>
              </a:ext>
            </a:extLst>
          </p:cNvPr>
          <p:cNvPicPr>
            <a:picLocks noChangeAspect="1"/>
          </p:cNvPicPr>
          <p:nvPr>
            <p:custDataLst>
              <p:tags r:id="rId31"/>
            </p:custDataLst>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3409097" y="1677337"/>
            <a:ext cx="1900464" cy="1298225"/>
          </a:xfrm>
          <a:prstGeom prst="rect">
            <a:avLst/>
          </a:prstGeom>
        </p:spPr>
      </p:pic>
      <p:sp>
        <p:nvSpPr>
          <p:cNvPr id="3" name="Isosceles Triangle 2">
            <a:extLst>
              <a:ext uri="{FF2B5EF4-FFF2-40B4-BE49-F238E27FC236}">
                <a16:creationId xmlns:a16="http://schemas.microsoft.com/office/drawing/2014/main" id="{CF155BA1-3FC7-0AF3-B63D-2E229B675949}"/>
              </a:ext>
            </a:extLst>
          </p:cNvPr>
          <p:cNvSpPr/>
          <p:nvPr>
            <p:custDataLst>
              <p:tags r:id="rId32"/>
            </p:custDataLst>
          </p:nvPr>
        </p:nvSpPr>
        <p:spPr>
          <a:xfrm>
            <a:off x="2453161" y="2395558"/>
            <a:ext cx="2124110" cy="1298224"/>
          </a:xfrm>
          <a:prstGeom prst="triangl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0"/>
            <a:r>
              <a:rPr lang="fr-CA" sz="1100" b="1" i="0" u="none" baseline="0" dirty="0">
                <a:solidFill>
                  <a:srgbClr val="1E1E1E"/>
                </a:solidFill>
                <a:latin typeface="Arial"/>
                <a:ea typeface="Arial"/>
                <a:cs typeface="Arial"/>
              </a:rPr>
              <a:t>Fiducie</a:t>
            </a:r>
            <a:r>
              <a:rPr lang="en-CA" sz="1100" b="1" i="0" u="none" baseline="0" dirty="0">
                <a:solidFill>
                  <a:srgbClr val="1E1E1E"/>
                </a:solidFill>
                <a:latin typeface="Arial"/>
                <a:ea typeface="Arial"/>
                <a:cs typeface="Arial"/>
              </a:rPr>
              <a:t> ABC</a:t>
            </a:r>
            <a:endParaRPr lang="fr-ca" sz="1100" b="1" i="0" u="none" baseline="0" dirty="0">
              <a:solidFill>
                <a:srgbClr val="1E1E1E"/>
              </a:solidFill>
              <a:latin typeface="Arial"/>
              <a:ea typeface="Arial"/>
              <a:cs typeface="Arial"/>
            </a:endParaRPr>
          </a:p>
        </p:txBody>
      </p:sp>
    </p:spTree>
    <p:extLst>
      <p:ext uri="{BB962C8B-B14F-4D97-AF65-F5344CB8AC3E}">
        <p14:creationId xmlns:p14="http://schemas.microsoft.com/office/powerpoint/2010/main" val="1132446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A805AFAC-3D9D-5059-66C7-1D6CD29DF88D}"/>
              </a:ext>
            </a:extLst>
          </p:cNvPr>
          <p:cNvSpPr/>
          <p:nvPr>
            <p:custDataLst>
              <p:tags r:id="rId1"/>
            </p:custDataLst>
          </p:nvPr>
        </p:nvSpPr>
        <p:spPr>
          <a:xfrm>
            <a:off x="4335903" y="2293253"/>
            <a:ext cx="1476550" cy="120489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spcBef>
                <a:spcPts val="1200"/>
              </a:spcBef>
            </a:pPr>
            <a:endParaRPr lang="fr-ca" sz="1100" b="1" i="0" u="none" baseline="0" dirty="0">
              <a:solidFill>
                <a:srgbClr val="1E1E1E"/>
              </a:solidFill>
              <a:latin typeface="Arial"/>
              <a:ea typeface="Arial"/>
              <a:cs typeface="Arial"/>
            </a:endParaRPr>
          </a:p>
          <a:p>
            <a:pPr algn="ctr">
              <a:spcBef>
                <a:spcPts val="1200"/>
              </a:spcBef>
            </a:pPr>
            <a:r>
              <a:rPr lang="fr-ca" sz="1100" b="1" i="0" u="none" baseline="0" dirty="0">
                <a:solidFill>
                  <a:srgbClr val="1E1E1E"/>
                </a:solidFill>
                <a:latin typeface="Arial"/>
                <a:ea typeface="Arial"/>
                <a:cs typeface="Arial"/>
              </a:rPr>
              <a:t>Fonds </a:t>
            </a:r>
            <a:r>
              <a:rPr lang="fr-CA" sz="1100" b="1" i="0" u="none" baseline="0" dirty="0" err="1">
                <a:solidFill>
                  <a:srgbClr val="1E1E1E"/>
                </a:solidFill>
                <a:latin typeface="Arial"/>
                <a:ea typeface="Arial"/>
                <a:cs typeface="Arial"/>
              </a:rPr>
              <a:t>S.E</a:t>
            </a:r>
            <a:r>
              <a:rPr lang="fr-ca" sz="1100" b="1" i="0" u="none" baseline="0" dirty="0" err="1">
                <a:solidFill>
                  <a:srgbClr val="1E1E1E"/>
                </a:solidFill>
                <a:latin typeface="Arial"/>
                <a:ea typeface="Arial"/>
                <a:cs typeface="Arial"/>
              </a:rPr>
              <a:t>.</a:t>
            </a:r>
            <a:r>
              <a:rPr lang="fr-CA" sz="1100" b="1" i="0" u="none" baseline="0" dirty="0" err="1">
                <a:solidFill>
                  <a:srgbClr val="1E1E1E"/>
                </a:solidFill>
                <a:latin typeface="Arial"/>
                <a:ea typeface="Arial"/>
                <a:cs typeface="Arial"/>
              </a:rPr>
              <a:t>C</a:t>
            </a:r>
            <a:endParaRPr lang="fr-ca" sz="1100" b="1" i="0" u="none" baseline="0" dirty="0">
              <a:solidFill>
                <a:srgbClr val="1E1E1E"/>
              </a:solidFill>
              <a:latin typeface="Arial"/>
              <a:ea typeface="Arial"/>
              <a:cs typeface="Arial"/>
            </a:endParaRPr>
          </a:p>
        </p:txBody>
      </p:sp>
      <p:sp>
        <p:nvSpPr>
          <p:cNvPr id="9" name="Titre 1">
            <a:extLst>
              <a:ext uri="{FF2B5EF4-FFF2-40B4-BE49-F238E27FC236}">
                <a16:creationId xmlns:a16="http://schemas.microsoft.com/office/drawing/2014/main" id="{94BE0658-5FC9-DF9F-9C8E-7B8C1419F7A7}"/>
              </a:ext>
            </a:extLst>
          </p:cNvPr>
          <p:cNvSpPr>
            <a:spLocks noGrp="1"/>
          </p:cNvSpPr>
          <p:nvPr>
            <p:ph type="title"/>
            <p:custDataLst>
              <p:tags r:id="rId2"/>
            </p:custDataLst>
          </p:nvPr>
        </p:nvSpPr>
        <p:spPr>
          <a:xfrm>
            <a:off x="567103" y="314354"/>
            <a:ext cx="9280281" cy="930012"/>
          </a:xfrm>
        </p:spPr>
        <p:txBody>
          <a:bodyPr>
            <a:noAutofit/>
          </a:bodyPr>
          <a:lstStyle/>
          <a:p>
            <a:r>
              <a:rPr lang="fr-CA" sz="2000" dirty="0"/>
              <a:t>Fonds d’investissement constitué en société en commandite</a:t>
            </a:r>
          </a:p>
        </p:txBody>
      </p:sp>
      <p:pic>
        <p:nvPicPr>
          <p:cNvPr id="67" name="Graphic 66" descr="Badge New with solid fill">
            <a:extLst>
              <a:ext uri="{FF2B5EF4-FFF2-40B4-BE49-F238E27FC236}">
                <a16:creationId xmlns:a16="http://schemas.microsoft.com/office/drawing/2014/main" id="{EB776CAE-C223-8E16-6CF8-A6E65849857D}"/>
              </a:ext>
            </a:extLst>
          </p:cNvPr>
          <p:cNvPicPr>
            <a:picLocks noChangeAspect="1"/>
          </p:cNvPicPr>
          <p:nvPr>
            <p:custDataLst>
              <p:tags r:id="rId3"/>
            </p:custDataLst>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843807" y="2497100"/>
            <a:ext cx="452402" cy="352414"/>
          </a:xfrm>
          <a:prstGeom prst="rect">
            <a:avLst/>
          </a:prstGeom>
        </p:spPr>
      </p:pic>
      <p:grpSp>
        <p:nvGrpSpPr>
          <p:cNvPr id="126" name="Group 125">
            <a:extLst>
              <a:ext uri="{FF2B5EF4-FFF2-40B4-BE49-F238E27FC236}">
                <a16:creationId xmlns:a16="http://schemas.microsoft.com/office/drawing/2014/main" id="{AF116F8E-1141-EDBD-31FF-387974EC9E2D}"/>
              </a:ext>
            </a:extLst>
          </p:cNvPr>
          <p:cNvGrpSpPr/>
          <p:nvPr>
            <p:custDataLst>
              <p:tags r:id="rId4"/>
            </p:custDataLst>
          </p:nvPr>
        </p:nvGrpSpPr>
        <p:grpSpPr>
          <a:xfrm>
            <a:off x="1380392" y="1058812"/>
            <a:ext cx="2161328" cy="1397347"/>
            <a:chOff x="777240" y="1044137"/>
            <a:chExt cx="2161328" cy="1397347"/>
          </a:xfrm>
        </p:grpSpPr>
        <p:grpSp>
          <p:nvGrpSpPr>
            <p:cNvPr id="102" name="Group 101">
              <a:extLst>
                <a:ext uri="{FF2B5EF4-FFF2-40B4-BE49-F238E27FC236}">
                  <a16:creationId xmlns:a16="http://schemas.microsoft.com/office/drawing/2014/main" id="{847E989B-92FB-0EC7-3FA7-53DDA23DFF14}"/>
                </a:ext>
              </a:extLst>
            </p:cNvPr>
            <p:cNvGrpSpPr/>
            <p:nvPr/>
          </p:nvGrpSpPr>
          <p:grpSpPr>
            <a:xfrm>
              <a:off x="777240" y="1322962"/>
              <a:ext cx="784185" cy="94640"/>
              <a:chOff x="777240" y="1322962"/>
              <a:chExt cx="784185" cy="94640"/>
            </a:xfrm>
          </p:grpSpPr>
          <p:cxnSp>
            <p:nvCxnSpPr>
              <p:cNvPr id="98" name="Straight Connector 97">
                <a:extLst>
                  <a:ext uri="{FF2B5EF4-FFF2-40B4-BE49-F238E27FC236}">
                    <a16:creationId xmlns:a16="http://schemas.microsoft.com/office/drawing/2014/main" id="{EC5BDACA-FFFC-C4B2-873F-A82AAB462387}"/>
                  </a:ext>
                </a:extLst>
              </p:cNvPr>
              <p:cNvCxnSpPr>
                <a:cxnSpLocks/>
              </p:cNvCxnSpPr>
              <p:nvPr/>
            </p:nvCxnSpPr>
            <p:spPr>
              <a:xfrm flipH="1" flipV="1">
                <a:off x="1514574" y="1322962"/>
                <a:ext cx="46851" cy="9464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0F2B5D4-C781-0EAB-4F0F-D8981AFEB940}"/>
                  </a:ext>
                </a:extLst>
              </p:cNvPr>
              <p:cNvCxnSpPr>
                <a:cxnSpLocks/>
              </p:cNvCxnSpPr>
              <p:nvPr/>
            </p:nvCxnSpPr>
            <p:spPr>
              <a:xfrm flipH="1">
                <a:off x="777240" y="1322962"/>
                <a:ext cx="484456"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41515C8B-4339-38CE-E759-E3A5D2E6254D}"/>
                </a:ext>
              </a:extLst>
            </p:cNvPr>
            <p:cNvCxnSpPr>
              <a:cxnSpLocks/>
            </p:cNvCxnSpPr>
            <p:nvPr/>
          </p:nvCxnSpPr>
          <p:spPr>
            <a:xfrm flipH="1">
              <a:off x="777240" y="1181210"/>
              <a:ext cx="1231519"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24" name="Group 123">
              <a:extLst>
                <a:ext uri="{FF2B5EF4-FFF2-40B4-BE49-F238E27FC236}">
                  <a16:creationId xmlns:a16="http://schemas.microsoft.com/office/drawing/2014/main" id="{2AE5EBBB-6419-289E-2067-164FA405002F}"/>
                </a:ext>
              </a:extLst>
            </p:cNvPr>
            <p:cNvGrpSpPr/>
            <p:nvPr/>
          </p:nvGrpSpPr>
          <p:grpSpPr>
            <a:xfrm>
              <a:off x="777240" y="1044137"/>
              <a:ext cx="2161328" cy="1397347"/>
              <a:chOff x="777240" y="1044137"/>
              <a:chExt cx="2161328" cy="1397347"/>
            </a:xfrm>
          </p:grpSpPr>
          <p:grpSp>
            <p:nvGrpSpPr>
              <p:cNvPr id="84" name="Group 83">
                <a:extLst>
                  <a:ext uri="{FF2B5EF4-FFF2-40B4-BE49-F238E27FC236}">
                    <a16:creationId xmlns:a16="http://schemas.microsoft.com/office/drawing/2014/main" id="{64639C7E-9F81-ED17-9749-E8180B5B51D4}"/>
                  </a:ext>
                </a:extLst>
              </p:cNvPr>
              <p:cNvGrpSpPr/>
              <p:nvPr/>
            </p:nvGrpSpPr>
            <p:grpSpPr>
              <a:xfrm>
                <a:off x="1224068" y="1926334"/>
                <a:ext cx="1714500" cy="515150"/>
                <a:chOff x="2081318" y="2162908"/>
                <a:chExt cx="1714500" cy="515150"/>
              </a:xfrm>
            </p:grpSpPr>
            <p:sp>
              <p:nvSpPr>
                <p:cNvPr id="80" name="Rectangle 79">
                  <a:extLst>
                    <a:ext uri="{FF2B5EF4-FFF2-40B4-BE49-F238E27FC236}">
                      <a16:creationId xmlns:a16="http://schemas.microsoft.com/office/drawing/2014/main" id="{652D850F-CF76-237F-55E9-285CCFB18FE2}"/>
                    </a:ext>
                  </a:extLst>
                </p:cNvPr>
                <p:cNvSpPr/>
                <p:nvPr/>
              </p:nvSpPr>
              <p:spPr>
                <a:xfrm>
                  <a:off x="2118946" y="2162908"/>
                  <a:ext cx="1653732" cy="408842"/>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2" name="TextBox 81">
                  <a:extLst>
                    <a:ext uri="{FF2B5EF4-FFF2-40B4-BE49-F238E27FC236}">
                      <a16:creationId xmlns:a16="http://schemas.microsoft.com/office/drawing/2014/main" id="{85844CBE-22BA-07B7-A8CB-0E455D81A1E7}"/>
                    </a:ext>
                  </a:extLst>
                </p:cNvPr>
                <p:cNvSpPr txBox="1"/>
                <p:nvPr/>
              </p:nvSpPr>
              <p:spPr>
                <a:xfrm>
                  <a:off x="2081318" y="2216393"/>
                  <a:ext cx="1714500" cy="461665"/>
                </a:xfrm>
                <a:prstGeom prst="rect">
                  <a:avLst/>
                </a:prstGeom>
                <a:noFill/>
              </p:spPr>
              <p:txBody>
                <a:bodyPr wrap="square" rtlCol="0">
                  <a:spAutoFit/>
                </a:bodyPr>
                <a:lstStyle/>
                <a:p>
                  <a:pPr algn="ctr" defTabSz="1219170" rtl="0"/>
                  <a:r>
                    <a:rPr lang="fr-ca" sz="1200" b="1" i="0" u="none" baseline="0" dirty="0">
                      <a:solidFill>
                        <a:srgbClr val="1E1E1E"/>
                      </a:solidFill>
                      <a:latin typeface="Arial"/>
                      <a:ea typeface="Arial"/>
                      <a:cs typeface="Arial"/>
                    </a:rPr>
                    <a:t>Commandité</a:t>
                  </a:r>
                  <a:r>
                    <a:rPr lang="fr-CA" sz="1200" b="1" i="0" u="none" baseline="0" dirty="0">
                      <a:solidFill>
                        <a:srgbClr val="1E1E1E"/>
                      </a:solidFill>
                      <a:latin typeface="Arial"/>
                      <a:ea typeface="Arial"/>
                      <a:cs typeface="Arial"/>
                    </a:rPr>
                    <a:t> </a:t>
                  </a:r>
                  <a:r>
                    <a:rPr lang="fr-ca" sz="1200" b="1" i="0" u="none" baseline="0" dirty="0" err="1">
                      <a:solidFill>
                        <a:srgbClr val="1E1E1E"/>
                      </a:solidFill>
                      <a:latin typeface="Arial"/>
                      <a:ea typeface="Arial"/>
                      <a:cs typeface="Arial"/>
                    </a:rPr>
                    <a:t>inc.</a:t>
                  </a:r>
                  <a:endParaRPr lang="fr-ca" sz="1200" b="1" i="0" u="none" baseline="0" dirty="0">
                    <a:solidFill>
                      <a:srgbClr val="1E1E1E"/>
                    </a:solidFill>
                    <a:latin typeface="Arial"/>
                    <a:ea typeface="Arial"/>
                    <a:cs typeface="Arial"/>
                  </a:endParaRPr>
                </a:p>
                <a:p>
                  <a:endParaRPr lang="en-US" sz="1200" dirty="0"/>
                </a:p>
              </p:txBody>
            </p:sp>
          </p:grpSp>
          <p:grpSp>
            <p:nvGrpSpPr>
              <p:cNvPr id="119" name="Group 118">
                <a:extLst>
                  <a:ext uri="{FF2B5EF4-FFF2-40B4-BE49-F238E27FC236}">
                    <a16:creationId xmlns:a16="http://schemas.microsoft.com/office/drawing/2014/main" id="{B2959856-1061-FEE5-B6BC-AB6D50B2595F}"/>
                  </a:ext>
                </a:extLst>
              </p:cNvPr>
              <p:cNvGrpSpPr/>
              <p:nvPr/>
            </p:nvGrpSpPr>
            <p:grpSpPr>
              <a:xfrm>
                <a:off x="1357004" y="1517492"/>
                <a:ext cx="408842" cy="408842"/>
                <a:chOff x="1357004" y="1517492"/>
                <a:chExt cx="408842" cy="408842"/>
              </a:xfrm>
            </p:grpSpPr>
            <p:pic>
              <p:nvPicPr>
                <p:cNvPr id="93" name="Graphic 92" descr="Man with solid fill">
                  <a:extLst>
                    <a:ext uri="{FF2B5EF4-FFF2-40B4-BE49-F238E27FC236}">
                      <a16:creationId xmlns:a16="http://schemas.microsoft.com/office/drawing/2014/main" id="{86F5F395-5F0A-49F6-6F27-0B7958FBC455}"/>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1357004" y="1517492"/>
                  <a:ext cx="408842" cy="408842"/>
                </a:xfrm>
                <a:prstGeom prst="rect">
                  <a:avLst/>
                </a:prstGeom>
              </p:spPr>
            </p:pic>
            <p:sp>
              <p:nvSpPr>
                <p:cNvPr id="94" name="TextBox 93">
                  <a:extLst>
                    <a:ext uri="{FF2B5EF4-FFF2-40B4-BE49-F238E27FC236}">
                      <a16:creationId xmlns:a16="http://schemas.microsoft.com/office/drawing/2014/main" id="{3D43690C-250C-22C9-C10A-F4A078EF2B50}"/>
                    </a:ext>
                  </a:extLst>
                </p:cNvPr>
                <p:cNvSpPr txBox="1"/>
                <p:nvPr/>
              </p:nvSpPr>
              <p:spPr>
                <a:xfrm>
                  <a:off x="1491715" y="1537579"/>
                  <a:ext cx="45719" cy="276999"/>
                </a:xfrm>
                <a:prstGeom prst="rect">
                  <a:avLst/>
                </a:prstGeom>
                <a:noFill/>
              </p:spPr>
              <p:txBody>
                <a:bodyPr wrap="square" rtlCol="0">
                  <a:spAutoFit/>
                </a:bodyPr>
                <a:lstStyle/>
                <a:p>
                  <a:r>
                    <a:rPr lang="en-US" sz="1200" dirty="0">
                      <a:solidFill>
                        <a:srgbClr val="00B050"/>
                      </a:solidFill>
                    </a:rPr>
                    <a:t>1</a:t>
                  </a:r>
                </a:p>
              </p:txBody>
            </p:sp>
          </p:grpSp>
          <p:grpSp>
            <p:nvGrpSpPr>
              <p:cNvPr id="120" name="Group 119">
                <a:extLst>
                  <a:ext uri="{FF2B5EF4-FFF2-40B4-BE49-F238E27FC236}">
                    <a16:creationId xmlns:a16="http://schemas.microsoft.com/office/drawing/2014/main" id="{C278ACEB-5592-6078-37D0-1C65C6AEC32A}"/>
                  </a:ext>
                </a:extLst>
              </p:cNvPr>
              <p:cNvGrpSpPr/>
              <p:nvPr/>
            </p:nvGrpSpPr>
            <p:grpSpPr>
              <a:xfrm>
                <a:off x="1910983" y="1517492"/>
                <a:ext cx="408842" cy="408842"/>
                <a:chOff x="1910983" y="1517492"/>
                <a:chExt cx="408842" cy="408842"/>
              </a:xfrm>
            </p:grpSpPr>
            <p:pic>
              <p:nvPicPr>
                <p:cNvPr id="87" name="Graphic 86" descr="Man with solid fill">
                  <a:extLst>
                    <a:ext uri="{FF2B5EF4-FFF2-40B4-BE49-F238E27FC236}">
                      <a16:creationId xmlns:a16="http://schemas.microsoft.com/office/drawing/2014/main" id="{9EC53F06-87D7-2E6C-F04B-959F9FE3C1B6}"/>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1910983" y="1517492"/>
                  <a:ext cx="408842" cy="408842"/>
                </a:xfrm>
                <a:prstGeom prst="rect">
                  <a:avLst/>
                </a:prstGeom>
              </p:spPr>
            </p:pic>
            <p:sp>
              <p:nvSpPr>
                <p:cNvPr id="95" name="TextBox 94">
                  <a:extLst>
                    <a:ext uri="{FF2B5EF4-FFF2-40B4-BE49-F238E27FC236}">
                      <a16:creationId xmlns:a16="http://schemas.microsoft.com/office/drawing/2014/main" id="{93BE8C8E-507C-AEE4-F752-77C2D9060988}"/>
                    </a:ext>
                  </a:extLst>
                </p:cNvPr>
                <p:cNvSpPr txBox="1"/>
                <p:nvPr/>
              </p:nvSpPr>
              <p:spPr>
                <a:xfrm>
                  <a:off x="2008759" y="1538647"/>
                  <a:ext cx="126114" cy="276999"/>
                </a:xfrm>
                <a:prstGeom prst="rect">
                  <a:avLst/>
                </a:prstGeom>
                <a:noFill/>
              </p:spPr>
              <p:txBody>
                <a:bodyPr wrap="square" rtlCol="0">
                  <a:spAutoFit/>
                </a:bodyPr>
                <a:lstStyle/>
                <a:p>
                  <a:r>
                    <a:rPr lang="en-US" sz="1200" dirty="0">
                      <a:solidFill>
                        <a:srgbClr val="00B050"/>
                      </a:solidFill>
                    </a:rPr>
                    <a:t>2</a:t>
                  </a:r>
                </a:p>
              </p:txBody>
            </p:sp>
          </p:grpSp>
          <p:grpSp>
            <p:nvGrpSpPr>
              <p:cNvPr id="121" name="Group 120">
                <a:extLst>
                  <a:ext uri="{FF2B5EF4-FFF2-40B4-BE49-F238E27FC236}">
                    <a16:creationId xmlns:a16="http://schemas.microsoft.com/office/drawing/2014/main" id="{E03628DD-B635-D395-2812-D2E900710624}"/>
                  </a:ext>
                </a:extLst>
              </p:cNvPr>
              <p:cNvGrpSpPr/>
              <p:nvPr/>
            </p:nvGrpSpPr>
            <p:grpSpPr>
              <a:xfrm>
                <a:off x="2467225" y="1513189"/>
                <a:ext cx="408842" cy="408842"/>
                <a:chOff x="2467225" y="1513189"/>
                <a:chExt cx="408842" cy="408842"/>
              </a:xfrm>
            </p:grpSpPr>
            <p:pic>
              <p:nvPicPr>
                <p:cNvPr id="91" name="Graphic 90" descr="Man with solid fill">
                  <a:extLst>
                    <a:ext uri="{FF2B5EF4-FFF2-40B4-BE49-F238E27FC236}">
                      <a16:creationId xmlns:a16="http://schemas.microsoft.com/office/drawing/2014/main" id="{4CF43036-AE99-ADCE-E5BB-96663A260C34}"/>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2467225" y="1513189"/>
                  <a:ext cx="408842" cy="408842"/>
                </a:xfrm>
                <a:prstGeom prst="rect">
                  <a:avLst/>
                </a:prstGeom>
              </p:spPr>
            </p:pic>
            <p:sp>
              <p:nvSpPr>
                <p:cNvPr id="96" name="TextBox 95">
                  <a:extLst>
                    <a:ext uri="{FF2B5EF4-FFF2-40B4-BE49-F238E27FC236}">
                      <a16:creationId xmlns:a16="http://schemas.microsoft.com/office/drawing/2014/main" id="{388B9840-038A-5D78-6B12-7AD3D6FA8D73}"/>
                    </a:ext>
                  </a:extLst>
                </p:cNvPr>
                <p:cNvSpPr txBox="1"/>
                <p:nvPr/>
              </p:nvSpPr>
              <p:spPr>
                <a:xfrm>
                  <a:off x="2540814" y="1537579"/>
                  <a:ext cx="172905" cy="276999"/>
                </a:xfrm>
                <a:prstGeom prst="rect">
                  <a:avLst/>
                </a:prstGeom>
                <a:noFill/>
              </p:spPr>
              <p:txBody>
                <a:bodyPr wrap="square" rtlCol="0">
                  <a:spAutoFit/>
                </a:bodyPr>
                <a:lstStyle/>
                <a:p>
                  <a:r>
                    <a:rPr lang="en-US" sz="1200" dirty="0">
                      <a:solidFill>
                        <a:schemeClr val="accent3"/>
                      </a:solidFill>
                    </a:rPr>
                    <a:t>3</a:t>
                  </a:r>
                </a:p>
              </p:txBody>
            </p:sp>
          </p:grpSp>
          <p:grpSp>
            <p:nvGrpSpPr>
              <p:cNvPr id="118" name="Group 117">
                <a:extLst>
                  <a:ext uri="{FF2B5EF4-FFF2-40B4-BE49-F238E27FC236}">
                    <a16:creationId xmlns:a16="http://schemas.microsoft.com/office/drawing/2014/main" id="{FC517EA8-3C00-8762-2D93-A169317CF071}"/>
                  </a:ext>
                </a:extLst>
              </p:cNvPr>
              <p:cNvGrpSpPr/>
              <p:nvPr/>
            </p:nvGrpSpPr>
            <p:grpSpPr>
              <a:xfrm>
                <a:off x="777240" y="1044137"/>
                <a:ext cx="1850026" cy="320585"/>
                <a:chOff x="777240" y="1044137"/>
                <a:chExt cx="1850026" cy="320585"/>
              </a:xfrm>
            </p:grpSpPr>
            <p:cxnSp>
              <p:nvCxnSpPr>
                <p:cNvPr id="111" name="Straight Connector 110">
                  <a:extLst>
                    <a:ext uri="{FF2B5EF4-FFF2-40B4-BE49-F238E27FC236}">
                      <a16:creationId xmlns:a16="http://schemas.microsoft.com/office/drawing/2014/main" id="{C333C231-7DBA-58C2-6B4F-1D39EEDB5DB6}"/>
                    </a:ext>
                  </a:extLst>
                </p:cNvPr>
                <p:cNvCxnSpPr>
                  <a:cxnSpLocks/>
                </p:cNvCxnSpPr>
                <p:nvPr/>
              </p:nvCxnSpPr>
              <p:spPr>
                <a:xfrm flipH="1" flipV="1">
                  <a:off x="2467225" y="1044137"/>
                  <a:ext cx="160041" cy="320585"/>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D32B8995-00AB-036C-4CBD-015B29F63F11}"/>
                    </a:ext>
                  </a:extLst>
                </p:cNvPr>
                <p:cNvCxnSpPr>
                  <a:cxnSpLocks/>
                </p:cNvCxnSpPr>
                <p:nvPr/>
              </p:nvCxnSpPr>
              <p:spPr>
                <a:xfrm flipH="1">
                  <a:off x="777240" y="1044137"/>
                  <a:ext cx="168998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grpSp>
      <p:sp>
        <p:nvSpPr>
          <p:cNvPr id="123" name="TextBox 122">
            <a:extLst>
              <a:ext uri="{FF2B5EF4-FFF2-40B4-BE49-F238E27FC236}">
                <a16:creationId xmlns:a16="http://schemas.microsoft.com/office/drawing/2014/main" id="{7173C0E3-8294-3E96-9C23-ACDFCE067281}"/>
              </a:ext>
            </a:extLst>
          </p:cNvPr>
          <p:cNvSpPr txBox="1"/>
          <p:nvPr>
            <p:custDataLst>
              <p:tags r:id="rId5"/>
            </p:custDataLst>
          </p:nvPr>
        </p:nvSpPr>
        <p:spPr>
          <a:xfrm>
            <a:off x="290053" y="1236814"/>
            <a:ext cx="1090339" cy="200055"/>
          </a:xfrm>
          <a:prstGeom prst="rect">
            <a:avLst/>
          </a:prstGeom>
          <a:noFill/>
        </p:spPr>
        <p:txBody>
          <a:bodyPr wrap="square">
            <a:spAutoFit/>
          </a:bodyPr>
          <a:lstStyle/>
          <a:p>
            <a:pPr algn="l" rtl="0"/>
            <a:r>
              <a:rPr lang="fr-ca" sz="700" b="1" i="0" u="none" baseline="0" dirty="0">
                <a:solidFill>
                  <a:srgbClr val="00B050"/>
                </a:solidFill>
              </a:rPr>
              <a:t>30 %</a:t>
            </a:r>
            <a:r>
              <a:rPr lang="fr-ca" sz="700" b="1" i="0" u="none" baseline="0" dirty="0">
                <a:solidFill>
                  <a:schemeClr val="accent1"/>
                </a:solidFill>
              </a:rPr>
              <a:t> </a:t>
            </a:r>
            <a:r>
              <a:rPr lang="fr-ca" sz="700" b="1" i="0" u="none" baseline="0" dirty="0">
                <a:solidFill>
                  <a:srgbClr val="00B050"/>
                </a:solidFill>
              </a:rPr>
              <a:t>du commandité</a:t>
            </a:r>
            <a:endParaRPr lang="fr-ca" sz="700" dirty="0">
              <a:solidFill>
                <a:srgbClr val="00B050"/>
              </a:solidFill>
            </a:endParaRPr>
          </a:p>
        </p:txBody>
      </p:sp>
      <p:sp>
        <p:nvSpPr>
          <p:cNvPr id="128" name="TextBox 127">
            <a:extLst>
              <a:ext uri="{FF2B5EF4-FFF2-40B4-BE49-F238E27FC236}">
                <a16:creationId xmlns:a16="http://schemas.microsoft.com/office/drawing/2014/main" id="{7AADBF64-CE43-16AC-A83F-B2127F209684}"/>
              </a:ext>
            </a:extLst>
          </p:cNvPr>
          <p:cNvSpPr txBox="1"/>
          <p:nvPr>
            <p:custDataLst>
              <p:tags r:id="rId6"/>
            </p:custDataLst>
          </p:nvPr>
        </p:nvSpPr>
        <p:spPr>
          <a:xfrm>
            <a:off x="290053" y="1099741"/>
            <a:ext cx="1116506" cy="200055"/>
          </a:xfrm>
          <a:prstGeom prst="rect">
            <a:avLst/>
          </a:prstGeom>
          <a:noFill/>
        </p:spPr>
        <p:txBody>
          <a:bodyPr wrap="square">
            <a:spAutoFit/>
          </a:bodyPr>
          <a:lstStyle/>
          <a:p>
            <a:pPr algn="l" rtl="0"/>
            <a:r>
              <a:rPr lang="fr-ca" sz="700" b="1" i="0" u="none" baseline="0" dirty="0">
                <a:solidFill>
                  <a:srgbClr val="00B050"/>
                </a:solidFill>
              </a:rPr>
              <a:t>50 %</a:t>
            </a:r>
            <a:r>
              <a:rPr lang="fr-CA" sz="700" b="1" i="0" u="none" baseline="0" dirty="0">
                <a:solidFill>
                  <a:srgbClr val="00B050"/>
                </a:solidFill>
              </a:rPr>
              <a:t> </a:t>
            </a:r>
            <a:r>
              <a:rPr lang="fr-ca" sz="700" b="1" i="0" u="none" baseline="0" dirty="0">
                <a:solidFill>
                  <a:srgbClr val="00B050"/>
                </a:solidFill>
              </a:rPr>
              <a:t>du commandité</a:t>
            </a:r>
            <a:endParaRPr lang="fr-ca" sz="700" dirty="0">
              <a:solidFill>
                <a:srgbClr val="00B050"/>
              </a:solidFill>
            </a:endParaRPr>
          </a:p>
        </p:txBody>
      </p:sp>
      <p:sp>
        <p:nvSpPr>
          <p:cNvPr id="130" name="TextBox 129">
            <a:extLst>
              <a:ext uri="{FF2B5EF4-FFF2-40B4-BE49-F238E27FC236}">
                <a16:creationId xmlns:a16="http://schemas.microsoft.com/office/drawing/2014/main" id="{5FE52E35-6E29-B0C6-D66C-06BF1F0E4233}"/>
              </a:ext>
            </a:extLst>
          </p:cNvPr>
          <p:cNvSpPr txBox="1"/>
          <p:nvPr>
            <p:custDataLst>
              <p:tags r:id="rId7"/>
            </p:custDataLst>
          </p:nvPr>
        </p:nvSpPr>
        <p:spPr>
          <a:xfrm>
            <a:off x="290053" y="953683"/>
            <a:ext cx="1116506" cy="200055"/>
          </a:xfrm>
          <a:prstGeom prst="rect">
            <a:avLst/>
          </a:prstGeom>
          <a:noFill/>
        </p:spPr>
        <p:txBody>
          <a:bodyPr wrap="square">
            <a:spAutoFit/>
          </a:bodyPr>
          <a:lstStyle/>
          <a:p>
            <a:pPr algn="l" rtl="0"/>
            <a:r>
              <a:rPr lang="fr-ca" sz="700" b="1" i="0" u="none" baseline="0" dirty="0">
                <a:solidFill>
                  <a:srgbClr val="FF0000"/>
                </a:solidFill>
              </a:rPr>
              <a:t>20 % du commandité</a:t>
            </a:r>
            <a:endParaRPr lang="fr-ca" sz="700" dirty="0">
              <a:solidFill>
                <a:srgbClr val="FF0000"/>
              </a:solidFill>
            </a:endParaRPr>
          </a:p>
        </p:txBody>
      </p:sp>
      <p:grpSp>
        <p:nvGrpSpPr>
          <p:cNvPr id="146" name="Group 145">
            <a:extLst>
              <a:ext uri="{FF2B5EF4-FFF2-40B4-BE49-F238E27FC236}">
                <a16:creationId xmlns:a16="http://schemas.microsoft.com/office/drawing/2014/main" id="{702D4DF9-8DA3-3496-E696-92F0EF43FFEA}"/>
              </a:ext>
            </a:extLst>
          </p:cNvPr>
          <p:cNvGrpSpPr/>
          <p:nvPr>
            <p:custDataLst>
              <p:tags r:id="rId8"/>
            </p:custDataLst>
          </p:nvPr>
        </p:nvGrpSpPr>
        <p:grpSpPr>
          <a:xfrm>
            <a:off x="1804080" y="3476421"/>
            <a:ext cx="1718455" cy="942388"/>
            <a:chOff x="1261696" y="3214466"/>
            <a:chExt cx="1718455" cy="942388"/>
          </a:xfrm>
        </p:grpSpPr>
        <p:grpSp>
          <p:nvGrpSpPr>
            <p:cNvPr id="85" name="Group 84">
              <a:extLst>
                <a:ext uri="{FF2B5EF4-FFF2-40B4-BE49-F238E27FC236}">
                  <a16:creationId xmlns:a16="http://schemas.microsoft.com/office/drawing/2014/main" id="{12831D61-0EF3-A8C2-E79D-166F14E3AB26}"/>
                </a:ext>
              </a:extLst>
            </p:cNvPr>
            <p:cNvGrpSpPr/>
            <p:nvPr/>
          </p:nvGrpSpPr>
          <p:grpSpPr>
            <a:xfrm>
              <a:off x="1261696" y="3648122"/>
              <a:ext cx="1714500" cy="508732"/>
              <a:chOff x="2118946" y="2997490"/>
              <a:chExt cx="1714500" cy="508732"/>
            </a:xfrm>
          </p:grpSpPr>
          <p:sp>
            <p:nvSpPr>
              <p:cNvPr id="81" name="Rectangle 80">
                <a:extLst>
                  <a:ext uri="{FF2B5EF4-FFF2-40B4-BE49-F238E27FC236}">
                    <a16:creationId xmlns:a16="http://schemas.microsoft.com/office/drawing/2014/main" id="{9CADAE3E-2A44-784B-AC42-DC6FC154F85F}"/>
                  </a:ext>
                </a:extLst>
              </p:cNvPr>
              <p:cNvSpPr/>
              <p:nvPr/>
            </p:nvSpPr>
            <p:spPr>
              <a:xfrm>
                <a:off x="2118946" y="2997490"/>
                <a:ext cx="1714500" cy="408842"/>
              </a:xfrm>
              <a:prstGeom prst="rect">
                <a:avLst/>
              </a:prstGeom>
              <a:solidFill>
                <a:schemeClr val="bg1">
                  <a:lumMod val="95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a:extLst>
                  <a:ext uri="{FF2B5EF4-FFF2-40B4-BE49-F238E27FC236}">
                    <a16:creationId xmlns:a16="http://schemas.microsoft.com/office/drawing/2014/main" id="{81EE3F58-3B69-09C8-B78C-6D43C854E0BB}"/>
                  </a:ext>
                </a:extLst>
              </p:cNvPr>
              <p:cNvSpPr txBox="1"/>
              <p:nvPr/>
            </p:nvSpPr>
            <p:spPr>
              <a:xfrm>
                <a:off x="2237642" y="3044557"/>
                <a:ext cx="1477108" cy="461665"/>
              </a:xfrm>
              <a:prstGeom prst="rect">
                <a:avLst/>
              </a:prstGeom>
              <a:noFill/>
            </p:spPr>
            <p:txBody>
              <a:bodyPr wrap="square" rtlCol="0">
                <a:spAutoFit/>
              </a:bodyPr>
              <a:lstStyle/>
              <a:p>
                <a:pPr algn="ctr"/>
                <a:r>
                  <a:rPr lang="fr-ca" sz="1200" b="1" i="0" u="none" baseline="0" dirty="0">
                    <a:solidFill>
                      <a:srgbClr val="1E1E1E"/>
                    </a:solidFill>
                    <a:latin typeface="Arial"/>
                    <a:ea typeface="Arial"/>
                    <a:cs typeface="Arial"/>
                  </a:rPr>
                  <a:t> ABC </a:t>
                </a:r>
                <a:r>
                  <a:rPr lang="fr-ca" sz="1200" b="1" i="0" u="none" baseline="0" dirty="0" err="1">
                    <a:solidFill>
                      <a:srgbClr val="1E1E1E"/>
                    </a:solidFill>
                    <a:latin typeface="Arial"/>
                    <a:ea typeface="Arial"/>
                    <a:cs typeface="Arial"/>
                  </a:rPr>
                  <a:t>inc.</a:t>
                </a:r>
                <a:endParaRPr lang="fr-ca" sz="1200" b="1" i="0" u="none" baseline="0" dirty="0">
                  <a:solidFill>
                    <a:srgbClr val="1E1E1E"/>
                  </a:solidFill>
                  <a:latin typeface="Arial"/>
                  <a:ea typeface="Arial"/>
                  <a:cs typeface="Arial"/>
                </a:endParaRPr>
              </a:p>
              <a:p>
                <a:pPr algn="ctr"/>
                <a:endParaRPr lang="en-US" sz="1200" dirty="0"/>
              </a:p>
            </p:txBody>
          </p:sp>
        </p:grpSp>
        <p:grpSp>
          <p:nvGrpSpPr>
            <p:cNvPr id="137" name="Group 136">
              <a:extLst>
                <a:ext uri="{FF2B5EF4-FFF2-40B4-BE49-F238E27FC236}">
                  <a16:creationId xmlns:a16="http://schemas.microsoft.com/office/drawing/2014/main" id="{B20F4D77-0518-6BDE-5DAD-58DA3EC7E16C}"/>
                </a:ext>
              </a:extLst>
            </p:cNvPr>
            <p:cNvGrpSpPr/>
            <p:nvPr/>
          </p:nvGrpSpPr>
          <p:grpSpPr>
            <a:xfrm>
              <a:off x="1261696" y="3214466"/>
              <a:ext cx="1718455" cy="416524"/>
              <a:chOff x="1202138" y="3208065"/>
              <a:chExt cx="1718455" cy="416524"/>
            </a:xfrm>
          </p:grpSpPr>
          <p:pic>
            <p:nvPicPr>
              <p:cNvPr id="131" name="Graphic 130" descr="Man with solid fill">
                <a:extLst>
                  <a:ext uri="{FF2B5EF4-FFF2-40B4-BE49-F238E27FC236}">
                    <a16:creationId xmlns:a16="http://schemas.microsoft.com/office/drawing/2014/main" id="{32DC33F5-7DF7-71D2-DD12-1C20C6F1D043}"/>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1202138" y="3213274"/>
                <a:ext cx="408842" cy="408842"/>
              </a:xfrm>
              <a:prstGeom prst="rect">
                <a:avLst/>
              </a:prstGeom>
            </p:spPr>
          </p:pic>
          <p:pic>
            <p:nvPicPr>
              <p:cNvPr id="132" name="Graphic 131" descr="Man with solid fill">
                <a:extLst>
                  <a:ext uri="{FF2B5EF4-FFF2-40B4-BE49-F238E27FC236}">
                    <a16:creationId xmlns:a16="http://schemas.microsoft.com/office/drawing/2014/main" id="{C4A10E9E-374F-674E-E34B-401F0EA91328}"/>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1464061" y="3213274"/>
                <a:ext cx="408842" cy="408842"/>
              </a:xfrm>
              <a:prstGeom prst="rect">
                <a:avLst/>
              </a:prstGeom>
            </p:spPr>
          </p:pic>
          <p:pic>
            <p:nvPicPr>
              <p:cNvPr id="133" name="Graphic 132" descr="Man with solid fill">
                <a:extLst>
                  <a:ext uri="{FF2B5EF4-FFF2-40B4-BE49-F238E27FC236}">
                    <a16:creationId xmlns:a16="http://schemas.microsoft.com/office/drawing/2014/main" id="{A01A4DD5-7389-1782-0CD3-602D05F1BDA9}"/>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1987907" y="3215747"/>
                <a:ext cx="408842" cy="408842"/>
              </a:xfrm>
              <a:prstGeom prst="rect">
                <a:avLst/>
              </a:prstGeom>
            </p:spPr>
          </p:pic>
          <p:pic>
            <p:nvPicPr>
              <p:cNvPr id="134" name="Graphic 133" descr="Man with solid fill">
                <a:extLst>
                  <a:ext uri="{FF2B5EF4-FFF2-40B4-BE49-F238E27FC236}">
                    <a16:creationId xmlns:a16="http://schemas.microsoft.com/office/drawing/2014/main" id="{B304330C-75A6-BDED-B8F9-570085DA50A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1725984" y="3213274"/>
                <a:ext cx="408842" cy="408842"/>
              </a:xfrm>
              <a:prstGeom prst="rect">
                <a:avLst/>
              </a:prstGeom>
            </p:spPr>
          </p:pic>
          <p:pic>
            <p:nvPicPr>
              <p:cNvPr id="135" name="Graphic 134" descr="Man with solid fill">
                <a:extLst>
                  <a:ext uri="{FF2B5EF4-FFF2-40B4-BE49-F238E27FC236}">
                    <a16:creationId xmlns:a16="http://schemas.microsoft.com/office/drawing/2014/main" id="{B91EF0F0-DEC2-B856-7FD7-84A71D5E8FD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2249830" y="3211906"/>
                <a:ext cx="408842" cy="408842"/>
              </a:xfrm>
              <a:prstGeom prst="rect">
                <a:avLst/>
              </a:prstGeom>
            </p:spPr>
          </p:pic>
          <p:pic>
            <p:nvPicPr>
              <p:cNvPr id="136" name="Graphic 135" descr="Man with solid fill">
                <a:extLst>
                  <a:ext uri="{FF2B5EF4-FFF2-40B4-BE49-F238E27FC236}">
                    <a16:creationId xmlns:a16="http://schemas.microsoft.com/office/drawing/2014/main" id="{F5E4535A-A6BF-C935-190B-48E06E6E79C7}"/>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flipH="1">
                <a:off x="2511751" y="3208065"/>
                <a:ext cx="408842" cy="408842"/>
              </a:xfrm>
              <a:prstGeom prst="rect">
                <a:avLst/>
              </a:prstGeom>
            </p:spPr>
          </p:pic>
        </p:grpSp>
        <p:sp>
          <p:nvSpPr>
            <p:cNvPr id="139" name="TextBox 138">
              <a:extLst>
                <a:ext uri="{FF2B5EF4-FFF2-40B4-BE49-F238E27FC236}">
                  <a16:creationId xmlns:a16="http://schemas.microsoft.com/office/drawing/2014/main" id="{B1B2DC72-3E10-744D-06B6-470FE63975B4}"/>
                </a:ext>
              </a:extLst>
            </p:cNvPr>
            <p:cNvSpPr txBox="1"/>
            <p:nvPr/>
          </p:nvSpPr>
          <p:spPr>
            <a:xfrm>
              <a:off x="1333838" y="3240053"/>
              <a:ext cx="195532" cy="276999"/>
            </a:xfrm>
            <a:prstGeom prst="rect">
              <a:avLst/>
            </a:prstGeom>
            <a:noFill/>
          </p:spPr>
          <p:txBody>
            <a:bodyPr wrap="square" rtlCol="0">
              <a:spAutoFit/>
            </a:bodyPr>
            <a:lstStyle/>
            <a:p>
              <a:r>
                <a:rPr lang="en-US" sz="1200" dirty="0">
                  <a:solidFill>
                    <a:srgbClr val="00B050"/>
                  </a:solidFill>
                </a:rPr>
                <a:t>4</a:t>
              </a:r>
              <a:endParaRPr lang="en-US" dirty="0">
                <a:solidFill>
                  <a:srgbClr val="00B050"/>
                </a:solidFill>
              </a:endParaRPr>
            </a:p>
          </p:txBody>
        </p:sp>
        <p:sp>
          <p:nvSpPr>
            <p:cNvPr id="140" name="TextBox 139">
              <a:extLst>
                <a:ext uri="{FF2B5EF4-FFF2-40B4-BE49-F238E27FC236}">
                  <a16:creationId xmlns:a16="http://schemas.microsoft.com/office/drawing/2014/main" id="{F1A12D8D-190A-9D8E-0AAD-EF5E6325A2A7}"/>
                </a:ext>
              </a:extLst>
            </p:cNvPr>
            <p:cNvSpPr txBox="1"/>
            <p:nvPr/>
          </p:nvSpPr>
          <p:spPr>
            <a:xfrm>
              <a:off x="1594068" y="3240053"/>
              <a:ext cx="195532" cy="276999"/>
            </a:xfrm>
            <a:prstGeom prst="rect">
              <a:avLst/>
            </a:prstGeom>
            <a:noFill/>
          </p:spPr>
          <p:txBody>
            <a:bodyPr wrap="square" rtlCol="0">
              <a:spAutoFit/>
            </a:bodyPr>
            <a:lstStyle/>
            <a:p>
              <a:r>
                <a:rPr lang="en-US" sz="1200" dirty="0">
                  <a:solidFill>
                    <a:srgbClr val="00B050"/>
                  </a:solidFill>
                </a:rPr>
                <a:t>5</a:t>
              </a:r>
              <a:endParaRPr lang="en-US" dirty="0">
                <a:solidFill>
                  <a:srgbClr val="00B050"/>
                </a:solidFill>
              </a:endParaRPr>
            </a:p>
          </p:txBody>
        </p:sp>
        <p:sp>
          <p:nvSpPr>
            <p:cNvPr id="141" name="TextBox 140">
              <a:extLst>
                <a:ext uri="{FF2B5EF4-FFF2-40B4-BE49-F238E27FC236}">
                  <a16:creationId xmlns:a16="http://schemas.microsoft.com/office/drawing/2014/main" id="{A661D7DC-A5AE-0AD2-A7F2-CD58C2BDD7B6}"/>
                </a:ext>
              </a:extLst>
            </p:cNvPr>
            <p:cNvSpPr txBox="1"/>
            <p:nvPr/>
          </p:nvSpPr>
          <p:spPr>
            <a:xfrm>
              <a:off x="1856345" y="3235938"/>
              <a:ext cx="195532" cy="276999"/>
            </a:xfrm>
            <a:prstGeom prst="rect">
              <a:avLst/>
            </a:prstGeom>
            <a:noFill/>
          </p:spPr>
          <p:txBody>
            <a:bodyPr wrap="square" rtlCol="0">
              <a:spAutoFit/>
            </a:bodyPr>
            <a:lstStyle/>
            <a:p>
              <a:r>
                <a:rPr lang="en-US" sz="1200" dirty="0">
                  <a:solidFill>
                    <a:schemeClr val="accent3"/>
                  </a:solidFill>
                </a:rPr>
                <a:t>6</a:t>
              </a:r>
              <a:endParaRPr lang="en-US" dirty="0">
                <a:solidFill>
                  <a:schemeClr val="accent3"/>
                </a:solidFill>
              </a:endParaRPr>
            </a:p>
          </p:txBody>
        </p:sp>
        <p:sp>
          <p:nvSpPr>
            <p:cNvPr id="142" name="TextBox 141">
              <a:extLst>
                <a:ext uri="{FF2B5EF4-FFF2-40B4-BE49-F238E27FC236}">
                  <a16:creationId xmlns:a16="http://schemas.microsoft.com/office/drawing/2014/main" id="{216EFB1F-9A91-BAE0-2E4E-15CD825468AC}"/>
                </a:ext>
              </a:extLst>
            </p:cNvPr>
            <p:cNvSpPr txBox="1"/>
            <p:nvPr/>
          </p:nvSpPr>
          <p:spPr>
            <a:xfrm>
              <a:off x="2122065" y="3251895"/>
              <a:ext cx="195532" cy="276999"/>
            </a:xfrm>
            <a:prstGeom prst="rect">
              <a:avLst/>
            </a:prstGeom>
            <a:noFill/>
          </p:spPr>
          <p:txBody>
            <a:bodyPr wrap="square" rtlCol="0">
              <a:spAutoFit/>
            </a:bodyPr>
            <a:lstStyle/>
            <a:p>
              <a:r>
                <a:rPr lang="en-US" sz="1200" dirty="0">
                  <a:solidFill>
                    <a:schemeClr val="accent3"/>
                  </a:solidFill>
                </a:rPr>
                <a:t>7</a:t>
              </a:r>
              <a:endParaRPr lang="en-US" dirty="0">
                <a:solidFill>
                  <a:schemeClr val="accent3"/>
                </a:solidFill>
              </a:endParaRPr>
            </a:p>
          </p:txBody>
        </p:sp>
        <p:sp>
          <p:nvSpPr>
            <p:cNvPr id="143" name="TextBox 142">
              <a:extLst>
                <a:ext uri="{FF2B5EF4-FFF2-40B4-BE49-F238E27FC236}">
                  <a16:creationId xmlns:a16="http://schemas.microsoft.com/office/drawing/2014/main" id="{20D5FFBB-9933-7943-A322-4C9FDD0576B1}"/>
                </a:ext>
              </a:extLst>
            </p:cNvPr>
            <p:cNvSpPr txBox="1"/>
            <p:nvPr/>
          </p:nvSpPr>
          <p:spPr>
            <a:xfrm>
              <a:off x="2383658" y="3247328"/>
              <a:ext cx="195532" cy="276999"/>
            </a:xfrm>
            <a:prstGeom prst="rect">
              <a:avLst/>
            </a:prstGeom>
            <a:noFill/>
          </p:spPr>
          <p:txBody>
            <a:bodyPr wrap="square" rtlCol="0">
              <a:spAutoFit/>
            </a:bodyPr>
            <a:lstStyle/>
            <a:p>
              <a:r>
                <a:rPr lang="en-US" sz="1200" dirty="0">
                  <a:solidFill>
                    <a:schemeClr val="accent3"/>
                  </a:solidFill>
                </a:rPr>
                <a:t>8</a:t>
              </a:r>
              <a:endParaRPr lang="en-US" dirty="0">
                <a:solidFill>
                  <a:schemeClr val="accent3"/>
                </a:solidFill>
              </a:endParaRPr>
            </a:p>
          </p:txBody>
        </p:sp>
        <p:sp>
          <p:nvSpPr>
            <p:cNvPr id="144" name="TextBox 143">
              <a:extLst>
                <a:ext uri="{FF2B5EF4-FFF2-40B4-BE49-F238E27FC236}">
                  <a16:creationId xmlns:a16="http://schemas.microsoft.com/office/drawing/2014/main" id="{62C423E0-D059-4D63-82AB-523A0B38BB3C}"/>
                </a:ext>
              </a:extLst>
            </p:cNvPr>
            <p:cNvSpPr txBox="1"/>
            <p:nvPr/>
          </p:nvSpPr>
          <p:spPr>
            <a:xfrm>
              <a:off x="2653658" y="3247328"/>
              <a:ext cx="195532" cy="276999"/>
            </a:xfrm>
            <a:prstGeom prst="rect">
              <a:avLst/>
            </a:prstGeom>
            <a:noFill/>
          </p:spPr>
          <p:txBody>
            <a:bodyPr wrap="square" rtlCol="0">
              <a:spAutoFit/>
            </a:bodyPr>
            <a:lstStyle/>
            <a:p>
              <a:r>
                <a:rPr lang="en-US" sz="1200" dirty="0">
                  <a:solidFill>
                    <a:schemeClr val="accent3"/>
                  </a:solidFill>
                </a:rPr>
                <a:t>9</a:t>
              </a:r>
              <a:endParaRPr lang="en-US" dirty="0">
                <a:solidFill>
                  <a:schemeClr val="accent3"/>
                </a:solidFill>
              </a:endParaRPr>
            </a:p>
          </p:txBody>
        </p:sp>
      </p:grpSp>
      <p:sp>
        <p:nvSpPr>
          <p:cNvPr id="145" name="ZoneTexte 39">
            <a:extLst>
              <a:ext uri="{FF2B5EF4-FFF2-40B4-BE49-F238E27FC236}">
                <a16:creationId xmlns:a16="http://schemas.microsoft.com/office/drawing/2014/main" id="{34BC54E8-8BD5-31A0-BEE1-5280928FA060}"/>
              </a:ext>
            </a:extLst>
          </p:cNvPr>
          <p:cNvSpPr txBox="1"/>
          <p:nvPr>
            <p:custDataLst>
              <p:tags r:id="rId9"/>
            </p:custDataLst>
          </p:nvPr>
        </p:nvSpPr>
        <p:spPr>
          <a:xfrm>
            <a:off x="525713" y="3172743"/>
            <a:ext cx="802785" cy="200055"/>
          </a:xfrm>
          <a:prstGeom prst="rect">
            <a:avLst/>
          </a:prstGeom>
          <a:noFill/>
        </p:spPr>
        <p:txBody>
          <a:bodyPr wrap="square" rtlCol="0">
            <a:spAutoFit/>
          </a:bodyPr>
          <a:lstStyle/>
          <a:p>
            <a:pPr algn="l" rtl="0"/>
            <a:r>
              <a:rPr lang="fr-ca" sz="700" i="0" u="none" baseline="0" dirty="0"/>
              <a:t>26 % (</a:t>
            </a:r>
            <a:r>
              <a:rPr lang="fr-ca" sz="700" b="0" i="0" u="none" baseline="0" dirty="0"/>
              <a:t>≈ </a:t>
            </a:r>
            <a:r>
              <a:rPr lang="fr-ca" sz="700" b="1" i="0" u="none" baseline="0" dirty="0">
                <a:solidFill>
                  <a:srgbClr val="00B050"/>
                </a:solidFill>
              </a:rPr>
              <a:t>26 %</a:t>
            </a:r>
            <a:r>
              <a:rPr lang="fr-ca" sz="700" b="0" i="0" u="none" baseline="0" dirty="0"/>
              <a:t>)</a:t>
            </a:r>
          </a:p>
        </p:txBody>
      </p:sp>
      <p:grpSp>
        <p:nvGrpSpPr>
          <p:cNvPr id="149" name="Group 148">
            <a:extLst>
              <a:ext uri="{FF2B5EF4-FFF2-40B4-BE49-F238E27FC236}">
                <a16:creationId xmlns:a16="http://schemas.microsoft.com/office/drawing/2014/main" id="{6D17D198-CE71-E141-BB5F-CC1926B213B0}"/>
              </a:ext>
            </a:extLst>
          </p:cNvPr>
          <p:cNvGrpSpPr/>
          <p:nvPr>
            <p:custDataLst>
              <p:tags r:id="rId10"/>
            </p:custDataLst>
          </p:nvPr>
        </p:nvGrpSpPr>
        <p:grpSpPr>
          <a:xfrm>
            <a:off x="1212819" y="3288050"/>
            <a:ext cx="784185" cy="194530"/>
            <a:chOff x="1212819" y="3258314"/>
            <a:chExt cx="784185" cy="194530"/>
          </a:xfrm>
        </p:grpSpPr>
        <p:cxnSp>
          <p:nvCxnSpPr>
            <p:cNvPr id="147" name="Straight Connector 146">
              <a:extLst>
                <a:ext uri="{FF2B5EF4-FFF2-40B4-BE49-F238E27FC236}">
                  <a16:creationId xmlns:a16="http://schemas.microsoft.com/office/drawing/2014/main" id="{8554660C-11AD-1DDD-398B-82ED1045DC29}"/>
                </a:ext>
              </a:extLst>
            </p:cNvPr>
            <p:cNvCxnSpPr/>
            <p:nvPr/>
          </p:nvCxnSpPr>
          <p:spPr>
            <a:xfrm flipH="1" flipV="1">
              <a:off x="1950153" y="3258314"/>
              <a:ext cx="46851" cy="19453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244F039-D7FB-C29B-A017-3389D039C401}"/>
                </a:ext>
              </a:extLst>
            </p:cNvPr>
            <p:cNvCxnSpPr>
              <a:cxnSpLocks/>
            </p:cNvCxnSpPr>
            <p:nvPr/>
          </p:nvCxnSpPr>
          <p:spPr>
            <a:xfrm flipH="1">
              <a:off x="1212819" y="3258314"/>
              <a:ext cx="73733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CEF6EF99-A8B8-5DFC-8F36-704B516E59CB}"/>
              </a:ext>
            </a:extLst>
          </p:cNvPr>
          <p:cNvGrpSpPr/>
          <p:nvPr>
            <p:custDataLst>
              <p:tags r:id="rId11"/>
            </p:custDataLst>
          </p:nvPr>
        </p:nvGrpSpPr>
        <p:grpSpPr>
          <a:xfrm>
            <a:off x="1212819" y="3203028"/>
            <a:ext cx="1055495" cy="269937"/>
            <a:chOff x="1212819" y="3258314"/>
            <a:chExt cx="784185" cy="194530"/>
          </a:xfrm>
        </p:grpSpPr>
        <p:cxnSp>
          <p:nvCxnSpPr>
            <p:cNvPr id="151" name="Straight Connector 150">
              <a:extLst>
                <a:ext uri="{FF2B5EF4-FFF2-40B4-BE49-F238E27FC236}">
                  <a16:creationId xmlns:a16="http://schemas.microsoft.com/office/drawing/2014/main" id="{0A548CDA-25EA-2862-2C90-2A9FA74BF08F}"/>
                </a:ext>
              </a:extLst>
            </p:cNvPr>
            <p:cNvCxnSpPr/>
            <p:nvPr/>
          </p:nvCxnSpPr>
          <p:spPr>
            <a:xfrm flipH="1" flipV="1">
              <a:off x="1950153" y="3258314"/>
              <a:ext cx="46851" cy="19453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30F8BB14-35EA-8429-9142-C5F4822694EF}"/>
                </a:ext>
              </a:extLst>
            </p:cNvPr>
            <p:cNvCxnSpPr>
              <a:cxnSpLocks/>
            </p:cNvCxnSpPr>
            <p:nvPr/>
          </p:nvCxnSpPr>
          <p:spPr>
            <a:xfrm flipH="1">
              <a:off x="1212819" y="3258314"/>
              <a:ext cx="737334"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86CD5574-989A-D6E6-39F8-F7D67EDA4013}"/>
              </a:ext>
            </a:extLst>
          </p:cNvPr>
          <p:cNvGrpSpPr/>
          <p:nvPr>
            <p:custDataLst>
              <p:tags r:id="rId12"/>
            </p:custDataLst>
          </p:nvPr>
        </p:nvGrpSpPr>
        <p:grpSpPr>
          <a:xfrm>
            <a:off x="1212819" y="3103138"/>
            <a:ext cx="1312495" cy="366085"/>
            <a:chOff x="1212819" y="3258314"/>
            <a:chExt cx="784185" cy="194530"/>
          </a:xfrm>
        </p:grpSpPr>
        <p:cxnSp>
          <p:nvCxnSpPr>
            <p:cNvPr id="154" name="Straight Connector 153">
              <a:extLst>
                <a:ext uri="{FF2B5EF4-FFF2-40B4-BE49-F238E27FC236}">
                  <a16:creationId xmlns:a16="http://schemas.microsoft.com/office/drawing/2014/main" id="{CF203E4A-17E6-6798-56D5-FB2A8262067F}"/>
                </a:ext>
              </a:extLst>
            </p:cNvPr>
            <p:cNvCxnSpPr/>
            <p:nvPr/>
          </p:nvCxnSpPr>
          <p:spPr>
            <a:xfrm flipH="1" flipV="1">
              <a:off x="1950153" y="3258314"/>
              <a:ext cx="46851" cy="1945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9434F9E5-2561-53A6-36A7-C1EEE1A20C13}"/>
                </a:ext>
              </a:extLst>
            </p:cNvPr>
            <p:cNvCxnSpPr>
              <a:cxnSpLocks/>
            </p:cNvCxnSpPr>
            <p:nvPr/>
          </p:nvCxnSpPr>
          <p:spPr>
            <a:xfrm flipH="1">
              <a:off x="1212819" y="3258314"/>
              <a:ext cx="73733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E2797E0A-E399-334B-D91C-ABC02A5B63DB}"/>
              </a:ext>
            </a:extLst>
          </p:cNvPr>
          <p:cNvGrpSpPr/>
          <p:nvPr>
            <p:custDataLst>
              <p:tags r:id="rId13"/>
            </p:custDataLst>
          </p:nvPr>
        </p:nvGrpSpPr>
        <p:grpSpPr>
          <a:xfrm>
            <a:off x="1212820" y="3022651"/>
            <a:ext cx="1573714" cy="449436"/>
            <a:chOff x="1212819" y="3258314"/>
            <a:chExt cx="784185" cy="194530"/>
          </a:xfrm>
        </p:grpSpPr>
        <p:cxnSp>
          <p:nvCxnSpPr>
            <p:cNvPr id="157" name="Straight Connector 156">
              <a:extLst>
                <a:ext uri="{FF2B5EF4-FFF2-40B4-BE49-F238E27FC236}">
                  <a16:creationId xmlns:a16="http://schemas.microsoft.com/office/drawing/2014/main" id="{25F1ABDF-BB4B-ABD6-B272-15859602694C}"/>
                </a:ext>
              </a:extLst>
            </p:cNvPr>
            <p:cNvCxnSpPr/>
            <p:nvPr/>
          </p:nvCxnSpPr>
          <p:spPr>
            <a:xfrm flipH="1" flipV="1">
              <a:off x="1950153" y="3258314"/>
              <a:ext cx="46851" cy="1945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8306228-A61D-3356-FCF3-9E3EEC143BE5}"/>
                </a:ext>
              </a:extLst>
            </p:cNvPr>
            <p:cNvCxnSpPr>
              <a:cxnSpLocks/>
            </p:cNvCxnSpPr>
            <p:nvPr/>
          </p:nvCxnSpPr>
          <p:spPr>
            <a:xfrm flipH="1">
              <a:off x="1212819" y="3258314"/>
              <a:ext cx="73733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F0CE19FF-8987-6A88-B557-446CD54F4EA1}"/>
              </a:ext>
            </a:extLst>
          </p:cNvPr>
          <p:cNvGrpSpPr/>
          <p:nvPr>
            <p:custDataLst>
              <p:tags r:id="rId14"/>
            </p:custDataLst>
          </p:nvPr>
        </p:nvGrpSpPr>
        <p:grpSpPr>
          <a:xfrm>
            <a:off x="1212819" y="2933505"/>
            <a:ext cx="1853328" cy="534741"/>
            <a:chOff x="1212819" y="3258314"/>
            <a:chExt cx="784185" cy="194530"/>
          </a:xfrm>
        </p:grpSpPr>
        <p:cxnSp>
          <p:nvCxnSpPr>
            <p:cNvPr id="160" name="Straight Connector 159">
              <a:extLst>
                <a:ext uri="{FF2B5EF4-FFF2-40B4-BE49-F238E27FC236}">
                  <a16:creationId xmlns:a16="http://schemas.microsoft.com/office/drawing/2014/main" id="{C1E2C462-9483-573A-35A0-315042F81EAC}"/>
                </a:ext>
              </a:extLst>
            </p:cNvPr>
            <p:cNvCxnSpPr/>
            <p:nvPr/>
          </p:nvCxnSpPr>
          <p:spPr>
            <a:xfrm flipH="1" flipV="1">
              <a:off x="1950153" y="3258314"/>
              <a:ext cx="46851" cy="1945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534C16B-0B64-BA8D-B539-4EBC46BE3EF2}"/>
                </a:ext>
              </a:extLst>
            </p:cNvPr>
            <p:cNvCxnSpPr>
              <a:cxnSpLocks/>
            </p:cNvCxnSpPr>
            <p:nvPr/>
          </p:nvCxnSpPr>
          <p:spPr>
            <a:xfrm flipH="1">
              <a:off x="1212819" y="3258314"/>
              <a:ext cx="73733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E347CD59-675F-A4F4-93F1-4F3D7E7C507F}"/>
              </a:ext>
            </a:extLst>
          </p:cNvPr>
          <p:cNvGrpSpPr/>
          <p:nvPr>
            <p:custDataLst>
              <p:tags r:id="rId15"/>
            </p:custDataLst>
          </p:nvPr>
        </p:nvGrpSpPr>
        <p:grpSpPr>
          <a:xfrm>
            <a:off x="1212819" y="2849514"/>
            <a:ext cx="2102713" cy="607651"/>
            <a:chOff x="1212819" y="3258314"/>
            <a:chExt cx="784185" cy="194530"/>
          </a:xfrm>
        </p:grpSpPr>
        <p:cxnSp>
          <p:nvCxnSpPr>
            <p:cNvPr id="163" name="Straight Connector 162">
              <a:extLst>
                <a:ext uri="{FF2B5EF4-FFF2-40B4-BE49-F238E27FC236}">
                  <a16:creationId xmlns:a16="http://schemas.microsoft.com/office/drawing/2014/main" id="{F201389B-41E6-451B-2C29-6F6D2A4C1AD8}"/>
                </a:ext>
              </a:extLst>
            </p:cNvPr>
            <p:cNvCxnSpPr/>
            <p:nvPr/>
          </p:nvCxnSpPr>
          <p:spPr>
            <a:xfrm flipH="1" flipV="1">
              <a:off x="1950153" y="3258314"/>
              <a:ext cx="46851" cy="19453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FE16B4AF-154A-3118-2541-5AC038A6A2A1}"/>
                </a:ext>
              </a:extLst>
            </p:cNvPr>
            <p:cNvCxnSpPr>
              <a:cxnSpLocks/>
            </p:cNvCxnSpPr>
            <p:nvPr/>
          </p:nvCxnSpPr>
          <p:spPr>
            <a:xfrm flipH="1">
              <a:off x="1212819" y="3258314"/>
              <a:ext cx="73733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65" name="ZoneTexte 20">
            <a:extLst>
              <a:ext uri="{FF2B5EF4-FFF2-40B4-BE49-F238E27FC236}">
                <a16:creationId xmlns:a16="http://schemas.microsoft.com/office/drawing/2014/main" id="{8D0DFE83-7705-A877-410C-6300DCDFDE78}"/>
              </a:ext>
            </a:extLst>
          </p:cNvPr>
          <p:cNvSpPr txBox="1"/>
          <p:nvPr>
            <p:custDataLst>
              <p:tags r:id="rId16"/>
            </p:custDataLst>
          </p:nvPr>
        </p:nvSpPr>
        <p:spPr>
          <a:xfrm>
            <a:off x="485072" y="3079872"/>
            <a:ext cx="756203" cy="200055"/>
          </a:xfrm>
          <a:prstGeom prst="rect">
            <a:avLst/>
          </a:prstGeom>
          <a:noFill/>
        </p:spPr>
        <p:txBody>
          <a:bodyPr wrap="square" rtlCol="0">
            <a:spAutoFit/>
          </a:bodyPr>
          <a:lstStyle/>
          <a:p>
            <a:pPr algn="l" rtl="0"/>
            <a:r>
              <a:rPr lang="fr-ca" sz="700" b="0" i="0" u="none" baseline="0" dirty="0">
                <a:solidFill>
                  <a:schemeClr val="accent1"/>
                </a:solidFill>
              </a:rPr>
              <a:t>30 %</a:t>
            </a:r>
            <a:r>
              <a:rPr lang="fr-ca" sz="700" b="1" i="0" u="none" baseline="0" dirty="0">
                <a:solidFill>
                  <a:srgbClr val="00B050"/>
                </a:solidFill>
              </a:rPr>
              <a:t> </a:t>
            </a:r>
            <a:r>
              <a:rPr lang="fr-ca" sz="700" b="0" i="0" u="none" baseline="0" dirty="0">
                <a:solidFill>
                  <a:schemeClr val="accent1"/>
                </a:solidFill>
              </a:rPr>
              <a:t>(</a:t>
            </a:r>
            <a:r>
              <a:rPr lang="fr-ca" sz="700" b="0" i="0" u="none" baseline="0" dirty="0"/>
              <a:t>≈ </a:t>
            </a:r>
            <a:r>
              <a:rPr lang="fr-ca" sz="700" b="1" i="0" u="none" baseline="0" dirty="0">
                <a:solidFill>
                  <a:srgbClr val="00B050"/>
                </a:solidFill>
              </a:rPr>
              <a:t>30 %</a:t>
            </a:r>
            <a:r>
              <a:rPr lang="fr-ca" sz="700" b="0" i="0" u="none" baseline="0" dirty="0"/>
              <a:t>)</a:t>
            </a:r>
          </a:p>
        </p:txBody>
      </p:sp>
      <p:sp>
        <p:nvSpPr>
          <p:cNvPr id="166" name="ZoneTexte 21">
            <a:extLst>
              <a:ext uri="{FF2B5EF4-FFF2-40B4-BE49-F238E27FC236}">
                <a16:creationId xmlns:a16="http://schemas.microsoft.com/office/drawing/2014/main" id="{55BD90F5-1F0E-8F60-C925-E4F27247D462}"/>
              </a:ext>
            </a:extLst>
          </p:cNvPr>
          <p:cNvSpPr txBox="1"/>
          <p:nvPr>
            <p:custDataLst>
              <p:tags r:id="rId17"/>
            </p:custDataLst>
          </p:nvPr>
        </p:nvSpPr>
        <p:spPr>
          <a:xfrm>
            <a:off x="516624" y="2988050"/>
            <a:ext cx="776783" cy="200055"/>
          </a:xfrm>
          <a:prstGeom prst="rect">
            <a:avLst/>
          </a:prstGeom>
          <a:noFill/>
        </p:spPr>
        <p:txBody>
          <a:bodyPr wrap="square" rtlCol="0">
            <a:spAutoFit/>
          </a:bodyPr>
          <a:lstStyle/>
          <a:p>
            <a:pPr algn="l" rtl="0"/>
            <a:r>
              <a:rPr lang="fr-ca" sz="700" i="0" u="none" baseline="0" dirty="0"/>
              <a:t>10 % (</a:t>
            </a:r>
            <a:r>
              <a:rPr lang="fr-ca" sz="700" b="0" i="0" u="none" baseline="0" dirty="0"/>
              <a:t>≈ </a:t>
            </a:r>
            <a:r>
              <a:rPr lang="fr-ca" sz="700" b="1" i="0" u="none" baseline="0" dirty="0">
                <a:solidFill>
                  <a:srgbClr val="FF0000"/>
                </a:solidFill>
              </a:rPr>
              <a:t>10 %</a:t>
            </a:r>
            <a:r>
              <a:rPr lang="fr-ca" sz="700" b="0" i="0" u="none" baseline="0" dirty="0"/>
              <a:t>)</a:t>
            </a:r>
          </a:p>
        </p:txBody>
      </p:sp>
      <p:sp>
        <p:nvSpPr>
          <p:cNvPr id="167" name="ZoneTexte 22">
            <a:extLst>
              <a:ext uri="{FF2B5EF4-FFF2-40B4-BE49-F238E27FC236}">
                <a16:creationId xmlns:a16="http://schemas.microsoft.com/office/drawing/2014/main" id="{8924DA56-E39B-995E-1852-25405926E861}"/>
              </a:ext>
            </a:extLst>
          </p:cNvPr>
          <p:cNvSpPr txBox="1"/>
          <p:nvPr>
            <p:custDataLst>
              <p:tags r:id="rId18"/>
            </p:custDataLst>
          </p:nvPr>
        </p:nvSpPr>
        <p:spPr>
          <a:xfrm>
            <a:off x="497867" y="2895699"/>
            <a:ext cx="756203" cy="200055"/>
          </a:xfrm>
          <a:prstGeom prst="rect">
            <a:avLst/>
          </a:prstGeom>
          <a:noFill/>
        </p:spPr>
        <p:txBody>
          <a:bodyPr wrap="square" rtlCol="0">
            <a:spAutoFit/>
          </a:bodyPr>
          <a:lstStyle/>
          <a:p>
            <a:pPr algn="l" rtl="0"/>
            <a:r>
              <a:rPr lang="fr-ca" sz="700" b="0" i="0" u="none" baseline="0" dirty="0">
                <a:solidFill>
                  <a:schemeClr val="accent1"/>
                </a:solidFill>
              </a:rPr>
              <a:t>25 % (</a:t>
            </a:r>
            <a:r>
              <a:rPr lang="fr-ca" sz="700" b="0" i="0" u="none" baseline="0" dirty="0"/>
              <a:t>≈ </a:t>
            </a:r>
            <a:r>
              <a:rPr lang="fr-ca" sz="700" b="1" i="0" u="none" baseline="0" dirty="0">
                <a:solidFill>
                  <a:srgbClr val="FF0000"/>
                </a:solidFill>
              </a:rPr>
              <a:t>25 %</a:t>
            </a:r>
            <a:r>
              <a:rPr lang="fr-ca" sz="700" b="0" i="0" u="none" baseline="0" dirty="0">
                <a:solidFill>
                  <a:schemeClr val="accent1"/>
                </a:solidFill>
              </a:rPr>
              <a:t>)</a:t>
            </a:r>
          </a:p>
        </p:txBody>
      </p:sp>
      <p:sp>
        <p:nvSpPr>
          <p:cNvPr id="168" name="ZoneTexte 41">
            <a:extLst>
              <a:ext uri="{FF2B5EF4-FFF2-40B4-BE49-F238E27FC236}">
                <a16:creationId xmlns:a16="http://schemas.microsoft.com/office/drawing/2014/main" id="{DB61CB6F-290E-AE6C-0EC6-52D054B9A8E3}"/>
              </a:ext>
            </a:extLst>
          </p:cNvPr>
          <p:cNvSpPr txBox="1"/>
          <p:nvPr>
            <p:custDataLst>
              <p:tags r:id="rId19"/>
            </p:custDataLst>
          </p:nvPr>
        </p:nvSpPr>
        <p:spPr>
          <a:xfrm>
            <a:off x="586964" y="2810678"/>
            <a:ext cx="663025" cy="200055"/>
          </a:xfrm>
          <a:prstGeom prst="rect">
            <a:avLst/>
          </a:prstGeom>
          <a:noFill/>
        </p:spPr>
        <p:txBody>
          <a:bodyPr wrap="square" rtlCol="0">
            <a:spAutoFit/>
          </a:bodyPr>
          <a:lstStyle/>
          <a:p>
            <a:pPr algn="l" rtl="0"/>
            <a:r>
              <a:rPr lang="fr-ca" sz="700" b="0" i="0" u="none" baseline="0" dirty="0">
                <a:solidFill>
                  <a:schemeClr val="accent1"/>
                </a:solidFill>
              </a:rPr>
              <a:t>3 %</a:t>
            </a:r>
            <a:r>
              <a:rPr lang="fr-ca" sz="700" b="1" i="0" u="none" baseline="0" dirty="0">
                <a:solidFill>
                  <a:srgbClr val="00B050"/>
                </a:solidFill>
              </a:rPr>
              <a:t> </a:t>
            </a:r>
            <a:r>
              <a:rPr lang="fr-ca" sz="700" b="0" i="0" u="none" baseline="0" dirty="0">
                <a:solidFill>
                  <a:schemeClr val="accent1"/>
                </a:solidFill>
              </a:rPr>
              <a:t>(</a:t>
            </a:r>
            <a:r>
              <a:rPr lang="fr-ca" sz="700" b="0" i="0" u="none" baseline="0" dirty="0"/>
              <a:t>≈ </a:t>
            </a:r>
            <a:r>
              <a:rPr lang="fr-ca" sz="700" b="1" i="0" u="none" baseline="0" dirty="0">
                <a:solidFill>
                  <a:srgbClr val="FF0000"/>
                </a:solidFill>
              </a:rPr>
              <a:t>3 %</a:t>
            </a:r>
            <a:r>
              <a:rPr lang="fr-ca" sz="700" b="0" i="0" u="none" baseline="0" dirty="0">
                <a:solidFill>
                  <a:schemeClr val="accent1"/>
                </a:solidFill>
              </a:rPr>
              <a:t>)</a:t>
            </a:r>
            <a:endParaRPr lang="fr-ca" sz="700" b="0" i="0" u="none" baseline="0" dirty="0">
              <a:solidFill>
                <a:srgbClr val="FF0000"/>
              </a:solidFill>
            </a:endParaRPr>
          </a:p>
        </p:txBody>
      </p:sp>
      <p:sp>
        <p:nvSpPr>
          <p:cNvPr id="169" name="ZoneTexte 42">
            <a:extLst>
              <a:ext uri="{FF2B5EF4-FFF2-40B4-BE49-F238E27FC236}">
                <a16:creationId xmlns:a16="http://schemas.microsoft.com/office/drawing/2014/main" id="{C283C72A-D67D-2818-0B5D-F4ADE4E862B6}"/>
              </a:ext>
            </a:extLst>
          </p:cNvPr>
          <p:cNvSpPr txBox="1"/>
          <p:nvPr>
            <p:custDataLst>
              <p:tags r:id="rId20"/>
            </p:custDataLst>
          </p:nvPr>
        </p:nvSpPr>
        <p:spPr>
          <a:xfrm>
            <a:off x="583536" y="2724372"/>
            <a:ext cx="668312" cy="200055"/>
          </a:xfrm>
          <a:prstGeom prst="rect">
            <a:avLst/>
          </a:prstGeom>
          <a:noFill/>
        </p:spPr>
        <p:txBody>
          <a:bodyPr wrap="square" rtlCol="0">
            <a:spAutoFit/>
          </a:bodyPr>
          <a:lstStyle/>
          <a:p>
            <a:pPr algn="l" rtl="0"/>
            <a:r>
              <a:rPr lang="fr-ca" sz="700" b="0" i="0" u="none" baseline="0" dirty="0">
                <a:solidFill>
                  <a:schemeClr val="accent1"/>
                </a:solidFill>
              </a:rPr>
              <a:t>7 %</a:t>
            </a:r>
            <a:r>
              <a:rPr lang="fr-ca" sz="700" b="1" i="0" u="none" baseline="0" dirty="0">
                <a:solidFill>
                  <a:srgbClr val="00B050"/>
                </a:solidFill>
              </a:rPr>
              <a:t> </a:t>
            </a:r>
            <a:r>
              <a:rPr lang="fr-ca" sz="700" b="0" i="0" u="none" baseline="0" dirty="0">
                <a:solidFill>
                  <a:schemeClr val="accent1"/>
                </a:solidFill>
              </a:rPr>
              <a:t>(</a:t>
            </a:r>
            <a:r>
              <a:rPr lang="fr-ca" sz="700" b="0" i="0" u="none" baseline="0" dirty="0"/>
              <a:t>≈ </a:t>
            </a:r>
            <a:r>
              <a:rPr lang="fr-ca" sz="700" b="1" i="0" u="none" baseline="0" dirty="0">
                <a:solidFill>
                  <a:srgbClr val="FF0000"/>
                </a:solidFill>
              </a:rPr>
              <a:t>7 %</a:t>
            </a:r>
            <a:r>
              <a:rPr lang="fr-ca" sz="700" b="0" i="0" u="none" baseline="0" dirty="0">
                <a:solidFill>
                  <a:schemeClr val="accent1"/>
                </a:solidFill>
              </a:rPr>
              <a:t>)</a:t>
            </a:r>
            <a:endParaRPr lang="fr-ca" sz="700" b="0" i="0" u="none" baseline="0" dirty="0">
              <a:solidFill>
                <a:srgbClr val="FF0000"/>
              </a:solidFill>
            </a:endParaRPr>
          </a:p>
        </p:txBody>
      </p:sp>
      <p:cxnSp>
        <p:nvCxnSpPr>
          <p:cNvPr id="174" name="Straight Connector 173">
            <a:extLst>
              <a:ext uri="{FF2B5EF4-FFF2-40B4-BE49-F238E27FC236}">
                <a16:creationId xmlns:a16="http://schemas.microsoft.com/office/drawing/2014/main" id="{20EA2092-3CC0-FA6E-B090-004BA4614D3B}"/>
              </a:ext>
            </a:extLst>
          </p:cNvPr>
          <p:cNvCxnSpPr>
            <a:cxnSpLocks/>
          </p:cNvCxnSpPr>
          <p:nvPr>
            <p:custDataLst>
              <p:tags r:id="rId21"/>
            </p:custDataLst>
          </p:nvPr>
        </p:nvCxnSpPr>
        <p:spPr>
          <a:xfrm flipH="1" flipV="1">
            <a:off x="2608645" y="1197765"/>
            <a:ext cx="106645" cy="19914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70" name="ZoneTexte 36">
            <a:extLst>
              <a:ext uri="{FF2B5EF4-FFF2-40B4-BE49-F238E27FC236}">
                <a16:creationId xmlns:a16="http://schemas.microsoft.com/office/drawing/2014/main" id="{0AAE9784-D52D-CF66-D6E2-B40877AAF93C}"/>
              </a:ext>
            </a:extLst>
          </p:cNvPr>
          <p:cNvSpPr txBox="1"/>
          <p:nvPr>
            <p:custDataLst>
              <p:tags r:id="rId22"/>
            </p:custDataLst>
          </p:nvPr>
        </p:nvSpPr>
        <p:spPr>
          <a:xfrm>
            <a:off x="1899141" y="1292700"/>
            <a:ext cx="1824889" cy="230832"/>
          </a:xfrm>
          <a:prstGeom prst="rect">
            <a:avLst/>
          </a:prstGeom>
          <a:solidFill>
            <a:schemeClr val="bg1"/>
          </a:solidFill>
        </p:spPr>
        <p:txBody>
          <a:bodyPr wrap="square" rtlCol="0">
            <a:spAutoFit/>
          </a:bodyPr>
          <a:lstStyle/>
          <a:p>
            <a:pPr algn="l" rtl="0"/>
            <a:r>
              <a:rPr lang="fr-ca" sz="900" b="1" i="0" u="none" baseline="0" dirty="0"/>
              <a:t>Actionnaires du commandité</a:t>
            </a:r>
          </a:p>
        </p:txBody>
      </p:sp>
      <p:sp>
        <p:nvSpPr>
          <p:cNvPr id="179" name="ZoneTexte 110">
            <a:extLst>
              <a:ext uri="{FF2B5EF4-FFF2-40B4-BE49-F238E27FC236}">
                <a16:creationId xmlns:a16="http://schemas.microsoft.com/office/drawing/2014/main" id="{279ACED6-0C27-0256-3A71-F4C5ABEB4FA4}"/>
              </a:ext>
            </a:extLst>
          </p:cNvPr>
          <p:cNvSpPr txBox="1"/>
          <p:nvPr>
            <p:custDataLst>
              <p:tags r:id="rId23"/>
            </p:custDataLst>
          </p:nvPr>
        </p:nvSpPr>
        <p:spPr>
          <a:xfrm>
            <a:off x="2205626" y="3242667"/>
            <a:ext cx="926779" cy="230832"/>
          </a:xfrm>
          <a:prstGeom prst="rect">
            <a:avLst/>
          </a:prstGeom>
          <a:solidFill>
            <a:schemeClr val="bg1"/>
          </a:solidFill>
        </p:spPr>
        <p:txBody>
          <a:bodyPr wrap="square" rtlCol="0">
            <a:spAutoFit/>
          </a:bodyPr>
          <a:lstStyle/>
          <a:p>
            <a:pPr algn="l" rtl="0"/>
            <a:r>
              <a:rPr lang="fr-ca" sz="900" b="1" i="0" u="none" baseline="0" dirty="0"/>
              <a:t>Actionnaires</a:t>
            </a:r>
          </a:p>
        </p:txBody>
      </p:sp>
      <p:cxnSp>
        <p:nvCxnSpPr>
          <p:cNvPr id="181" name="Straight Connector 180">
            <a:extLst>
              <a:ext uri="{FF2B5EF4-FFF2-40B4-BE49-F238E27FC236}">
                <a16:creationId xmlns:a16="http://schemas.microsoft.com/office/drawing/2014/main" id="{6A7A528F-1955-4753-FF6F-BD8FF5AD4277}"/>
              </a:ext>
            </a:extLst>
          </p:cNvPr>
          <p:cNvCxnSpPr>
            <a:cxnSpLocks/>
            <a:stCxn id="170" idx="1"/>
          </p:cNvCxnSpPr>
          <p:nvPr>
            <p:custDataLst>
              <p:tags r:id="rId24"/>
            </p:custDataLst>
          </p:nvPr>
        </p:nvCxnSpPr>
        <p:spPr>
          <a:xfrm flipH="1" flipV="1">
            <a:off x="1864848" y="1336841"/>
            <a:ext cx="34293" cy="7127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pic>
        <p:nvPicPr>
          <p:cNvPr id="199" name="Graphic 198" descr="Line arrow: Counter-clockwise curve outline">
            <a:extLst>
              <a:ext uri="{FF2B5EF4-FFF2-40B4-BE49-F238E27FC236}">
                <a16:creationId xmlns:a16="http://schemas.microsoft.com/office/drawing/2014/main" id="{22B3C474-4F6E-A279-3837-DB4747B0CFB4}"/>
              </a:ext>
            </a:extLst>
          </p:cNvPr>
          <p:cNvPicPr>
            <a:picLocks noChangeAspect="1"/>
          </p:cNvPicPr>
          <p:nvPr>
            <p:custDataLst>
              <p:tags r:id="rId25"/>
            </p:custDataLst>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rot="5643393" flipH="1">
            <a:off x="3710031" y="1459563"/>
            <a:ext cx="1134931" cy="1029225"/>
          </a:xfrm>
          <a:prstGeom prst="rect">
            <a:avLst/>
          </a:prstGeom>
        </p:spPr>
      </p:pic>
      <p:pic>
        <p:nvPicPr>
          <p:cNvPr id="201" name="Graphic 200" descr="Line arrow: Counter-clockwise curve outline">
            <a:extLst>
              <a:ext uri="{FF2B5EF4-FFF2-40B4-BE49-F238E27FC236}">
                <a16:creationId xmlns:a16="http://schemas.microsoft.com/office/drawing/2014/main" id="{E0E9E190-D325-6048-8AC1-ED7575025570}"/>
              </a:ext>
            </a:extLst>
          </p:cNvPr>
          <p:cNvPicPr>
            <a:picLocks noChangeAspect="1"/>
          </p:cNvPicPr>
          <p:nvPr>
            <p:custDataLst>
              <p:tags r:id="rId26"/>
            </p:custDataLst>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rot="4414815">
            <a:off x="3724448" y="3343348"/>
            <a:ext cx="987802" cy="987802"/>
          </a:xfrm>
          <a:prstGeom prst="rect">
            <a:avLst/>
          </a:prstGeom>
        </p:spPr>
      </p:pic>
      <p:grpSp>
        <p:nvGrpSpPr>
          <p:cNvPr id="222" name="Group 221">
            <a:extLst>
              <a:ext uri="{FF2B5EF4-FFF2-40B4-BE49-F238E27FC236}">
                <a16:creationId xmlns:a16="http://schemas.microsoft.com/office/drawing/2014/main" id="{0062EA07-3850-B1CC-FB29-62380AADE29E}"/>
              </a:ext>
            </a:extLst>
          </p:cNvPr>
          <p:cNvGrpSpPr/>
          <p:nvPr>
            <p:custDataLst>
              <p:tags r:id="rId27"/>
            </p:custDataLst>
          </p:nvPr>
        </p:nvGrpSpPr>
        <p:grpSpPr>
          <a:xfrm flipV="1">
            <a:off x="6091134" y="2635460"/>
            <a:ext cx="954933" cy="175187"/>
            <a:chOff x="6090392" y="2845104"/>
            <a:chExt cx="954933" cy="170952"/>
          </a:xfrm>
        </p:grpSpPr>
        <p:cxnSp>
          <p:nvCxnSpPr>
            <p:cNvPr id="223" name="Straight Connector 222">
              <a:extLst>
                <a:ext uri="{FF2B5EF4-FFF2-40B4-BE49-F238E27FC236}">
                  <a16:creationId xmlns:a16="http://schemas.microsoft.com/office/drawing/2014/main" id="{68295F62-A323-35A5-E5E5-B1BCFA29BDB9}"/>
                </a:ext>
              </a:extLst>
            </p:cNvPr>
            <p:cNvCxnSpPr>
              <a:cxnSpLocks/>
            </p:cNvCxnSpPr>
            <p:nvPr/>
          </p:nvCxnSpPr>
          <p:spPr>
            <a:xfrm>
              <a:off x="6090392" y="2845104"/>
              <a:ext cx="954933"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54B69242-83CF-143B-CDE4-3C6B5F543D6F}"/>
                </a:ext>
              </a:extLst>
            </p:cNvPr>
            <p:cNvCxnSpPr>
              <a:cxnSpLocks/>
            </p:cNvCxnSpPr>
            <p:nvPr/>
          </p:nvCxnSpPr>
          <p:spPr>
            <a:xfrm flipV="1">
              <a:off x="6699053" y="2850953"/>
              <a:ext cx="229342" cy="16510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27" name="Triangle 226">
            <a:extLst>
              <a:ext uri="{FF2B5EF4-FFF2-40B4-BE49-F238E27FC236}">
                <a16:creationId xmlns:a16="http://schemas.microsoft.com/office/drawing/2014/main" id="{E6FD370B-9B28-3667-15CB-0D1B202BC244}"/>
              </a:ext>
            </a:extLst>
          </p:cNvPr>
          <p:cNvSpPr/>
          <p:nvPr>
            <p:custDataLst>
              <p:tags r:id="rId28"/>
            </p:custDataLst>
          </p:nvPr>
        </p:nvSpPr>
        <p:spPr>
          <a:xfrm rot="5400000">
            <a:off x="6928115" y="2810707"/>
            <a:ext cx="77694" cy="66978"/>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Triangle 224">
            <a:extLst>
              <a:ext uri="{FF2B5EF4-FFF2-40B4-BE49-F238E27FC236}">
                <a16:creationId xmlns:a16="http://schemas.microsoft.com/office/drawing/2014/main" id="{B9AC74B1-3658-F442-3D0C-C6F4848E3121}"/>
              </a:ext>
            </a:extLst>
          </p:cNvPr>
          <p:cNvSpPr/>
          <p:nvPr>
            <p:custDataLst>
              <p:tags r:id="rId29"/>
            </p:custDataLst>
          </p:nvPr>
        </p:nvSpPr>
        <p:spPr>
          <a:xfrm rot="5400000">
            <a:off x="6928115" y="2781215"/>
            <a:ext cx="77694" cy="66978"/>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a16="http://schemas.microsoft.com/office/drawing/2014/main" id="{6F4CCAFE-E2F6-D2F0-2EEC-73A3C5C2FDBB}"/>
              </a:ext>
            </a:extLst>
          </p:cNvPr>
          <p:cNvGrpSpPr/>
          <p:nvPr>
            <p:custDataLst>
              <p:tags r:id="rId30"/>
            </p:custDataLst>
          </p:nvPr>
        </p:nvGrpSpPr>
        <p:grpSpPr>
          <a:xfrm>
            <a:off x="6090392" y="2845103"/>
            <a:ext cx="954933" cy="175187"/>
            <a:chOff x="6090392" y="2845104"/>
            <a:chExt cx="954933" cy="170952"/>
          </a:xfrm>
        </p:grpSpPr>
        <p:cxnSp>
          <p:nvCxnSpPr>
            <p:cNvPr id="210" name="Straight Connector 209">
              <a:extLst>
                <a:ext uri="{FF2B5EF4-FFF2-40B4-BE49-F238E27FC236}">
                  <a16:creationId xmlns:a16="http://schemas.microsoft.com/office/drawing/2014/main" id="{914732D5-8106-D4A1-F999-4C1A6F86AADA}"/>
                </a:ext>
              </a:extLst>
            </p:cNvPr>
            <p:cNvCxnSpPr>
              <a:cxnSpLocks/>
            </p:cNvCxnSpPr>
            <p:nvPr/>
          </p:nvCxnSpPr>
          <p:spPr>
            <a:xfrm>
              <a:off x="6090392" y="2845104"/>
              <a:ext cx="95493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9F72E9CA-F482-5FBE-1D29-9ED795E9BD9F}"/>
                </a:ext>
              </a:extLst>
            </p:cNvPr>
            <p:cNvCxnSpPr>
              <a:cxnSpLocks/>
            </p:cNvCxnSpPr>
            <p:nvPr/>
          </p:nvCxnSpPr>
          <p:spPr>
            <a:xfrm flipV="1">
              <a:off x="6699053" y="2850953"/>
              <a:ext cx="229342" cy="16510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8" name="Rectangle 227">
            <a:extLst>
              <a:ext uri="{FF2B5EF4-FFF2-40B4-BE49-F238E27FC236}">
                <a16:creationId xmlns:a16="http://schemas.microsoft.com/office/drawing/2014/main" id="{8C3ED531-8DE9-A957-13B7-B544BF013630}"/>
              </a:ext>
            </a:extLst>
          </p:cNvPr>
          <p:cNvSpPr/>
          <p:nvPr>
            <p:custDataLst>
              <p:tags r:id="rId31"/>
            </p:custDataLst>
          </p:nvPr>
        </p:nvSpPr>
        <p:spPr>
          <a:xfrm rot="2358753">
            <a:off x="6891611" y="2705658"/>
            <a:ext cx="307430" cy="140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id="{DFFE7B3F-E7DB-8F4D-2E57-001CACFB2EAC}"/>
              </a:ext>
            </a:extLst>
          </p:cNvPr>
          <p:cNvSpPr/>
          <p:nvPr>
            <p:custDataLst>
              <p:tags r:id="rId32"/>
            </p:custDataLst>
          </p:nvPr>
        </p:nvSpPr>
        <p:spPr>
          <a:xfrm rot="3064324">
            <a:off x="6912425" y="2905020"/>
            <a:ext cx="307430" cy="140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2" name="Group 231">
            <a:extLst>
              <a:ext uri="{FF2B5EF4-FFF2-40B4-BE49-F238E27FC236}">
                <a16:creationId xmlns:a16="http://schemas.microsoft.com/office/drawing/2014/main" id="{10C04CD8-64E8-D4BF-1BCE-BCD2A8F8DAB3}"/>
              </a:ext>
            </a:extLst>
          </p:cNvPr>
          <p:cNvGrpSpPr/>
          <p:nvPr>
            <p:custDataLst>
              <p:tags r:id="rId33"/>
            </p:custDataLst>
          </p:nvPr>
        </p:nvGrpSpPr>
        <p:grpSpPr>
          <a:xfrm>
            <a:off x="3779788" y="1530919"/>
            <a:ext cx="936062" cy="235805"/>
            <a:chOff x="3909260" y="1530919"/>
            <a:chExt cx="936062" cy="235805"/>
          </a:xfrm>
        </p:grpSpPr>
        <p:sp>
          <p:nvSpPr>
            <p:cNvPr id="230" name="Rectangle 229">
              <a:extLst>
                <a:ext uri="{FF2B5EF4-FFF2-40B4-BE49-F238E27FC236}">
                  <a16:creationId xmlns:a16="http://schemas.microsoft.com/office/drawing/2014/main" id="{CCE9C158-9F07-CDEC-8744-19A73B60B21A}"/>
                </a:ext>
              </a:extLst>
            </p:cNvPr>
            <p:cNvSpPr/>
            <p:nvPr/>
          </p:nvSpPr>
          <p:spPr>
            <a:xfrm>
              <a:off x="4117924" y="1531575"/>
              <a:ext cx="727398" cy="23514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rtl="0"/>
              <a:r>
                <a:rPr lang="fr-ca" sz="700" b="0" i="0" u="none" baseline="0" dirty="0">
                  <a:solidFill>
                    <a:schemeClr val="accent3"/>
                  </a:solidFill>
                  <a:latin typeface="Arial"/>
                  <a:ea typeface="Arial"/>
                  <a:cs typeface="Arial"/>
                </a:rPr>
                <a:t>Commandité</a:t>
              </a:r>
            </a:p>
          </p:txBody>
        </p:sp>
        <p:sp>
          <p:nvSpPr>
            <p:cNvPr id="231" name="Rectangle 230">
              <a:extLst>
                <a:ext uri="{FF2B5EF4-FFF2-40B4-BE49-F238E27FC236}">
                  <a16:creationId xmlns:a16="http://schemas.microsoft.com/office/drawing/2014/main" id="{7D97CEF3-A2C9-330E-1C4F-84E008145F46}"/>
                </a:ext>
              </a:extLst>
            </p:cNvPr>
            <p:cNvSpPr/>
            <p:nvPr/>
          </p:nvSpPr>
          <p:spPr>
            <a:xfrm>
              <a:off x="3909260" y="1530919"/>
              <a:ext cx="346811" cy="23514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rtl="0"/>
              <a:r>
                <a:rPr lang="fr-ca" sz="700" b="0" i="0" u="none" baseline="0" dirty="0">
                  <a:solidFill>
                    <a:schemeClr val="accent3"/>
                  </a:solidFill>
                  <a:latin typeface="Arial"/>
                  <a:ea typeface="Arial"/>
                  <a:cs typeface="Arial"/>
                </a:rPr>
                <a:t>1 %</a:t>
              </a:r>
            </a:p>
          </p:txBody>
        </p:sp>
      </p:grpSp>
      <p:grpSp>
        <p:nvGrpSpPr>
          <p:cNvPr id="235" name="Group 234">
            <a:extLst>
              <a:ext uri="{FF2B5EF4-FFF2-40B4-BE49-F238E27FC236}">
                <a16:creationId xmlns:a16="http://schemas.microsoft.com/office/drawing/2014/main" id="{6B9BBB98-E8E9-D497-37EC-955CAA7B14D8}"/>
              </a:ext>
            </a:extLst>
          </p:cNvPr>
          <p:cNvGrpSpPr/>
          <p:nvPr>
            <p:custDataLst>
              <p:tags r:id="rId34"/>
            </p:custDataLst>
          </p:nvPr>
        </p:nvGrpSpPr>
        <p:grpSpPr>
          <a:xfrm>
            <a:off x="3597226" y="4059048"/>
            <a:ext cx="1226742" cy="240379"/>
            <a:chOff x="4254652" y="3883874"/>
            <a:chExt cx="1226742" cy="240379"/>
          </a:xfrm>
        </p:grpSpPr>
        <p:sp>
          <p:nvSpPr>
            <p:cNvPr id="233" name="Rectangle 232">
              <a:extLst>
                <a:ext uri="{FF2B5EF4-FFF2-40B4-BE49-F238E27FC236}">
                  <a16:creationId xmlns:a16="http://schemas.microsoft.com/office/drawing/2014/main" id="{A70E3B07-4B6C-41AA-1DF1-264AF0B362C2}"/>
                </a:ext>
              </a:extLst>
            </p:cNvPr>
            <p:cNvSpPr/>
            <p:nvPr/>
          </p:nvSpPr>
          <p:spPr>
            <a:xfrm>
              <a:off x="4254652" y="3883874"/>
              <a:ext cx="703264" cy="23514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rtl="0"/>
              <a:r>
                <a:rPr lang="fr-ca" sz="700" b="0" i="0" u="none" baseline="0" dirty="0">
                  <a:solidFill>
                    <a:srgbClr val="00B050"/>
                  </a:solidFill>
                  <a:latin typeface="Arial"/>
                  <a:ea typeface="Arial"/>
                  <a:cs typeface="Arial"/>
                </a:rPr>
                <a:t>99 %</a:t>
              </a:r>
            </a:p>
          </p:txBody>
        </p:sp>
        <p:sp>
          <p:nvSpPr>
            <p:cNvPr id="234" name="Rectangle 233">
              <a:extLst>
                <a:ext uri="{FF2B5EF4-FFF2-40B4-BE49-F238E27FC236}">
                  <a16:creationId xmlns:a16="http://schemas.microsoft.com/office/drawing/2014/main" id="{33957ED9-9C93-5CC0-FC91-B2F01380F281}"/>
                </a:ext>
              </a:extLst>
            </p:cNvPr>
            <p:cNvSpPr/>
            <p:nvPr/>
          </p:nvSpPr>
          <p:spPr>
            <a:xfrm>
              <a:off x="4646894" y="3889104"/>
              <a:ext cx="834500" cy="23514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defTabSz="1219170" rtl="0"/>
              <a:r>
                <a:rPr lang="fr-ca" sz="700" b="0" i="0" u="none" baseline="0" dirty="0">
                  <a:solidFill>
                    <a:srgbClr val="00B050"/>
                  </a:solidFill>
                  <a:latin typeface="Arial"/>
                  <a:ea typeface="Arial"/>
                  <a:cs typeface="Arial"/>
                </a:rPr>
                <a:t>Commanditaire</a:t>
              </a:r>
            </a:p>
          </p:txBody>
        </p:sp>
      </p:grpSp>
      <p:grpSp>
        <p:nvGrpSpPr>
          <p:cNvPr id="239" name="Group 238">
            <a:extLst>
              <a:ext uri="{FF2B5EF4-FFF2-40B4-BE49-F238E27FC236}">
                <a16:creationId xmlns:a16="http://schemas.microsoft.com/office/drawing/2014/main" id="{0C190847-A0FB-A1B4-0C11-BD3C40980BB9}"/>
              </a:ext>
            </a:extLst>
          </p:cNvPr>
          <p:cNvGrpSpPr/>
          <p:nvPr>
            <p:custDataLst>
              <p:tags r:id="rId35"/>
            </p:custDataLst>
          </p:nvPr>
        </p:nvGrpSpPr>
        <p:grpSpPr>
          <a:xfrm>
            <a:off x="7257513" y="2575734"/>
            <a:ext cx="1673027" cy="514751"/>
            <a:chOff x="7257513" y="2575734"/>
            <a:chExt cx="1673027" cy="514751"/>
          </a:xfrm>
        </p:grpSpPr>
        <p:sp>
          <p:nvSpPr>
            <p:cNvPr id="238" name="Rectangle 237">
              <a:extLst>
                <a:ext uri="{FF2B5EF4-FFF2-40B4-BE49-F238E27FC236}">
                  <a16:creationId xmlns:a16="http://schemas.microsoft.com/office/drawing/2014/main" id="{372EE199-A2C0-99C9-1D37-65C24578FB3A}"/>
                </a:ext>
              </a:extLst>
            </p:cNvPr>
            <p:cNvSpPr/>
            <p:nvPr/>
          </p:nvSpPr>
          <p:spPr>
            <a:xfrm>
              <a:off x="7257513" y="2575734"/>
              <a:ext cx="1673027" cy="514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extBox 236">
              <a:extLst>
                <a:ext uri="{FF2B5EF4-FFF2-40B4-BE49-F238E27FC236}">
                  <a16:creationId xmlns:a16="http://schemas.microsoft.com/office/drawing/2014/main" id="{EC2C224F-6018-B433-FE9B-C8E631458AD1}"/>
                </a:ext>
              </a:extLst>
            </p:cNvPr>
            <p:cNvSpPr txBox="1"/>
            <p:nvPr/>
          </p:nvSpPr>
          <p:spPr>
            <a:xfrm>
              <a:off x="7257513" y="2618008"/>
              <a:ext cx="1673027" cy="369332"/>
            </a:xfrm>
            <a:prstGeom prst="rect">
              <a:avLst/>
            </a:prstGeom>
            <a:noFill/>
          </p:spPr>
          <p:txBody>
            <a:bodyPr wrap="square">
              <a:spAutoFit/>
            </a:bodyPr>
            <a:lstStyle/>
            <a:p>
              <a:pPr algn="ctr" defTabSz="1219170" rtl="0"/>
              <a:r>
                <a:rPr lang="fr-ca" sz="1800" b="1" i="0" u="none" baseline="0" dirty="0">
                  <a:solidFill>
                    <a:srgbClr val="1E1E1E"/>
                  </a:solidFill>
                  <a:latin typeface="Arial"/>
                  <a:ea typeface="Arial"/>
                  <a:cs typeface="Arial"/>
                </a:rPr>
                <a:t>Québec </a:t>
              </a:r>
              <a:r>
                <a:rPr lang="fr-ca" sz="1800" b="1" i="0" u="none" baseline="0" dirty="0" err="1">
                  <a:solidFill>
                    <a:srgbClr val="1E1E1E"/>
                  </a:solidFill>
                  <a:latin typeface="Arial"/>
                  <a:ea typeface="Arial"/>
                  <a:cs typeface="Arial"/>
                </a:rPr>
                <a:t>inc.</a:t>
              </a:r>
              <a:endParaRPr lang="fr-ca" sz="1800" b="1" i="0" u="none" baseline="0" dirty="0">
                <a:solidFill>
                  <a:srgbClr val="1E1E1E"/>
                </a:solidFill>
                <a:latin typeface="Arial"/>
                <a:ea typeface="Arial"/>
                <a:cs typeface="Arial"/>
              </a:endParaRPr>
            </a:p>
          </p:txBody>
        </p:sp>
      </p:grpSp>
    </p:spTree>
    <p:extLst>
      <p:ext uri="{BB962C8B-B14F-4D97-AF65-F5344CB8AC3E}">
        <p14:creationId xmlns:p14="http://schemas.microsoft.com/office/powerpoint/2010/main" val="1022652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1"/>
            </p:custDataLst>
          </p:nvPr>
        </p:nvSpPr>
        <p:spPr/>
        <p:txBody>
          <a:bodyPr/>
          <a:lstStyle/>
          <a:p>
            <a:r>
              <a:rPr lang="fr-CA" dirty="0"/>
              <a:t>Aperçu de la présentation</a:t>
            </a:r>
          </a:p>
        </p:txBody>
      </p:sp>
      <p:sp>
        <p:nvSpPr>
          <p:cNvPr id="7" name="TextBox 6">
            <a:extLst>
              <a:ext uri="{FF2B5EF4-FFF2-40B4-BE49-F238E27FC236}">
                <a16:creationId xmlns:a16="http://schemas.microsoft.com/office/drawing/2014/main" id="{469058D7-5FF2-5A6C-3D7F-86954B7AB6CA}"/>
              </a:ext>
            </a:extLst>
          </p:cNvPr>
          <p:cNvSpPr txBox="1"/>
          <p:nvPr>
            <p:custDataLst>
              <p:tags r:id="rId2"/>
            </p:custDataLst>
          </p:nvPr>
        </p:nvSpPr>
        <p:spPr>
          <a:xfrm>
            <a:off x="1004357" y="1235997"/>
            <a:ext cx="7008675" cy="892552"/>
          </a:xfrm>
          <a:prstGeom prst="rect">
            <a:avLst/>
          </a:prstGeom>
          <a:noFill/>
        </p:spPr>
        <p:txBody>
          <a:bodyPr wrap="square">
            <a:spAutoFit/>
          </a:bodyPr>
          <a:lstStyle/>
          <a:p>
            <a:r>
              <a:rPr lang="fr-CA" sz="2000" dirty="0"/>
              <a:t>Opportunités d’investissement dans des véhicules alternatifs</a:t>
            </a:r>
          </a:p>
          <a:p>
            <a:pPr marL="800100" lvl="1" indent="-342900">
              <a:buClr>
                <a:schemeClr val="accent3"/>
              </a:buClr>
              <a:buFont typeface="Arial" panose="020B0604020202020204" pitchFamily="34" charset="0"/>
              <a:buChar char="•"/>
            </a:pPr>
            <a:r>
              <a:rPr lang="fr-CA" sz="1600" dirty="0"/>
              <a:t>Clients en gestion discrétionnaire</a:t>
            </a:r>
          </a:p>
          <a:p>
            <a:pPr marL="800100" lvl="1" indent="-342900">
              <a:buClr>
                <a:schemeClr val="accent3"/>
              </a:buClr>
              <a:buFont typeface="Arial" panose="020B0604020202020204" pitchFamily="34" charset="0"/>
              <a:buChar char="•"/>
            </a:pPr>
            <a:r>
              <a:rPr lang="fr-CA" sz="1600" dirty="0"/>
              <a:t>Fonds d’investissement assujettis au Règlement 81-102</a:t>
            </a:r>
          </a:p>
        </p:txBody>
      </p:sp>
      <p:sp>
        <p:nvSpPr>
          <p:cNvPr id="11" name="TextBox 10">
            <a:extLst>
              <a:ext uri="{FF2B5EF4-FFF2-40B4-BE49-F238E27FC236}">
                <a16:creationId xmlns:a16="http://schemas.microsoft.com/office/drawing/2014/main" id="{617986EA-A406-8AAF-0ED6-C4AF96C670A1}"/>
              </a:ext>
            </a:extLst>
          </p:cNvPr>
          <p:cNvSpPr txBox="1"/>
          <p:nvPr>
            <p:custDataLst>
              <p:tags r:id="rId3"/>
            </p:custDataLst>
          </p:nvPr>
        </p:nvSpPr>
        <p:spPr>
          <a:xfrm>
            <a:off x="1004357" y="3301609"/>
            <a:ext cx="7218159" cy="400110"/>
          </a:xfrm>
          <a:prstGeom prst="rect">
            <a:avLst/>
          </a:prstGeom>
          <a:noFill/>
        </p:spPr>
        <p:txBody>
          <a:bodyPr wrap="square">
            <a:spAutoFit/>
          </a:bodyPr>
          <a:lstStyle/>
          <a:p>
            <a:r>
              <a:rPr lang="fr-CA" sz="2000" dirty="0"/>
              <a:t>Autres sujets en vrac</a:t>
            </a:r>
          </a:p>
        </p:txBody>
      </p:sp>
      <p:sp>
        <p:nvSpPr>
          <p:cNvPr id="13" name="TextBox 12">
            <a:extLst>
              <a:ext uri="{FF2B5EF4-FFF2-40B4-BE49-F238E27FC236}">
                <a16:creationId xmlns:a16="http://schemas.microsoft.com/office/drawing/2014/main" id="{A0A0037F-348D-AC73-6FE9-EF6E97083C8C}"/>
              </a:ext>
            </a:extLst>
          </p:cNvPr>
          <p:cNvSpPr txBox="1"/>
          <p:nvPr>
            <p:custDataLst>
              <p:tags r:id="rId4"/>
            </p:custDataLst>
          </p:nvPr>
        </p:nvSpPr>
        <p:spPr>
          <a:xfrm>
            <a:off x="1011551" y="2371695"/>
            <a:ext cx="5629881" cy="707886"/>
          </a:xfrm>
          <a:prstGeom prst="rect">
            <a:avLst/>
          </a:prstGeom>
          <a:noFill/>
        </p:spPr>
        <p:txBody>
          <a:bodyPr wrap="square">
            <a:spAutoFit/>
          </a:bodyPr>
          <a:lstStyle/>
          <a:p>
            <a:r>
              <a:rPr lang="fr-CA" sz="2000" dirty="0"/>
              <a:t>Identification des bénéficiaires ultimes en vertu du Projet de loi n⁰78</a:t>
            </a:r>
          </a:p>
        </p:txBody>
      </p:sp>
      <p:pic>
        <p:nvPicPr>
          <p:cNvPr id="25" name="Graphic 24" descr="Badge with solid fill">
            <a:extLst>
              <a:ext uri="{FF2B5EF4-FFF2-40B4-BE49-F238E27FC236}">
                <a16:creationId xmlns:a16="http://schemas.microsoft.com/office/drawing/2014/main" id="{AB80FBE4-355E-EEDD-A154-2EBE057D739F}"/>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5118" y="2330621"/>
            <a:ext cx="526433" cy="526433"/>
          </a:xfrm>
          <a:prstGeom prst="rect">
            <a:avLst/>
          </a:prstGeom>
        </p:spPr>
      </p:pic>
      <p:pic>
        <p:nvPicPr>
          <p:cNvPr id="27" name="Graphic 26" descr="Badge 3 with solid fill">
            <a:extLst>
              <a:ext uri="{FF2B5EF4-FFF2-40B4-BE49-F238E27FC236}">
                <a16:creationId xmlns:a16="http://schemas.microsoft.com/office/drawing/2014/main" id="{D5598DA6-DEFE-5AC1-A23E-61307A994AAB}"/>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92788" y="3238447"/>
            <a:ext cx="526433" cy="526433"/>
          </a:xfrm>
          <a:prstGeom prst="rect">
            <a:avLst/>
          </a:prstGeom>
        </p:spPr>
      </p:pic>
      <p:pic>
        <p:nvPicPr>
          <p:cNvPr id="29" name="Graphic 28" descr="Badge 1 with solid fill">
            <a:extLst>
              <a:ext uri="{FF2B5EF4-FFF2-40B4-BE49-F238E27FC236}">
                <a16:creationId xmlns:a16="http://schemas.microsoft.com/office/drawing/2014/main" id="{DA21A81F-85F2-80CE-F729-B99A6D375EC1}"/>
              </a:ext>
            </a:extLst>
          </p:cNvPr>
          <p:cNvPicPr>
            <a:picLocks noChangeAspect="1"/>
          </p:cNvPicPr>
          <p:nvPr>
            <p:custDataLst>
              <p:tags r:id="rId7"/>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85118" y="1182799"/>
            <a:ext cx="526433" cy="526433"/>
          </a:xfrm>
          <a:prstGeom prst="rect">
            <a:avLst/>
          </a:prstGeom>
        </p:spPr>
      </p:pic>
      <p:pic>
        <p:nvPicPr>
          <p:cNvPr id="33" name="Graphic 32" descr="Group brainstorm outline">
            <a:extLst>
              <a:ext uri="{FF2B5EF4-FFF2-40B4-BE49-F238E27FC236}">
                <a16:creationId xmlns:a16="http://schemas.microsoft.com/office/drawing/2014/main" id="{DEC746FB-1CFE-1BFA-7410-3EF8A7C97D59}"/>
              </a:ext>
            </a:extLst>
          </p:cNvPr>
          <p:cNvPicPr>
            <a:picLocks noChangeAspect="1"/>
          </p:cNvPicPr>
          <p:nvPr>
            <p:custDataLst>
              <p:tags r:id="rId8"/>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67228" y="2683968"/>
            <a:ext cx="693115" cy="693115"/>
          </a:xfrm>
          <a:prstGeom prst="rect">
            <a:avLst/>
          </a:prstGeom>
        </p:spPr>
      </p:pic>
      <p:pic>
        <p:nvPicPr>
          <p:cNvPr id="37" name="Graphic 36" descr="List outline">
            <a:extLst>
              <a:ext uri="{FF2B5EF4-FFF2-40B4-BE49-F238E27FC236}">
                <a16:creationId xmlns:a16="http://schemas.microsoft.com/office/drawing/2014/main" id="{AB2C0B00-3FA7-87C9-D97A-44ED0DD311D6}"/>
              </a:ext>
            </a:extLst>
          </p:cNvPr>
          <p:cNvPicPr>
            <a:picLocks noChangeAspect="1"/>
          </p:cNvPicPr>
          <p:nvPr>
            <p:custDataLst>
              <p:tags r:id="rId9"/>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952190" y="3474023"/>
            <a:ext cx="693115" cy="693115"/>
          </a:xfrm>
          <a:prstGeom prst="rect">
            <a:avLst/>
          </a:prstGeom>
        </p:spPr>
      </p:pic>
      <p:pic>
        <p:nvPicPr>
          <p:cNvPr id="5" name="Graphic 4" descr="Gold bars outline">
            <a:extLst>
              <a:ext uri="{FF2B5EF4-FFF2-40B4-BE49-F238E27FC236}">
                <a16:creationId xmlns:a16="http://schemas.microsoft.com/office/drawing/2014/main" id="{C17A7E33-ED3E-A8B2-09A3-F397E7101A34}"/>
              </a:ext>
            </a:extLst>
          </p:cNvPr>
          <p:cNvPicPr>
            <a:picLocks noChangeAspect="1"/>
          </p:cNvPicPr>
          <p:nvPr>
            <p:custDataLst>
              <p:tags r:id="rId10"/>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849067" y="1672627"/>
            <a:ext cx="914400" cy="914400"/>
          </a:xfrm>
          <a:prstGeom prst="rect">
            <a:avLst/>
          </a:prstGeom>
        </p:spPr>
      </p:pic>
    </p:spTree>
    <p:extLst>
      <p:ext uri="{BB962C8B-B14F-4D97-AF65-F5344CB8AC3E}">
        <p14:creationId xmlns:p14="http://schemas.microsoft.com/office/powerpoint/2010/main" val="1561155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12ED53-D9FB-4249-9DC2-2F9E61E1BCE7}"/>
              </a:ext>
            </a:extLst>
          </p:cNvPr>
          <p:cNvSpPr>
            <a:spLocks noGrp="1"/>
          </p:cNvSpPr>
          <p:nvPr>
            <p:ph type="title"/>
            <p:custDataLst>
              <p:tags r:id="rId1"/>
            </p:custDataLst>
          </p:nvPr>
        </p:nvSpPr>
        <p:spPr/>
        <p:txBody>
          <a:bodyPr>
            <a:normAutofit/>
          </a:bodyPr>
          <a:lstStyle/>
          <a:p>
            <a:pPr algn="ctr"/>
            <a:r>
              <a:rPr lang="fr-CA" sz="2400" dirty="0"/>
              <a:t>Autres sujets en vrac</a:t>
            </a:r>
          </a:p>
        </p:txBody>
      </p:sp>
      <p:pic>
        <p:nvPicPr>
          <p:cNvPr id="5" name="Picture 4" descr="Person writing on whiteboard">
            <a:extLst>
              <a:ext uri="{FF2B5EF4-FFF2-40B4-BE49-F238E27FC236}">
                <a16:creationId xmlns:a16="http://schemas.microsoft.com/office/drawing/2014/main" id="{88F8967C-D1AA-D028-9A62-049D4418E305}"/>
              </a:ext>
            </a:extLst>
          </p:cNvPr>
          <p:cNvPicPr>
            <a:picLocks noChangeAspect="1"/>
          </p:cNvPicPr>
          <p:nvPr>
            <p:custDataLst>
              <p:tags r:id="rId2"/>
            </p:custDataLst>
          </p:nvPr>
        </p:nvPicPr>
        <p:blipFill rotWithShape="1">
          <a:blip r:embed="rId6">
            <a:grayscl/>
            <a:extLst>
              <a:ext uri="{28A0092B-C50C-407E-A947-70E740481C1C}">
                <a14:useLocalDpi xmlns:a14="http://schemas.microsoft.com/office/drawing/2010/main" val="0"/>
              </a:ext>
            </a:extLst>
          </a:blip>
          <a:srcRect r="40741"/>
          <a:stretch/>
        </p:blipFill>
        <p:spPr>
          <a:xfrm>
            <a:off x="0" y="0"/>
            <a:ext cx="4572000" cy="5143500"/>
          </a:xfrm>
          <a:prstGeom prst="rect">
            <a:avLst/>
          </a:prstGeom>
        </p:spPr>
      </p:pic>
      <p:cxnSp>
        <p:nvCxnSpPr>
          <p:cNvPr id="6" name="Straight Connector 5">
            <a:extLst>
              <a:ext uri="{FF2B5EF4-FFF2-40B4-BE49-F238E27FC236}">
                <a16:creationId xmlns:a16="http://schemas.microsoft.com/office/drawing/2014/main" id="{0A750CFA-95C4-6294-5CBC-56792823B92D}"/>
              </a:ext>
            </a:extLst>
          </p:cNvPr>
          <p:cNvCxnSpPr>
            <a:cxnSpLocks/>
          </p:cNvCxnSpPr>
          <p:nvPr>
            <p:custDataLst>
              <p:tags r:id="rId3"/>
            </p:custDataLst>
          </p:nvPr>
        </p:nvCxnSpPr>
        <p:spPr>
          <a:xfrm>
            <a:off x="5972348" y="3274646"/>
            <a:ext cx="173501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45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8C5D5F3-0621-91BC-8536-9DB09C14F034}"/>
              </a:ext>
            </a:extLst>
          </p:cNvPr>
          <p:cNvSpPr/>
          <p:nvPr>
            <p:custDataLst>
              <p:tags r:id="rId1"/>
            </p:custDataLst>
          </p:nvPr>
        </p:nvSpPr>
        <p:spPr>
          <a:xfrm>
            <a:off x="720340" y="894348"/>
            <a:ext cx="7514322" cy="2241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Consolidation des différents registres publics des individus et des entreprises autorisés à exercer en un seul registre.</a:t>
            </a:r>
            <a:endParaRPr lang="en-US" sz="1100" dirty="0">
              <a:solidFill>
                <a:schemeClr val="tx1"/>
              </a:solidFill>
            </a:endParaRPr>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2"/>
            </p:custDataLst>
          </p:nvPr>
        </p:nvSpPr>
        <p:spPr/>
        <p:txBody>
          <a:bodyPr>
            <a:normAutofit/>
          </a:bodyPr>
          <a:lstStyle/>
          <a:p>
            <a:pPr marL="0" indent="0">
              <a:buNone/>
            </a:pPr>
            <a:r>
              <a:rPr lang="fr-CA" dirty="0"/>
              <a:t>Énoncé annuel des priorités de l’AMF</a:t>
            </a:r>
          </a:p>
        </p:txBody>
      </p:sp>
      <p:pic>
        <p:nvPicPr>
          <p:cNvPr id="22" name="Graphic 21" descr="Caret Right outline">
            <a:extLst>
              <a:ext uri="{FF2B5EF4-FFF2-40B4-BE49-F238E27FC236}">
                <a16:creationId xmlns:a16="http://schemas.microsoft.com/office/drawing/2014/main" id="{E1D17B1B-BCA6-1D19-CEE1-99B565412EB8}"/>
              </a:ext>
            </a:extLst>
          </p:cNvPr>
          <p:cNvPicPr>
            <a:picLocks noChangeAspect="1"/>
          </p:cNvPicPr>
          <p:nvPr>
            <p:custDataLst>
              <p:tags r:id="rId3"/>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3081" y="814176"/>
            <a:ext cx="421425" cy="421425"/>
          </a:xfrm>
          <a:prstGeom prst="rect">
            <a:avLst/>
          </a:prstGeom>
        </p:spPr>
      </p:pic>
      <p:cxnSp>
        <p:nvCxnSpPr>
          <p:cNvPr id="23" name="Straight Connector 22">
            <a:extLst>
              <a:ext uri="{FF2B5EF4-FFF2-40B4-BE49-F238E27FC236}">
                <a16:creationId xmlns:a16="http://schemas.microsoft.com/office/drawing/2014/main" id="{4528E4D8-7753-2F2E-2D15-A111AEA65291}"/>
              </a:ext>
            </a:extLst>
          </p:cNvPr>
          <p:cNvCxnSpPr>
            <a:cxnSpLocks/>
          </p:cNvCxnSpPr>
          <p:nvPr>
            <p:custDataLst>
              <p:tags r:id="rId4"/>
            </p:custDataLst>
          </p:nvPr>
        </p:nvCxnSpPr>
        <p:spPr>
          <a:xfrm>
            <a:off x="720816" y="894348"/>
            <a:ext cx="0" cy="22411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284104D7-7681-312B-337B-798977E8668F}"/>
              </a:ext>
            </a:extLst>
          </p:cNvPr>
          <p:cNvGrpSpPr/>
          <p:nvPr>
            <p:custDataLst>
              <p:tags r:id="rId5"/>
            </p:custDataLst>
          </p:nvPr>
        </p:nvGrpSpPr>
        <p:grpSpPr>
          <a:xfrm>
            <a:off x="383081" y="1125303"/>
            <a:ext cx="7851581" cy="432657"/>
            <a:chOff x="405229" y="2715256"/>
            <a:chExt cx="7851581" cy="432657"/>
          </a:xfrm>
        </p:grpSpPr>
        <p:sp>
          <p:nvSpPr>
            <p:cNvPr id="8" name="Rectangle 7">
              <a:extLst>
                <a:ext uri="{FF2B5EF4-FFF2-40B4-BE49-F238E27FC236}">
                  <a16:creationId xmlns:a16="http://schemas.microsoft.com/office/drawing/2014/main" id="{E6972C5A-1DAE-0953-2F92-07DA94AF5CE1}"/>
                </a:ext>
              </a:extLst>
            </p:cNvPr>
            <p:cNvSpPr/>
            <p:nvPr/>
          </p:nvSpPr>
          <p:spPr>
            <a:xfrm>
              <a:off x="742488" y="2750447"/>
              <a:ext cx="7514322" cy="3974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Adoption d’un règlement sur le traitement des plaintes et le règlement des différends à la suite des consultations publiques tenues en 2022-2023.</a:t>
              </a:r>
              <a:endParaRPr lang="en-US" sz="1100" dirty="0">
                <a:solidFill>
                  <a:schemeClr val="tx1"/>
                </a:solidFill>
              </a:endParaRPr>
            </a:p>
          </p:txBody>
        </p:sp>
        <p:pic>
          <p:nvPicPr>
            <p:cNvPr id="9" name="Graphic 21" descr="Caret Right outline">
              <a:extLst>
                <a:ext uri="{FF2B5EF4-FFF2-40B4-BE49-F238E27FC236}">
                  <a16:creationId xmlns:a16="http://schemas.microsoft.com/office/drawing/2014/main" id="{2940D6D2-E78D-5CBE-39C7-C8FA2958903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5229" y="2715256"/>
              <a:ext cx="421425" cy="421425"/>
            </a:xfrm>
            <a:prstGeom prst="rect">
              <a:avLst/>
            </a:prstGeom>
          </p:spPr>
        </p:pic>
        <p:cxnSp>
          <p:nvCxnSpPr>
            <p:cNvPr id="10" name="Straight Connector 22">
              <a:extLst>
                <a:ext uri="{FF2B5EF4-FFF2-40B4-BE49-F238E27FC236}">
                  <a16:creationId xmlns:a16="http://schemas.microsoft.com/office/drawing/2014/main" id="{E76E56AF-170A-F297-F0E6-574131C14E02}"/>
                </a:ext>
              </a:extLst>
            </p:cNvPr>
            <p:cNvCxnSpPr>
              <a:cxnSpLocks/>
            </p:cNvCxnSpPr>
            <p:nvPr/>
          </p:nvCxnSpPr>
          <p:spPr>
            <a:xfrm>
              <a:off x="742488" y="2750447"/>
              <a:ext cx="9751" cy="39746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2" name="Groupe 11">
            <a:extLst>
              <a:ext uri="{FF2B5EF4-FFF2-40B4-BE49-F238E27FC236}">
                <a16:creationId xmlns:a16="http://schemas.microsoft.com/office/drawing/2014/main" id="{C4B405AD-52EC-0421-815F-9D65DCCB8AD7}"/>
              </a:ext>
            </a:extLst>
          </p:cNvPr>
          <p:cNvGrpSpPr/>
          <p:nvPr>
            <p:custDataLst>
              <p:tags r:id="rId6"/>
            </p:custDataLst>
          </p:nvPr>
        </p:nvGrpSpPr>
        <p:grpSpPr>
          <a:xfrm>
            <a:off x="392831" y="1588405"/>
            <a:ext cx="7851581" cy="432657"/>
            <a:chOff x="405229" y="2715256"/>
            <a:chExt cx="7851581" cy="432657"/>
          </a:xfrm>
        </p:grpSpPr>
        <p:sp>
          <p:nvSpPr>
            <p:cNvPr id="13" name="Rectangle 12">
              <a:extLst>
                <a:ext uri="{FF2B5EF4-FFF2-40B4-BE49-F238E27FC236}">
                  <a16:creationId xmlns:a16="http://schemas.microsoft.com/office/drawing/2014/main" id="{43449B63-BBF3-B457-B399-2EAF15BBF804}"/>
                </a:ext>
              </a:extLst>
            </p:cNvPr>
            <p:cNvSpPr/>
            <p:nvPr/>
          </p:nvSpPr>
          <p:spPr>
            <a:xfrm>
              <a:off x="742488" y="2750447"/>
              <a:ext cx="7514322" cy="3974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Poursuite des efforts visant à bonifier la compréhension de la transformation numérique de l’industrie et de son impact sur la protection des consommateurs de produits et services financiers</a:t>
              </a:r>
              <a:endParaRPr lang="en-US" sz="1100" dirty="0">
                <a:solidFill>
                  <a:schemeClr val="tx1"/>
                </a:solidFill>
              </a:endParaRPr>
            </a:p>
          </p:txBody>
        </p:sp>
        <p:pic>
          <p:nvPicPr>
            <p:cNvPr id="14" name="Graphic 21" descr="Caret Right outline">
              <a:extLst>
                <a:ext uri="{FF2B5EF4-FFF2-40B4-BE49-F238E27FC236}">
                  <a16:creationId xmlns:a16="http://schemas.microsoft.com/office/drawing/2014/main" id="{CD09AF56-D824-8A76-5DA8-DA7E9509B9D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5229" y="2715256"/>
              <a:ext cx="421425" cy="421425"/>
            </a:xfrm>
            <a:prstGeom prst="rect">
              <a:avLst/>
            </a:prstGeom>
          </p:spPr>
        </p:pic>
        <p:cxnSp>
          <p:nvCxnSpPr>
            <p:cNvPr id="15" name="Straight Connector 22">
              <a:extLst>
                <a:ext uri="{FF2B5EF4-FFF2-40B4-BE49-F238E27FC236}">
                  <a16:creationId xmlns:a16="http://schemas.microsoft.com/office/drawing/2014/main" id="{881F6075-94B6-10C1-0A29-53BDAECAC580}"/>
                </a:ext>
              </a:extLst>
            </p:cNvPr>
            <p:cNvCxnSpPr>
              <a:cxnSpLocks/>
            </p:cNvCxnSpPr>
            <p:nvPr/>
          </p:nvCxnSpPr>
          <p:spPr>
            <a:xfrm>
              <a:off x="742488" y="2750447"/>
              <a:ext cx="9751" cy="39746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0" name="Groupe 19">
            <a:extLst>
              <a:ext uri="{FF2B5EF4-FFF2-40B4-BE49-F238E27FC236}">
                <a16:creationId xmlns:a16="http://schemas.microsoft.com/office/drawing/2014/main" id="{50D35E55-A5F3-BF6C-DE84-3BA0719AF74B}"/>
              </a:ext>
            </a:extLst>
          </p:cNvPr>
          <p:cNvGrpSpPr/>
          <p:nvPr>
            <p:custDataLst>
              <p:tags r:id="rId7"/>
            </p:custDataLst>
          </p:nvPr>
        </p:nvGrpSpPr>
        <p:grpSpPr>
          <a:xfrm>
            <a:off x="402581" y="2040275"/>
            <a:ext cx="7851581" cy="432657"/>
            <a:chOff x="405229" y="2715256"/>
            <a:chExt cx="7851581" cy="432657"/>
          </a:xfrm>
        </p:grpSpPr>
        <p:sp>
          <p:nvSpPr>
            <p:cNvPr id="21" name="Rectangle 20">
              <a:extLst>
                <a:ext uri="{FF2B5EF4-FFF2-40B4-BE49-F238E27FC236}">
                  <a16:creationId xmlns:a16="http://schemas.microsoft.com/office/drawing/2014/main" id="{CB0C8AD0-7AB9-263E-096A-7EFF644E1046}"/>
                </a:ext>
              </a:extLst>
            </p:cNvPr>
            <p:cNvSpPr/>
            <p:nvPr/>
          </p:nvSpPr>
          <p:spPr>
            <a:xfrm>
              <a:off x="742488" y="2750447"/>
              <a:ext cx="7514322" cy="3974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Maintien des efforts de vigie de l’écosystème des cryptoactifs et poursuite des travaux d’encadrement liés à l’inscription des plateformes de négociation de cryptoactifs assujetties à la législation en valeurs mobilières.</a:t>
              </a:r>
              <a:endParaRPr lang="en-US" sz="1100" dirty="0">
                <a:solidFill>
                  <a:schemeClr val="tx1"/>
                </a:solidFill>
              </a:endParaRPr>
            </a:p>
          </p:txBody>
        </p:sp>
        <p:pic>
          <p:nvPicPr>
            <p:cNvPr id="24" name="Graphic 21" descr="Caret Right outline">
              <a:extLst>
                <a:ext uri="{FF2B5EF4-FFF2-40B4-BE49-F238E27FC236}">
                  <a16:creationId xmlns:a16="http://schemas.microsoft.com/office/drawing/2014/main" id="{8BEFD91E-DD95-28CA-4D80-5C16FD9ADD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5229" y="2715256"/>
              <a:ext cx="421425" cy="421425"/>
            </a:xfrm>
            <a:prstGeom prst="rect">
              <a:avLst/>
            </a:prstGeom>
          </p:spPr>
        </p:pic>
        <p:cxnSp>
          <p:nvCxnSpPr>
            <p:cNvPr id="25" name="Straight Connector 22">
              <a:extLst>
                <a:ext uri="{FF2B5EF4-FFF2-40B4-BE49-F238E27FC236}">
                  <a16:creationId xmlns:a16="http://schemas.microsoft.com/office/drawing/2014/main" id="{2A503B53-61E5-E63C-459B-8EF8C5212940}"/>
                </a:ext>
              </a:extLst>
            </p:cNvPr>
            <p:cNvCxnSpPr>
              <a:cxnSpLocks/>
            </p:cNvCxnSpPr>
            <p:nvPr/>
          </p:nvCxnSpPr>
          <p:spPr>
            <a:xfrm>
              <a:off x="742488" y="2750447"/>
              <a:ext cx="9751" cy="39746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4" name="Groupe 33">
            <a:extLst>
              <a:ext uri="{FF2B5EF4-FFF2-40B4-BE49-F238E27FC236}">
                <a16:creationId xmlns:a16="http://schemas.microsoft.com/office/drawing/2014/main" id="{69D020DC-9882-6689-AC29-6D9845A68B78}"/>
              </a:ext>
            </a:extLst>
          </p:cNvPr>
          <p:cNvGrpSpPr/>
          <p:nvPr>
            <p:custDataLst>
              <p:tags r:id="rId8"/>
            </p:custDataLst>
          </p:nvPr>
        </p:nvGrpSpPr>
        <p:grpSpPr>
          <a:xfrm>
            <a:off x="422081" y="2792602"/>
            <a:ext cx="7851581" cy="432657"/>
            <a:chOff x="405229" y="2715256"/>
            <a:chExt cx="7851581" cy="432657"/>
          </a:xfrm>
        </p:grpSpPr>
        <p:sp>
          <p:nvSpPr>
            <p:cNvPr id="40" name="Rectangle 39">
              <a:extLst>
                <a:ext uri="{FF2B5EF4-FFF2-40B4-BE49-F238E27FC236}">
                  <a16:creationId xmlns:a16="http://schemas.microsoft.com/office/drawing/2014/main" id="{2C19FE93-9E41-885B-768D-7AF73539DDF2}"/>
                </a:ext>
              </a:extLst>
            </p:cNvPr>
            <p:cNvSpPr/>
            <p:nvPr/>
          </p:nvSpPr>
          <p:spPr>
            <a:xfrm>
              <a:off x="742488" y="2750447"/>
              <a:ext cx="7514322" cy="39746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Modernisation quant à l’accès aux documents d’information pour permettre une réduction de l’utilisation du papier et des coûts.</a:t>
              </a:r>
              <a:endParaRPr lang="en-US" sz="1100" dirty="0">
                <a:solidFill>
                  <a:schemeClr val="tx1"/>
                </a:solidFill>
              </a:endParaRPr>
            </a:p>
          </p:txBody>
        </p:sp>
        <p:pic>
          <p:nvPicPr>
            <p:cNvPr id="41" name="Graphic 21" descr="Caret Right outline">
              <a:extLst>
                <a:ext uri="{FF2B5EF4-FFF2-40B4-BE49-F238E27FC236}">
                  <a16:creationId xmlns:a16="http://schemas.microsoft.com/office/drawing/2014/main" id="{EE3036CC-1D9B-EBD6-52E5-82578EB1341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5229" y="2715256"/>
              <a:ext cx="421425" cy="421425"/>
            </a:xfrm>
            <a:prstGeom prst="rect">
              <a:avLst/>
            </a:prstGeom>
          </p:spPr>
        </p:pic>
        <p:cxnSp>
          <p:nvCxnSpPr>
            <p:cNvPr id="43" name="Straight Connector 22">
              <a:extLst>
                <a:ext uri="{FF2B5EF4-FFF2-40B4-BE49-F238E27FC236}">
                  <a16:creationId xmlns:a16="http://schemas.microsoft.com/office/drawing/2014/main" id="{95D2B993-978E-63A7-4F78-454C7C2750FF}"/>
                </a:ext>
              </a:extLst>
            </p:cNvPr>
            <p:cNvCxnSpPr>
              <a:cxnSpLocks/>
            </p:cNvCxnSpPr>
            <p:nvPr/>
          </p:nvCxnSpPr>
          <p:spPr>
            <a:xfrm>
              <a:off x="742488" y="2750447"/>
              <a:ext cx="9751" cy="39746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1" name="Groupe 80">
            <a:extLst>
              <a:ext uri="{FF2B5EF4-FFF2-40B4-BE49-F238E27FC236}">
                <a16:creationId xmlns:a16="http://schemas.microsoft.com/office/drawing/2014/main" id="{CFB24425-428D-CA77-6026-C9F33B640A53}"/>
              </a:ext>
            </a:extLst>
          </p:cNvPr>
          <p:cNvGrpSpPr/>
          <p:nvPr>
            <p:custDataLst>
              <p:tags r:id="rId9"/>
            </p:custDataLst>
          </p:nvPr>
        </p:nvGrpSpPr>
        <p:grpSpPr>
          <a:xfrm>
            <a:off x="412331" y="2495243"/>
            <a:ext cx="7851581" cy="421425"/>
            <a:chOff x="392831" y="2594291"/>
            <a:chExt cx="7851581" cy="421425"/>
          </a:xfrm>
        </p:grpSpPr>
        <p:grpSp>
          <p:nvGrpSpPr>
            <p:cNvPr id="26" name="Groupe 25">
              <a:extLst>
                <a:ext uri="{FF2B5EF4-FFF2-40B4-BE49-F238E27FC236}">
                  <a16:creationId xmlns:a16="http://schemas.microsoft.com/office/drawing/2014/main" id="{B494717D-ECEC-7F5E-258E-6324D44101AF}"/>
                </a:ext>
              </a:extLst>
            </p:cNvPr>
            <p:cNvGrpSpPr/>
            <p:nvPr/>
          </p:nvGrpSpPr>
          <p:grpSpPr>
            <a:xfrm>
              <a:off x="392831" y="2594291"/>
              <a:ext cx="7851581" cy="421425"/>
              <a:chOff x="405229" y="2715256"/>
              <a:chExt cx="7851581" cy="421425"/>
            </a:xfrm>
          </p:grpSpPr>
          <p:sp>
            <p:nvSpPr>
              <p:cNvPr id="28" name="Rectangle 27">
                <a:extLst>
                  <a:ext uri="{FF2B5EF4-FFF2-40B4-BE49-F238E27FC236}">
                    <a16:creationId xmlns:a16="http://schemas.microsoft.com/office/drawing/2014/main" id="{DDCA803D-AF33-624C-E2FC-52EF3F97C4B2}"/>
                  </a:ext>
                </a:extLst>
              </p:cNvPr>
              <p:cNvSpPr/>
              <p:nvPr/>
            </p:nvSpPr>
            <p:spPr>
              <a:xfrm>
                <a:off x="742488" y="2750447"/>
                <a:ext cx="7514322" cy="22545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Modification à la </a:t>
                </a:r>
                <a:r>
                  <a:rPr lang="fr-CA" sz="1100" dirty="0" err="1">
                    <a:solidFill>
                      <a:schemeClr val="tx1"/>
                    </a:solidFill>
                  </a:rPr>
                  <a:t>LDPSF</a:t>
                </a:r>
                <a:r>
                  <a:rPr lang="fr-CA" sz="1100" dirty="0">
                    <a:solidFill>
                      <a:schemeClr val="tx1"/>
                    </a:solidFill>
                  </a:rPr>
                  <a:t> dans le but d’harmoniser la réglementation des fonds distincts et des fonds d’investissement.</a:t>
                </a:r>
                <a:endParaRPr lang="en-US" sz="1100" dirty="0">
                  <a:solidFill>
                    <a:schemeClr val="tx1"/>
                  </a:solidFill>
                </a:endParaRPr>
              </a:p>
            </p:txBody>
          </p:sp>
          <p:pic>
            <p:nvPicPr>
              <p:cNvPr id="29" name="Graphic 21" descr="Caret Right outline">
                <a:extLst>
                  <a:ext uri="{FF2B5EF4-FFF2-40B4-BE49-F238E27FC236}">
                    <a16:creationId xmlns:a16="http://schemas.microsoft.com/office/drawing/2014/main" id="{AD7B36B9-A27E-48BC-249C-2B999467CBF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5229" y="2715256"/>
                <a:ext cx="421425" cy="421425"/>
              </a:xfrm>
              <a:prstGeom prst="rect">
                <a:avLst/>
              </a:prstGeom>
            </p:spPr>
          </p:pic>
        </p:grpSp>
        <p:cxnSp>
          <p:nvCxnSpPr>
            <p:cNvPr id="76" name="Straight Connector 22">
              <a:extLst>
                <a:ext uri="{FF2B5EF4-FFF2-40B4-BE49-F238E27FC236}">
                  <a16:creationId xmlns:a16="http://schemas.microsoft.com/office/drawing/2014/main" id="{676F4F93-91DF-2672-BBE4-5840DEB5F8C6}"/>
                </a:ext>
              </a:extLst>
            </p:cNvPr>
            <p:cNvCxnSpPr>
              <a:cxnSpLocks/>
            </p:cNvCxnSpPr>
            <p:nvPr/>
          </p:nvCxnSpPr>
          <p:spPr>
            <a:xfrm>
              <a:off x="729733" y="2629482"/>
              <a:ext cx="0" cy="22411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2" name="Groupe 81">
            <a:extLst>
              <a:ext uri="{FF2B5EF4-FFF2-40B4-BE49-F238E27FC236}">
                <a16:creationId xmlns:a16="http://schemas.microsoft.com/office/drawing/2014/main" id="{765D50CE-96DD-A828-6849-EA418B4B8244}"/>
              </a:ext>
            </a:extLst>
          </p:cNvPr>
          <p:cNvGrpSpPr/>
          <p:nvPr>
            <p:custDataLst>
              <p:tags r:id="rId10"/>
            </p:custDataLst>
          </p:nvPr>
        </p:nvGrpSpPr>
        <p:grpSpPr>
          <a:xfrm>
            <a:off x="436577" y="3197827"/>
            <a:ext cx="7851196" cy="421425"/>
            <a:chOff x="412716" y="3208664"/>
            <a:chExt cx="7851196" cy="421425"/>
          </a:xfrm>
        </p:grpSpPr>
        <p:grpSp>
          <p:nvGrpSpPr>
            <p:cNvPr id="44" name="Groupe 43">
              <a:extLst>
                <a:ext uri="{FF2B5EF4-FFF2-40B4-BE49-F238E27FC236}">
                  <a16:creationId xmlns:a16="http://schemas.microsoft.com/office/drawing/2014/main" id="{1C85BCC3-1321-4EE1-1245-F954582830C4}"/>
                </a:ext>
              </a:extLst>
            </p:cNvPr>
            <p:cNvGrpSpPr/>
            <p:nvPr/>
          </p:nvGrpSpPr>
          <p:grpSpPr>
            <a:xfrm>
              <a:off x="412716" y="3208664"/>
              <a:ext cx="7851196" cy="421425"/>
              <a:chOff x="405614" y="2667482"/>
              <a:chExt cx="7851196" cy="421425"/>
            </a:xfrm>
          </p:grpSpPr>
          <p:sp>
            <p:nvSpPr>
              <p:cNvPr id="45" name="Rectangle 44">
                <a:extLst>
                  <a:ext uri="{FF2B5EF4-FFF2-40B4-BE49-F238E27FC236}">
                    <a16:creationId xmlns:a16="http://schemas.microsoft.com/office/drawing/2014/main" id="{8E6A8C76-011A-1332-52F3-4EDCB46AC7F0}"/>
                  </a:ext>
                </a:extLst>
              </p:cNvPr>
              <p:cNvSpPr/>
              <p:nvPr/>
            </p:nvSpPr>
            <p:spPr>
              <a:xfrm>
                <a:off x="742488" y="2750447"/>
                <a:ext cx="7514322" cy="2353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Finalisation du projet visant à permettre aux fonds de renouveler le prospectus aux deux ans.</a:t>
                </a:r>
              </a:p>
            </p:txBody>
          </p:sp>
          <p:pic>
            <p:nvPicPr>
              <p:cNvPr id="46" name="Graphic 21" descr="Caret Right outline">
                <a:extLst>
                  <a:ext uri="{FF2B5EF4-FFF2-40B4-BE49-F238E27FC236}">
                    <a16:creationId xmlns:a16="http://schemas.microsoft.com/office/drawing/2014/main" id="{D4D3C769-BF14-DA7B-0D7D-DB6856FB286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05614" y="2667482"/>
                <a:ext cx="421425" cy="421425"/>
              </a:xfrm>
              <a:prstGeom prst="rect">
                <a:avLst/>
              </a:prstGeom>
            </p:spPr>
          </p:pic>
        </p:grpSp>
        <p:cxnSp>
          <p:nvCxnSpPr>
            <p:cNvPr id="77" name="Straight Connector 22">
              <a:extLst>
                <a:ext uri="{FF2B5EF4-FFF2-40B4-BE49-F238E27FC236}">
                  <a16:creationId xmlns:a16="http://schemas.microsoft.com/office/drawing/2014/main" id="{7742200F-A32A-E9F6-FA84-81F748FEC9C9}"/>
                </a:ext>
              </a:extLst>
            </p:cNvPr>
            <p:cNvCxnSpPr>
              <a:cxnSpLocks/>
            </p:cNvCxnSpPr>
            <p:nvPr/>
          </p:nvCxnSpPr>
          <p:spPr>
            <a:xfrm>
              <a:off x="747545" y="3303561"/>
              <a:ext cx="0" cy="2353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3" name="Groupe 82">
            <a:extLst>
              <a:ext uri="{FF2B5EF4-FFF2-40B4-BE49-F238E27FC236}">
                <a16:creationId xmlns:a16="http://schemas.microsoft.com/office/drawing/2014/main" id="{7B4E66C7-4E77-8A96-31FA-E378BE77DB0B}"/>
              </a:ext>
            </a:extLst>
          </p:cNvPr>
          <p:cNvGrpSpPr/>
          <p:nvPr>
            <p:custDataLst>
              <p:tags r:id="rId11"/>
            </p:custDataLst>
          </p:nvPr>
        </p:nvGrpSpPr>
        <p:grpSpPr>
          <a:xfrm>
            <a:off x="422081" y="3492434"/>
            <a:ext cx="7861331" cy="421425"/>
            <a:chOff x="402581" y="3497679"/>
            <a:chExt cx="7861331" cy="421425"/>
          </a:xfrm>
        </p:grpSpPr>
        <p:grpSp>
          <p:nvGrpSpPr>
            <p:cNvPr id="57" name="Groupe 56">
              <a:extLst>
                <a:ext uri="{FF2B5EF4-FFF2-40B4-BE49-F238E27FC236}">
                  <a16:creationId xmlns:a16="http://schemas.microsoft.com/office/drawing/2014/main" id="{223FA841-1FAA-7936-1BB1-8C879BEAF902}"/>
                </a:ext>
              </a:extLst>
            </p:cNvPr>
            <p:cNvGrpSpPr/>
            <p:nvPr/>
          </p:nvGrpSpPr>
          <p:grpSpPr>
            <a:xfrm>
              <a:off x="402581" y="3497679"/>
              <a:ext cx="7861331" cy="421425"/>
              <a:chOff x="395479" y="2657179"/>
              <a:chExt cx="7861331" cy="421425"/>
            </a:xfrm>
          </p:grpSpPr>
          <p:sp>
            <p:nvSpPr>
              <p:cNvPr id="58" name="Rectangle 57">
                <a:extLst>
                  <a:ext uri="{FF2B5EF4-FFF2-40B4-BE49-F238E27FC236}">
                    <a16:creationId xmlns:a16="http://schemas.microsoft.com/office/drawing/2014/main" id="{5CD8EF0B-EF26-335D-9703-01FA0A0A9412}"/>
                  </a:ext>
                </a:extLst>
              </p:cNvPr>
              <p:cNvSpPr/>
              <p:nvPr/>
            </p:nvSpPr>
            <p:spPr>
              <a:xfrm>
                <a:off x="742488" y="2750447"/>
                <a:ext cx="7514322" cy="2353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Transition vers le nouvel </a:t>
                </a:r>
                <a:r>
                  <a:rPr lang="fr-CA" sz="1100" dirty="0" err="1">
                    <a:solidFill>
                      <a:schemeClr val="tx1"/>
                    </a:solidFill>
                  </a:rPr>
                  <a:t>OAR</a:t>
                </a:r>
                <a:r>
                  <a:rPr lang="fr-CA" sz="1100" dirty="0">
                    <a:solidFill>
                      <a:schemeClr val="tx1"/>
                    </a:solidFill>
                  </a:rPr>
                  <a:t> (</a:t>
                </a:r>
                <a:r>
                  <a:rPr lang="fr-CA" sz="1100" dirty="0" err="1">
                    <a:solidFill>
                      <a:schemeClr val="tx1"/>
                    </a:solidFill>
                  </a:rPr>
                  <a:t>OCRI</a:t>
                </a:r>
                <a:r>
                  <a:rPr lang="fr-CA" sz="1100" dirty="0">
                    <a:solidFill>
                      <a:schemeClr val="tx1"/>
                    </a:solidFill>
                  </a:rPr>
                  <a:t>).</a:t>
                </a:r>
              </a:p>
            </p:txBody>
          </p:sp>
          <p:pic>
            <p:nvPicPr>
              <p:cNvPr id="59" name="Graphic 21" descr="Caret Right outline">
                <a:extLst>
                  <a:ext uri="{FF2B5EF4-FFF2-40B4-BE49-F238E27FC236}">
                    <a16:creationId xmlns:a16="http://schemas.microsoft.com/office/drawing/2014/main" id="{E1659D57-6F51-FDDE-34C4-31CB5C219CD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95479" y="2657179"/>
                <a:ext cx="421425" cy="421425"/>
              </a:xfrm>
              <a:prstGeom prst="rect">
                <a:avLst/>
              </a:prstGeom>
            </p:spPr>
          </p:pic>
        </p:grpSp>
        <p:cxnSp>
          <p:nvCxnSpPr>
            <p:cNvPr id="79" name="Straight Connector 22">
              <a:extLst>
                <a:ext uri="{FF2B5EF4-FFF2-40B4-BE49-F238E27FC236}">
                  <a16:creationId xmlns:a16="http://schemas.microsoft.com/office/drawing/2014/main" id="{85FBDB53-54D4-4C6E-61BD-6DCABCDB07D0}"/>
                </a:ext>
              </a:extLst>
            </p:cNvPr>
            <p:cNvCxnSpPr>
              <a:cxnSpLocks/>
            </p:cNvCxnSpPr>
            <p:nvPr/>
          </p:nvCxnSpPr>
          <p:spPr>
            <a:xfrm>
              <a:off x="754465" y="3590947"/>
              <a:ext cx="0" cy="2353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4" name="Groupe 83">
            <a:extLst>
              <a:ext uri="{FF2B5EF4-FFF2-40B4-BE49-F238E27FC236}">
                <a16:creationId xmlns:a16="http://schemas.microsoft.com/office/drawing/2014/main" id="{FC7CB62F-CFCB-4C25-CE0C-CE64C52A6B85}"/>
              </a:ext>
            </a:extLst>
          </p:cNvPr>
          <p:cNvGrpSpPr/>
          <p:nvPr>
            <p:custDataLst>
              <p:tags r:id="rId12"/>
            </p:custDataLst>
          </p:nvPr>
        </p:nvGrpSpPr>
        <p:grpSpPr>
          <a:xfrm>
            <a:off x="431014" y="3798273"/>
            <a:ext cx="7861331" cy="421425"/>
            <a:chOff x="412331" y="3787896"/>
            <a:chExt cx="7861331" cy="421425"/>
          </a:xfrm>
        </p:grpSpPr>
        <p:grpSp>
          <p:nvGrpSpPr>
            <p:cNvPr id="71" name="Groupe 70">
              <a:extLst>
                <a:ext uri="{FF2B5EF4-FFF2-40B4-BE49-F238E27FC236}">
                  <a16:creationId xmlns:a16="http://schemas.microsoft.com/office/drawing/2014/main" id="{0B0AEF18-08F2-F38A-A920-6939768B98D5}"/>
                </a:ext>
              </a:extLst>
            </p:cNvPr>
            <p:cNvGrpSpPr/>
            <p:nvPr/>
          </p:nvGrpSpPr>
          <p:grpSpPr>
            <a:xfrm>
              <a:off x="412331" y="3787896"/>
              <a:ext cx="7861331" cy="421425"/>
              <a:chOff x="395479" y="2657179"/>
              <a:chExt cx="7861331" cy="421425"/>
            </a:xfrm>
          </p:grpSpPr>
          <p:sp>
            <p:nvSpPr>
              <p:cNvPr id="73" name="Rectangle 72">
                <a:extLst>
                  <a:ext uri="{FF2B5EF4-FFF2-40B4-BE49-F238E27FC236}">
                    <a16:creationId xmlns:a16="http://schemas.microsoft.com/office/drawing/2014/main" id="{31114B16-F2AC-D11A-6AC9-604B1CF25734}"/>
                  </a:ext>
                </a:extLst>
              </p:cNvPr>
              <p:cNvSpPr/>
              <p:nvPr/>
            </p:nvSpPr>
            <p:spPr>
              <a:xfrm>
                <a:off x="742488" y="2750447"/>
                <a:ext cx="7514322" cy="23532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100" dirty="0">
                    <a:solidFill>
                      <a:schemeClr val="tx1"/>
                    </a:solidFill>
                  </a:rPr>
                  <a:t>Maintien des efforts en lien avec la divulgation d’information autour des facteurs </a:t>
                </a:r>
                <a:r>
                  <a:rPr lang="fr-CA" sz="1100" dirty="0" err="1">
                    <a:solidFill>
                      <a:schemeClr val="tx1"/>
                    </a:solidFill>
                  </a:rPr>
                  <a:t>ESG</a:t>
                </a:r>
                <a:r>
                  <a:rPr lang="fr-CA" sz="1100" dirty="0">
                    <a:solidFill>
                      <a:schemeClr val="tx1"/>
                    </a:solidFill>
                  </a:rPr>
                  <a:t>.</a:t>
                </a:r>
              </a:p>
            </p:txBody>
          </p:sp>
          <p:pic>
            <p:nvPicPr>
              <p:cNvPr id="74" name="Graphic 21" descr="Caret Right outline">
                <a:extLst>
                  <a:ext uri="{FF2B5EF4-FFF2-40B4-BE49-F238E27FC236}">
                    <a16:creationId xmlns:a16="http://schemas.microsoft.com/office/drawing/2014/main" id="{CE489D05-548E-86F9-8F11-961E126853B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95479" y="2657179"/>
                <a:ext cx="421425" cy="421425"/>
              </a:xfrm>
              <a:prstGeom prst="rect">
                <a:avLst/>
              </a:prstGeom>
            </p:spPr>
          </p:pic>
        </p:grpSp>
        <p:cxnSp>
          <p:nvCxnSpPr>
            <p:cNvPr id="80" name="Straight Connector 22">
              <a:extLst>
                <a:ext uri="{FF2B5EF4-FFF2-40B4-BE49-F238E27FC236}">
                  <a16:creationId xmlns:a16="http://schemas.microsoft.com/office/drawing/2014/main" id="{A628743F-5CAD-5DB8-26DB-FE98C333EFF7}"/>
                </a:ext>
              </a:extLst>
            </p:cNvPr>
            <p:cNvCxnSpPr>
              <a:cxnSpLocks/>
            </p:cNvCxnSpPr>
            <p:nvPr/>
          </p:nvCxnSpPr>
          <p:spPr>
            <a:xfrm>
              <a:off x="754465" y="3881164"/>
              <a:ext cx="0" cy="23532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3" name="Graphic 3" descr="Checklist outline">
            <a:extLst>
              <a:ext uri="{FF2B5EF4-FFF2-40B4-BE49-F238E27FC236}">
                <a16:creationId xmlns:a16="http://schemas.microsoft.com/office/drawing/2014/main" id="{0F962150-3E98-5FC4-5323-2D59A71EC1D1}"/>
              </a:ext>
            </a:extLst>
          </p:cNvPr>
          <p:cNvPicPr>
            <a:picLocks noChangeAspect="1"/>
          </p:cNvPicPr>
          <p:nvPr>
            <p:custDataLst>
              <p:tags r:id="rId13"/>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755634">
            <a:off x="8353925" y="128371"/>
            <a:ext cx="634903" cy="634903"/>
          </a:xfrm>
          <a:prstGeom prst="rect">
            <a:avLst/>
          </a:prstGeom>
        </p:spPr>
      </p:pic>
      <p:pic>
        <p:nvPicPr>
          <p:cNvPr id="4" name="Graphic 5" descr="List outline">
            <a:extLst>
              <a:ext uri="{FF2B5EF4-FFF2-40B4-BE49-F238E27FC236}">
                <a16:creationId xmlns:a16="http://schemas.microsoft.com/office/drawing/2014/main" id="{15D32A9C-E0CB-E0C0-E850-739109E0079F}"/>
              </a:ext>
            </a:extLst>
          </p:cNvPr>
          <p:cNvPicPr>
            <a:picLocks noChangeAspect="1"/>
          </p:cNvPicPr>
          <p:nvPr>
            <p:custDataLst>
              <p:tags r:id="rId14"/>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17210" y="186206"/>
            <a:ext cx="634903" cy="634903"/>
          </a:xfrm>
          <a:prstGeom prst="rect">
            <a:avLst/>
          </a:prstGeom>
        </p:spPr>
      </p:pic>
      <p:sp>
        <p:nvSpPr>
          <p:cNvPr id="85" name="ZoneTexte 84">
            <a:extLst>
              <a:ext uri="{FF2B5EF4-FFF2-40B4-BE49-F238E27FC236}">
                <a16:creationId xmlns:a16="http://schemas.microsoft.com/office/drawing/2014/main" id="{04B7775E-34E7-B793-DD1E-BCAA7F793A70}"/>
              </a:ext>
            </a:extLst>
          </p:cNvPr>
          <p:cNvSpPr txBox="1"/>
          <p:nvPr>
            <p:custDataLst>
              <p:tags r:id="rId15"/>
            </p:custDataLst>
          </p:nvPr>
        </p:nvSpPr>
        <p:spPr>
          <a:xfrm>
            <a:off x="2416540" y="4126866"/>
            <a:ext cx="4237287" cy="276999"/>
          </a:xfrm>
          <a:prstGeom prst="rect">
            <a:avLst/>
          </a:prstGeom>
          <a:noFill/>
        </p:spPr>
        <p:txBody>
          <a:bodyPr wrap="square" rtlCol="0">
            <a:spAutoFit/>
          </a:bodyPr>
          <a:lstStyle/>
          <a:p>
            <a:r>
              <a:rPr lang="fr-CA" sz="1200" dirty="0">
                <a:hlinkClick r:id="rId24"/>
              </a:rPr>
              <a:t>AMF_enonce-des-priorites-2023-2024-fr.pdf (lautorite.qc.ca)</a:t>
            </a:r>
            <a:endParaRPr lang="fr-CA" sz="1200" dirty="0"/>
          </a:p>
        </p:txBody>
      </p:sp>
    </p:spTree>
    <p:extLst>
      <p:ext uri="{BB962C8B-B14F-4D97-AF65-F5344CB8AC3E}">
        <p14:creationId xmlns:p14="http://schemas.microsoft.com/office/powerpoint/2010/main" val="459360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7110D8E-FF6B-7C3B-D43C-EE83410B70B0}"/>
              </a:ext>
            </a:extLst>
          </p:cNvPr>
          <p:cNvSpPr/>
          <p:nvPr>
            <p:custDataLst>
              <p:tags r:id="rId1"/>
            </p:custDataLst>
          </p:nvPr>
        </p:nvSpPr>
        <p:spPr>
          <a:xfrm>
            <a:off x="964247" y="2962261"/>
            <a:ext cx="7514322" cy="42142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200" b="1" u="sng" dirty="0">
                <a:solidFill>
                  <a:schemeClr val="tx1"/>
                </a:solidFill>
              </a:rPr>
              <a:t>Insuffisance de l’information </a:t>
            </a:r>
            <a:r>
              <a:rPr lang="fr-CA" sz="1200" b="1" u="sng" dirty="0" err="1">
                <a:solidFill>
                  <a:schemeClr val="tx1"/>
                </a:solidFill>
              </a:rPr>
              <a:t>KYC</a:t>
            </a:r>
            <a:r>
              <a:rPr lang="fr-CA" sz="1200" b="1" u="sng" dirty="0">
                <a:solidFill>
                  <a:schemeClr val="tx1"/>
                </a:solidFill>
              </a:rPr>
              <a:t> recueillie: </a:t>
            </a:r>
            <a:r>
              <a:rPr lang="fr-CA" sz="1200" dirty="0">
                <a:solidFill>
                  <a:schemeClr val="tx1"/>
                </a:solidFill>
              </a:rPr>
              <a:t>Certaines sociétés inscrites n’ont pas révisé et modifié leur questionnaire </a:t>
            </a:r>
            <a:r>
              <a:rPr lang="fr-CA" sz="1200" dirty="0" err="1">
                <a:solidFill>
                  <a:schemeClr val="tx1"/>
                </a:solidFill>
              </a:rPr>
              <a:t>KYC</a:t>
            </a:r>
            <a:r>
              <a:rPr lang="fr-CA" sz="1200" dirty="0">
                <a:solidFill>
                  <a:schemeClr val="tx1"/>
                </a:solidFill>
              </a:rPr>
              <a:t> en fonction des nouvelles exigences </a:t>
            </a:r>
            <a:r>
              <a:rPr lang="fr-CA" sz="1200" dirty="0" err="1">
                <a:solidFill>
                  <a:schemeClr val="tx1"/>
                </a:solidFill>
              </a:rPr>
              <a:t>KYC</a:t>
            </a:r>
            <a:r>
              <a:rPr lang="fr-CA" sz="1200" dirty="0">
                <a:solidFill>
                  <a:schemeClr val="tx1"/>
                </a:solidFill>
              </a:rPr>
              <a:t>. </a:t>
            </a:r>
          </a:p>
        </p:txBody>
      </p:sp>
      <p:sp>
        <p:nvSpPr>
          <p:cNvPr id="33" name="Rectangle 32">
            <a:extLst>
              <a:ext uri="{FF2B5EF4-FFF2-40B4-BE49-F238E27FC236}">
                <a16:creationId xmlns:a16="http://schemas.microsoft.com/office/drawing/2014/main" id="{1EC6E133-2EB0-EEB9-2CCB-CFDD5A8B0E1F}"/>
              </a:ext>
            </a:extLst>
          </p:cNvPr>
          <p:cNvSpPr/>
          <p:nvPr>
            <p:custDataLst>
              <p:tags r:id="rId2"/>
            </p:custDataLst>
          </p:nvPr>
        </p:nvSpPr>
        <p:spPr>
          <a:xfrm>
            <a:off x="975662" y="1933956"/>
            <a:ext cx="7514322" cy="93645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fr-CA" sz="1200" b="1" u="sng" dirty="0">
                <a:solidFill>
                  <a:schemeClr val="tx1"/>
                </a:solidFill>
              </a:rPr>
              <a:t>Titres et désignations professionnels trompeurs: </a:t>
            </a:r>
            <a:r>
              <a:rPr lang="fr-CA" sz="1200" dirty="0">
                <a:solidFill>
                  <a:schemeClr val="tx1"/>
                </a:solidFill>
              </a:rPr>
              <a:t>certaines sociétés inscrites ont nommé, par résolution de leur conseil d’administration, leurs représentants inscrits qui interagissent directement avec des clients à titre de dirigeant afin qu’ils puissent conserver ou utiliser un titre professionnel de dirigeant (ex. </a:t>
            </a:r>
            <a:r>
              <a:rPr lang="fr-CA" sz="1200" dirty="0" err="1">
                <a:solidFill>
                  <a:schemeClr val="tx1"/>
                </a:solidFill>
              </a:rPr>
              <a:t>VP</a:t>
            </a:r>
            <a:r>
              <a:rPr lang="fr-CA" sz="1200" dirty="0">
                <a:solidFill>
                  <a:schemeClr val="tx1"/>
                </a:solidFill>
              </a:rPr>
              <a:t>, vice-président, directeur). Toutefois, les tâches, pouvoirs et responsabilités de ces individus ne sont pas réellement ceux d’un dirigeant de société. L’utilisation de ces titres professionnels est donc trompeuse.</a:t>
            </a:r>
          </a:p>
        </p:txBody>
      </p:sp>
      <p:sp>
        <p:nvSpPr>
          <p:cNvPr id="27" name="Rectangle 26">
            <a:extLst>
              <a:ext uri="{FF2B5EF4-FFF2-40B4-BE49-F238E27FC236}">
                <a16:creationId xmlns:a16="http://schemas.microsoft.com/office/drawing/2014/main" id="{68C5D5F3-0621-91BC-8536-9DB09C14F034}"/>
              </a:ext>
            </a:extLst>
          </p:cNvPr>
          <p:cNvSpPr/>
          <p:nvPr>
            <p:custDataLst>
              <p:tags r:id="rId3"/>
            </p:custDataLst>
          </p:nvPr>
        </p:nvSpPr>
        <p:spPr>
          <a:xfrm>
            <a:off x="965911" y="1163876"/>
            <a:ext cx="7514322" cy="64374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200" b="1" u="sng" dirty="0">
                <a:solidFill>
                  <a:schemeClr val="tx1"/>
                </a:solidFill>
              </a:rPr>
              <a:t>Conflits d’intérêts:</a:t>
            </a:r>
            <a:r>
              <a:rPr lang="fr-CA" sz="1200" dirty="0">
                <a:solidFill>
                  <a:schemeClr val="tx1"/>
                </a:solidFill>
              </a:rPr>
              <a:t> </a:t>
            </a:r>
            <a:r>
              <a:rPr lang="fr-CA" sz="1200" dirty="0" err="1">
                <a:solidFill>
                  <a:schemeClr val="tx1"/>
                </a:solidFill>
              </a:rPr>
              <a:t>BCSC</a:t>
            </a:r>
            <a:r>
              <a:rPr lang="fr-CA" sz="1200" dirty="0">
                <a:solidFill>
                  <a:schemeClr val="tx1"/>
                </a:solidFill>
              </a:rPr>
              <a:t> constate que les sociétés inscrites ont de la difficulté à repérer, traiter et déclarer adéquatement les conflits d’intérêts (ex. transactions personnelles, activités externes, ententes d’indication de clients, etc.).</a:t>
            </a:r>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4"/>
            </p:custDataLst>
          </p:nvPr>
        </p:nvSpPr>
        <p:spPr/>
        <p:txBody>
          <a:bodyPr>
            <a:normAutofit/>
          </a:bodyPr>
          <a:lstStyle/>
          <a:p>
            <a:pPr marL="0" indent="0">
              <a:buNone/>
            </a:pPr>
            <a:r>
              <a:rPr lang="en-US" sz="2400" dirty="0"/>
              <a:t>« 2022 Annual Compliance Report Card » - British Columbia Securities Commission (</a:t>
            </a:r>
            <a:r>
              <a:rPr lang="en-US" sz="2400" dirty="0" err="1"/>
              <a:t>BCSC</a:t>
            </a:r>
            <a:r>
              <a:rPr lang="en-US" sz="2400" dirty="0"/>
              <a:t>)</a:t>
            </a:r>
          </a:p>
        </p:txBody>
      </p:sp>
      <p:pic>
        <p:nvPicPr>
          <p:cNvPr id="22" name="Graphic 21" descr="Caret Right outline">
            <a:extLst>
              <a:ext uri="{FF2B5EF4-FFF2-40B4-BE49-F238E27FC236}">
                <a16:creationId xmlns:a16="http://schemas.microsoft.com/office/drawing/2014/main" id="{E1D17B1B-BCA6-1D19-CEE1-99B565412EB8}"/>
              </a:ext>
            </a:extLst>
          </p:cNvPr>
          <p:cNvPicPr>
            <a:picLocks noChangeAspect="1"/>
          </p:cNvPicPr>
          <p:nvPr>
            <p:custDataLst>
              <p:tags r:id="rId5"/>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8650" y="1163876"/>
            <a:ext cx="421425" cy="421425"/>
          </a:xfrm>
          <a:prstGeom prst="rect">
            <a:avLst/>
          </a:prstGeom>
        </p:spPr>
      </p:pic>
      <p:cxnSp>
        <p:nvCxnSpPr>
          <p:cNvPr id="23" name="Straight Connector 22">
            <a:extLst>
              <a:ext uri="{FF2B5EF4-FFF2-40B4-BE49-F238E27FC236}">
                <a16:creationId xmlns:a16="http://schemas.microsoft.com/office/drawing/2014/main" id="{4528E4D8-7753-2F2E-2D15-A111AEA65291}"/>
              </a:ext>
            </a:extLst>
          </p:cNvPr>
          <p:cNvCxnSpPr>
            <a:cxnSpLocks/>
          </p:cNvCxnSpPr>
          <p:nvPr>
            <p:custDataLst>
              <p:tags r:id="rId6"/>
            </p:custDataLst>
          </p:nvPr>
        </p:nvCxnSpPr>
        <p:spPr>
          <a:xfrm>
            <a:off x="965449" y="1163876"/>
            <a:ext cx="10211" cy="64374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Graphic 29" descr="Caret Right outline">
            <a:extLst>
              <a:ext uri="{FF2B5EF4-FFF2-40B4-BE49-F238E27FC236}">
                <a16:creationId xmlns:a16="http://schemas.microsoft.com/office/drawing/2014/main" id="{66444E29-86C0-EF07-CD6F-65A42243D50B}"/>
              </a:ext>
            </a:extLst>
          </p:cNvPr>
          <p:cNvPicPr>
            <a:picLocks noChangeAspect="1"/>
          </p:cNvPicPr>
          <p:nvPr>
            <p:custDataLst>
              <p:tags r:id="rId7"/>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8651" y="1984929"/>
            <a:ext cx="421425" cy="421425"/>
          </a:xfrm>
          <a:prstGeom prst="rect">
            <a:avLst/>
          </a:prstGeom>
        </p:spPr>
      </p:pic>
      <p:cxnSp>
        <p:nvCxnSpPr>
          <p:cNvPr id="31" name="Straight Connector 30">
            <a:extLst>
              <a:ext uri="{FF2B5EF4-FFF2-40B4-BE49-F238E27FC236}">
                <a16:creationId xmlns:a16="http://schemas.microsoft.com/office/drawing/2014/main" id="{EB0FF0F9-D14C-357E-A226-64CB4EA611BA}"/>
              </a:ext>
            </a:extLst>
          </p:cNvPr>
          <p:cNvCxnSpPr>
            <a:cxnSpLocks/>
          </p:cNvCxnSpPr>
          <p:nvPr>
            <p:custDataLst>
              <p:tags r:id="rId8"/>
            </p:custDataLst>
          </p:nvPr>
        </p:nvCxnSpPr>
        <p:spPr>
          <a:xfrm>
            <a:off x="975660" y="1933956"/>
            <a:ext cx="0" cy="93645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8" name="Graphic 37" descr="Caret Right outline">
            <a:extLst>
              <a:ext uri="{FF2B5EF4-FFF2-40B4-BE49-F238E27FC236}">
                <a16:creationId xmlns:a16="http://schemas.microsoft.com/office/drawing/2014/main" id="{F740EFED-508F-3F93-90B3-49570420E3AA}"/>
              </a:ext>
            </a:extLst>
          </p:cNvPr>
          <p:cNvPicPr>
            <a:picLocks noChangeAspect="1"/>
          </p:cNvPicPr>
          <p:nvPr>
            <p:custDataLst>
              <p:tags r:id="rId9"/>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28650" y="2972718"/>
            <a:ext cx="421425" cy="421425"/>
          </a:xfrm>
          <a:prstGeom prst="rect">
            <a:avLst/>
          </a:prstGeom>
        </p:spPr>
      </p:pic>
      <p:cxnSp>
        <p:nvCxnSpPr>
          <p:cNvPr id="39" name="Straight Connector 38">
            <a:extLst>
              <a:ext uri="{FF2B5EF4-FFF2-40B4-BE49-F238E27FC236}">
                <a16:creationId xmlns:a16="http://schemas.microsoft.com/office/drawing/2014/main" id="{F7527B53-4033-DAB1-C90C-B9868AF36643}"/>
              </a:ext>
            </a:extLst>
          </p:cNvPr>
          <p:cNvCxnSpPr>
            <a:cxnSpLocks/>
          </p:cNvCxnSpPr>
          <p:nvPr>
            <p:custDataLst>
              <p:tags r:id="rId10"/>
            </p:custDataLst>
          </p:nvPr>
        </p:nvCxnSpPr>
        <p:spPr>
          <a:xfrm>
            <a:off x="975660" y="2962261"/>
            <a:ext cx="0" cy="42142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 name="Graphic 3" descr="Document outline">
            <a:extLst>
              <a:ext uri="{FF2B5EF4-FFF2-40B4-BE49-F238E27FC236}">
                <a16:creationId xmlns:a16="http://schemas.microsoft.com/office/drawing/2014/main" id="{3587E825-7A2D-9087-D1D3-86FE5136A5B4}"/>
              </a:ext>
            </a:extLst>
          </p:cNvPr>
          <p:cNvPicPr>
            <a:picLocks noChangeAspect="1"/>
          </p:cNvPicPr>
          <p:nvPr>
            <p:custDataLst>
              <p:tags r:id="rId11"/>
            </p:custDataLst>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761510" y="3475535"/>
            <a:ext cx="595250" cy="595250"/>
          </a:xfrm>
          <a:prstGeom prst="rect">
            <a:avLst/>
          </a:prstGeom>
        </p:spPr>
      </p:pic>
      <p:pic>
        <p:nvPicPr>
          <p:cNvPr id="4" name="Graphic 5" descr="Contract outline">
            <a:extLst>
              <a:ext uri="{FF2B5EF4-FFF2-40B4-BE49-F238E27FC236}">
                <a16:creationId xmlns:a16="http://schemas.microsoft.com/office/drawing/2014/main" id="{89CDDAC4-1829-ACED-7610-7584AF1053DE}"/>
              </a:ext>
            </a:extLst>
          </p:cNvPr>
          <p:cNvPicPr>
            <a:picLocks noChangeAspect="1"/>
          </p:cNvPicPr>
          <p:nvPr>
            <p:custDataLst>
              <p:tags r:id="rId12"/>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20384659">
            <a:off x="7333550" y="3482748"/>
            <a:ext cx="595250" cy="595250"/>
          </a:xfrm>
          <a:prstGeom prst="rect">
            <a:avLst/>
          </a:prstGeom>
        </p:spPr>
      </p:pic>
      <p:sp>
        <p:nvSpPr>
          <p:cNvPr id="9" name="ZoneTexte 8">
            <a:extLst>
              <a:ext uri="{FF2B5EF4-FFF2-40B4-BE49-F238E27FC236}">
                <a16:creationId xmlns:a16="http://schemas.microsoft.com/office/drawing/2014/main" id="{DEDEA2C7-3DE0-8BD4-1D00-69D1DBC7B710}"/>
              </a:ext>
            </a:extLst>
          </p:cNvPr>
          <p:cNvSpPr txBox="1"/>
          <p:nvPr>
            <p:custDataLst>
              <p:tags r:id="rId13"/>
            </p:custDataLst>
          </p:nvPr>
        </p:nvSpPr>
        <p:spPr>
          <a:xfrm>
            <a:off x="975660" y="3688080"/>
            <a:ext cx="6156660" cy="338554"/>
          </a:xfrm>
          <a:prstGeom prst="rect">
            <a:avLst/>
          </a:prstGeom>
          <a:noFill/>
        </p:spPr>
        <p:txBody>
          <a:bodyPr wrap="square" rtlCol="0">
            <a:spAutoFit/>
          </a:bodyPr>
          <a:lstStyle/>
          <a:p>
            <a:r>
              <a:rPr lang="en-US" sz="1600" dirty="0">
                <a:hlinkClick r:id="rId21"/>
              </a:rPr>
              <a:t>2022-CMR-Annual-Compliance-Report-Card.pdf (bcsc.bc.ca)</a:t>
            </a:r>
            <a:endParaRPr lang="fr-CA" sz="1600" dirty="0"/>
          </a:p>
        </p:txBody>
      </p:sp>
    </p:spTree>
    <p:extLst>
      <p:ext uri="{BB962C8B-B14F-4D97-AF65-F5344CB8AC3E}">
        <p14:creationId xmlns:p14="http://schemas.microsoft.com/office/powerpoint/2010/main" val="3883571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8C5D5F3-0621-91BC-8536-9DB09C14F034}"/>
              </a:ext>
            </a:extLst>
          </p:cNvPr>
          <p:cNvSpPr/>
          <p:nvPr>
            <p:custDataLst>
              <p:tags r:id="rId1"/>
            </p:custDataLst>
          </p:nvPr>
        </p:nvSpPr>
        <p:spPr>
          <a:xfrm>
            <a:off x="744152" y="1006405"/>
            <a:ext cx="7514322" cy="4004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CA" sz="1200" dirty="0">
                <a:solidFill>
                  <a:schemeClr val="tx1"/>
                </a:solidFill>
              </a:rPr>
              <a:t>Le guide « Protéger un client en situation de vulnérabilité » a été mis à jour pour inclure des détails sur la mesure d’assistance administrée par le Curateur public</a:t>
            </a:r>
            <a:r>
              <a:rPr lang="fr-CA" sz="1100" dirty="0">
                <a:solidFill>
                  <a:schemeClr val="tx1"/>
                </a:solidFill>
              </a:rPr>
              <a:t>. </a:t>
            </a:r>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2"/>
            </p:custDataLst>
          </p:nvPr>
        </p:nvSpPr>
        <p:spPr>
          <a:xfrm>
            <a:off x="628650" y="273844"/>
            <a:ext cx="7886700" cy="786749"/>
          </a:xfrm>
        </p:spPr>
        <p:txBody>
          <a:bodyPr>
            <a:normAutofit/>
          </a:bodyPr>
          <a:lstStyle/>
          <a:p>
            <a:pPr marL="0" indent="0">
              <a:buNone/>
            </a:pPr>
            <a:r>
              <a:rPr lang="fr-CA" sz="2400" dirty="0"/>
              <a:t>Mise à jour du guide pratique « Protéger un client en situation de vulnérabilité »</a:t>
            </a:r>
            <a:endParaRPr lang="fr-FR" sz="2400" b="0" i="0" dirty="0">
              <a:effectLst/>
              <a:latin typeface="+mj-lt"/>
            </a:endParaRPr>
          </a:p>
        </p:txBody>
      </p:sp>
      <p:pic>
        <p:nvPicPr>
          <p:cNvPr id="22" name="Graphic 21" descr="Caret Right outline">
            <a:extLst>
              <a:ext uri="{FF2B5EF4-FFF2-40B4-BE49-F238E27FC236}">
                <a16:creationId xmlns:a16="http://schemas.microsoft.com/office/drawing/2014/main" id="{E1D17B1B-BCA6-1D19-CEE1-99B565412EB8}"/>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06893" y="971214"/>
            <a:ext cx="421425" cy="421425"/>
          </a:xfrm>
          <a:prstGeom prst="rect">
            <a:avLst/>
          </a:prstGeom>
        </p:spPr>
      </p:pic>
      <p:cxnSp>
        <p:nvCxnSpPr>
          <p:cNvPr id="23" name="Straight Connector 22">
            <a:extLst>
              <a:ext uri="{FF2B5EF4-FFF2-40B4-BE49-F238E27FC236}">
                <a16:creationId xmlns:a16="http://schemas.microsoft.com/office/drawing/2014/main" id="{4528E4D8-7753-2F2E-2D15-A111AEA65291}"/>
              </a:ext>
            </a:extLst>
          </p:cNvPr>
          <p:cNvCxnSpPr>
            <a:cxnSpLocks/>
          </p:cNvCxnSpPr>
          <p:nvPr>
            <p:custDataLst>
              <p:tags r:id="rId4"/>
            </p:custDataLst>
          </p:nvPr>
        </p:nvCxnSpPr>
        <p:spPr>
          <a:xfrm>
            <a:off x="744152" y="1006405"/>
            <a:ext cx="0" cy="40041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5" name="Graphic 34" descr="Line arrow: Counter-clockwise curve outline">
            <a:extLst>
              <a:ext uri="{FF2B5EF4-FFF2-40B4-BE49-F238E27FC236}">
                <a16:creationId xmlns:a16="http://schemas.microsoft.com/office/drawing/2014/main" id="{A228658B-1221-DE85-6E8A-F120D1E7F9EF}"/>
              </a:ext>
            </a:extLst>
          </p:cNvPr>
          <p:cNvPicPr>
            <a:picLocks noChangeAspect="1"/>
          </p:cNvPicPr>
          <p:nvPr>
            <p:custDataLst>
              <p:tags r:id="rId5"/>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8638399" flipH="1" flipV="1">
            <a:off x="1530564" y="1370021"/>
            <a:ext cx="467239" cy="431722"/>
          </a:xfrm>
          <a:prstGeom prst="rect">
            <a:avLst/>
          </a:prstGeom>
        </p:spPr>
      </p:pic>
      <p:pic>
        <p:nvPicPr>
          <p:cNvPr id="36" name="Graphic 35" descr="Line arrow: Counter-clockwise curve outline">
            <a:extLst>
              <a:ext uri="{FF2B5EF4-FFF2-40B4-BE49-F238E27FC236}">
                <a16:creationId xmlns:a16="http://schemas.microsoft.com/office/drawing/2014/main" id="{E48FC12F-412E-CD31-D1CF-5CF8830D239B}"/>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8638399" flipH="1" flipV="1">
            <a:off x="1530564" y="2083764"/>
            <a:ext cx="467239" cy="431722"/>
          </a:xfrm>
          <a:prstGeom prst="rect">
            <a:avLst/>
          </a:prstGeom>
        </p:spPr>
      </p:pic>
      <p:pic>
        <p:nvPicPr>
          <p:cNvPr id="42" name="Graphic 41" descr="Programmer female with solid fill">
            <a:extLst>
              <a:ext uri="{FF2B5EF4-FFF2-40B4-BE49-F238E27FC236}">
                <a16:creationId xmlns:a16="http://schemas.microsoft.com/office/drawing/2014/main" id="{DB76FA54-21BD-7000-DA8C-AAD7C95D4648}"/>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41801" y="3376637"/>
            <a:ext cx="631913" cy="631913"/>
          </a:xfrm>
          <a:prstGeom prst="rect">
            <a:avLst/>
          </a:prstGeom>
        </p:spPr>
      </p:pic>
      <p:sp>
        <p:nvSpPr>
          <p:cNvPr id="4" name="ZoneTexte 3">
            <a:extLst>
              <a:ext uri="{FF2B5EF4-FFF2-40B4-BE49-F238E27FC236}">
                <a16:creationId xmlns:a16="http://schemas.microsoft.com/office/drawing/2014/main" id="{A6B88175-7E5C-FDEC-0236-6319FF911272}"/>
              </a:ext>
            </a:extLst>
          </p:cNvPr>
          <p:cNvSpPr txBox="1"/>
          <p:nvPr>
            <p:custDataLst>
              <p:tags r:id="rId8"/>
            </p:custDataLst>
          </p:nvPr>
        </p:nvSpPr>
        <p:spPr>
          <a:xfrm>
            <a:off x="2081924" y="2095783"/>
            <a:ext cx="6176550" cy="646331"/>
          </a:xfrm>
          <a:prstGeom prst="rect">
            <a:avLst/>
          </a:prstGeom>
          <a:noFill/>
        </p:spPr>
        <p:txBody>
          <a:bodyPr wrap="square" rtlCol="0">
            <a:spAutoFit/>
          </a:bodyPr>
          <a:lstStyle/>
          <a:p>
            <a:r>
              <a:rPr lang="fr-CA" sz="1200" dirty="0"/>
              <a:t>Le guide explique dorénavant comment cette mesure peut aider un client dans la gestion de ses finances personnelles et propose des pistes d’action pour aborder ce sujet avec les clients.</a:t>
            </a:r>
          </a:p>
        </p:txBody>
      </p:sp>
      <p:sp>
        <p:nvSpPr>
          <p:cNvPr id="5" name="ZoneTexte 4">
            <a:extLst>
              <a:ext uri="{FF2B5EF4-FFF2-40B4-BE49-F238E27FC236}">
                <a16:creationId xmlns:a16="http://schemas.microsoft.com/office/drawing/2014/main" id="{79A02FE9-C3A9-D0C2-35BF-58A772660965}"/>
              </a:ext>
            </a:extLst>
          </p:cNvPr>
          <p:cNvSpPr txBox="1"/>
          <p:nvPr>
            <p:custDataLst>
              <p:tags r:id="rId9"/>
            </p:custDataLst>
          </p:nvPr>
        </p:nvSpPr>
        <p:spPr>
          <a:xfrm>
            <a:off x="2049570" y="1461260"/>
            <a:ext cx="6176550" cy="646331"/>
          </a:xfrm>
          <a:prstGeom prst="rect">
            <a:avLst/>
          </a:prstGeom>
          <a:noFill/>
        </p:spPr>
        <p:txBody>
          <a:bodyPr wrap="square" rtlCol="0">
            <a:spAutoFit/>
          </a:bodyPr>
          <a:lstStyle/>
          <a:p>
            <a:r>
              <a:rPr lang="fr-CA" sz="1200" dirty="0"/>
              <a:t>Cette mesure d’assistance du Curateur public consiste à permettre à un client en situation de vulnérabilité de se faire aider par un assistant (inscrit au registre public des assistants) dans la gestion de ses finances.</a:t>
            </a:r>
          </a:p>
        </p:txBody>
      </p:sp>
      <p:pic>
        <p:nvPicPr>
          <p:cNvPr id="6" name="Graphic 35" descr="Line arrow: Counter-clockwise curve outline">
            <a:extLst>
              <a:ext uri="{FF2B5EF4-FFF2-40B4-BE49-F238E27FC236}">
                <a16:creationId xmlns:a16="http://schemas.microsoft.com/office/drawing/2014/main" id="{5A94F5F3-1566-DE2D-CF84-83986F487713}"/>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8638399" flipH="1" flipV="1">
            <a:off x="1530564" y="2744274"/>
            <a:ext cx="467239" cy="431722"/>
          </a:xfrm>
          <a:prstGeom prst="rect">
            <a:avLst/>
          </a:prstGeom>
        </p:spPr>
      </p:pic>
      <p:sp>
        <p:nvSpPr>
          <p:cNvPr id="8" name="ZoneTexte 7">
            <a:extLst>
              <a:ext uri="{FF2B5EF4-FFF2-40B4-BE49-F238E27FC236}">
                <a16:creationId xmlns:a16="http://schemas.microsoft.com/office/drawing/2014/main" id="{4AC5BBB3-F9E7-F35D-6C49-0B350CC1ECE5}"/>
              </a:ext>
            </a:extLst>
          </p:cNvPr>
          <p:cNvSpPr txBox="1"/>
          <p:nvPr>
            <p:custDataLst>
              <p:tags r:id="rId11"/>
            </p:custDataLst>
          </p:nvPr>
        </p:nvSpPr>
        <p:spPr>
          <a:xfrm>
            <a:off x="2081924" y="2756293"/>
            <a:ext cx="6176550" cy="646331"/>
          </a:xfrm>
          <a:prstGeom prst="rect">
            <a:avLst/>
          </a:prstGeom>
          <a:noFill/>
        </p:spPr>
        <p:txBody>
          <a:bodyPr wrap="square" rtlCol="0">
            <a:spAutoFit/>
          </a:bodyPr>
          <a:lstStyle/>
          <a:p>
            <a:r>
              <a:rPr lang="fr-CA" sz="1200" dirty="0"/>
              <a:t>Il est à noter qu’un assistant est présumé agir avec le consentement du client et peut intervenir auprès d’une société inscrite ou d’un représentant inscrit sans aucune autre formalité.</a:t>
            </a:r>
          </a:p>
        </p:txBody>
      </p:sp>
      <p:sp>
        <p:nvSpPr>
          <p:cNvPr id="14" name="ZoneTexte 13">
            <a:extLst>
              <a:ext uri="{FF2B5EF4-FFF2-40B4-BE49-F238E27FC236}">
                <a16:creationId xmlns:a16="http://schemas.microsoft.com/office/drawing/2014/main" id="{B293AB79-83EA-4700-FEDB-032F1E6D4A20}"/>
              </a:ext>
            </a:extLst>
          </p:cNvPr>
          <p:cNvSpPr txBox="1"/>
          <p:nvPr>
            <p:custDataLst>
              <p:tags r:id="rId12"/>
            </p:custDataLst>
          </p:nvPr>
        </p:nvSpPr>
        <p:spPr>
          <a:xfrm>
            <a:off x="828318" y="3497580"/>
            <a:ext cx="6692622" cy="338554"/>
          </a:xfrm>
          <a:prstGeom prst="rect">
            <a:avLst/>
          </a:prstGeom>
          <a:noFill/>
        </p:spPr>
        <p:txBody>
          <a:bodyPr wrap="square" rtlCol="0">
            <a:spAutoFit/>
          </a:bodyPr>
          <a:lstStyle/>
          <a:p>
            <a:r>
              <a:rPr lang="fr-CA" sz="1600" dirty="0">
                <a:hlinkClick r:id="rId21"/>
              </a:rPr>
              <a:t>guide-bonnes-pratiques-personnes-vulnerables_fr.pdf (lautorite.qc.ca)</a:t>
            </a:r>
            <a:endParaRPr lang="fr-CA" sz="1600" dirty="0"/>
          </a:p>
        </p:txBody>
      </p:sp>
    </p:spTree>
    <p:extLst>
      <p:ext uri="{BB962C8B-B14F-4D97-AF65-F5344CB8AC3E}">
        <p14:creationId xmlns:p14="http://schemas.microsoft.com/office/powerpoint/2010/main" val="137528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1"/>
            </p:custDataLst>
          </p:nvPr>
        </p:nvSpPr>
        <p:spPr/>
        <p:txBody>
          <a:bodyPr>
            <a:normAutofit/>
          </a:bodyPr>
          <a:lstStyle/>
          <a:p>
            <a:r>
              <a:rPr lang="fr-CA" dirty="0"/>
              <a:t>Information sur le coût total</a:t>
            </a:r>
            <a:endParaRPr lang="en-CA" dirty="0"/>
          </a:p>
        </p:txBody>
      </p:sp>
      <p:grpSp>
        <p:nvGrpSpPr>
          <p:cNvPr id="7" name="Groupe 6">
            <a:extLst>
              <a:ext uri="{FF2B5EF4-FFF2-40B4-BE49-F238E27FC236}">
                <a16:creationId xmlns:a16="http://schemas.microsoft.com/office/drawing/2014/main" id="{105F601A-98FB-6BD4-A396-0E5B4FD06409}"/>
              </a:ext>
            </a:extLst>
          </p:cNvPr>
          <p:cNvGrpSpPr/>
          <p:nvPr>
            <p:custDataLst>
              <p:tags r:id="rId2"/>
            </p:custDataLst>
          </p:nvPr>
        </p:nvGrpSpPr>
        <p:grpSpPr>
          <a:xfrm>
            <a:off x="284788" y="723798"/>
            <a:ext cx="8574423" cy="3695904"/>
            <a:chOff x="286241" y="775272"/>
            <a:chExt cx="8574423" cy="3695904"/>
          </a:xfrm>
        </p:grpSpPr>
        <p:grpSp>
          <p:nvGrpSpPr>
            <p:cNvPr id="44" name="Group 43">
              <a:extLst>
                <a:ext uri="{FF2B5EF4-FFF2-40B4-BE49-F238E27FC236}">
                  <a16:creationId xmlns:a16="http://schemas.microsoft.com/office/drawing/2014/main" id="{A3AA2F1D-5424-D7BF-8082-44C82F4D2F40}"/>
                </a:ext>
              </a:extLst>
            </p:cNvPr>
            <p:cNvGrpSpPr/>
            <p:nvPr/>
          </p:nvGrpSpPr>
          <p:grpSpPr>
            <a:xfrm>
              <a:off x="879242" y="1173823"/>
              <a:ext cx="7807684" cy="467239"/>
              <a:chOff x="879242" y="1339078"/>
              <a:chExt cx="7807684" cy="467239"/>
            </a:xfrm>
          </p:grpSpPr>
          <p:sp>
            <p:nvSpPr>
              <p:cNvPr id="15" name="TextBox 14">
                <a:extLst>
                  <a:ext uri="{FF2B5EF4-FFF2-40B4-BE49-F238E27FC236}">
                    <a16:creationId xmlns:a16="http://schemas.microsoft.com/office/drawing/2014/main" id="{88836646-B59E-F2D8-DD47-C84F6B1FA55C}"/>
                  </a:ext>
                </a:extLst>
              </p:cNvPr>
              <p:cNvSpPr txBox="1"/>
              <p:nvPr/>
            </p:nvSpPr>
            <p:spPr>
              <a:xfrm>
                <a:off x="879242" y="1471640"/>
                <a:ext cx="7807684" cy="276999"/>
              </a:xfrm>
              <a:prstGeom prst="rect">
                <a:avLst/>
              </a:prstGeom>
              <a:noFill/>
            </p:spPr>
            <p:txBody>
              <a:bodyPr wrap="square">
                <a:spAutoFit/>
              </a:bodyPr>
              <a:lstStyle/>
              <a:p>
                <a:pPr lvl="1">
                  <a:buClr>
                    <a:schemeClr val="accent3"/>
                  </a:buClr>
                </a:pPr>
                <a:r>
                  <a:rPr lang="fr-CA" sz="1200" dirty="0"/>
                  <a:t>Concernent l’ensemble des </a:t>
                </a:r>
                <a:r>
                  <a:rPr lang="fr-CA" sz="1200" dirty="0">
                    <a:solidFill>
                      <a:schemeClr val="accent3"/>
                    </a:solidFill>
                  </a:rPr>
                  <a:t>courtiers</a:t>
                </a:r>
                <a:r>
                  <a:rPr lang="fr-CA" sz="1200" dirty="0"/>
                  <a:t>, </a:t>
                </a:r>
                <a:r>
                  <a:rPr lang="fr-CA" sz="1200" dirty="0">
                    <a:solidFill>
                      <a:schemeClr val="accent3"/>
                    </a:solidFill>
                  </a:rPr>
                  <a:t>conseillers</a:t>
                </a:r>
                <a:r>
                  <a:rPr lang="fr-CA" sz="1200" dirty="0"/>
                  <a:t> et </a:t>
                </a:r>
                <a:r>
                  <a:rPr lang="fr-CA" sz="1200" dirty="0">
                    <a:solidFill>
                      <a:schemeClr val="accent3"/>
                    </a:solidFill>
                  </a:rPr>
                  <a:t>gestionnaires</a:t>
                </a:r>
                <a:r>
                  <a:rPr lang="fr-CA" sz="1200" dirty="0"/>
                  <a:t> de fonds d’investissement inscrits.</a:t>
                </a:r>
              </a:p>
            </p:txBody>
          </p:sp>
          <p:pic>
            <p:nvPicPr>
              <p:cNvPr id="21" name="Graphic 20" descr="Line arrow: Counter-clockwise curve outline">
                <a:extLst>
                  <a:ext uri="{FF2B5EF4-FFF2-40B4-BE49-F238E27FC236}">
                    <a16:creationId xmlns:a16="http://schemas.microsoft.com/office/drawing/2014/main" id="{C1CECC02-0926-7452-5651-82D7753EA0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638399" flipH="1" flipV="1">
                <a:off x="961578" y="1356837"/>
                <a:ext cx="467239" cy="431722"/>
              </a:xfrm>
              <a:prstGeom prst="rect">
                <a:avLst/>
              </a:prstGeom>
            </p:spPr>
          </p:pic>
        </p:grpSp>
        <p:grpSp>
          <p:nvGrpSpPr>
            <p:cNvPr id="5" name="Groupe 4">
              <a:extLst>
                <a:ext uri="{FF2B5EF4-FFF2-40B4-BE49-F238E27FC236}">
                  <a16:creationId xmlns:a16="http://schemas.microsoft.com/office/drawing/2014/main" id="{3B93B493-9B0E-D57C-159A-B467F3EA11B7}"/>
                </a:ext>
              </a:extLst>
            </p:cNvPr>
            <p:cNvGrpSpPr/>
            <p:nvPr/>
          </p:nvGrpSpPr>
          <p:grpSpPr>
            <a:xfrm>
              <a:off x="286241" y="775272"/>
              <a:ext cx="8574423" cy="3695904"/>
              <a:chOff x="286241" y="775272"/>
              <a:chExt cx="8574423" cy="3695904"/>
            </a:xfrm>
          </p:grpSpPr>
          <p:grpSp>
            <p:nvGrpSpPr>
              <p:cNvPr id="41" name="Group 40">
                <a:extLst>
                  <a:ext uri="{FF2B5EF4-FFF2-40B4-BE49-F238E27FC236}">
                    <a16:creationId xmlns:a16="http://schemas.microsoft.com/office/drawing/2014/main" id="{1775C504-08FA-E376-26A1-2AB43DED2CCA}"/>
                  </a:ext>
                </a:extLst>
              </p:cNvPr>
              <p:cNvGrpSpPr/>
              <p:nvPr/>
            </p:nvGrpSpPr>
            <p:grpSpPr>
              <a:xfrm>
                <a:off x="879238" y="2205243"/>
                <a:ext cx="7981424" cy="1340959"/>
                <a:chOff x="879238" y="2370498"/>
                <a:chExt cx="7981424" cy="1340959"/>
              </a:xfrm>
            </p:grpSpPr>
            <p:sp>
              <p:nvSpPr>
                <p:cNvPr id="29" name="TextBox 28">
                  <a:extLst>
                    <a:ext uri="{FF2B5EF4-FFF2-40B4-BE49-F238E27FC236}">
                      <a16:creationId xmlns:a16="http://schemas.microsoft.com/office/drawing/2014/main" id="{180CA202-EEB7-0E5D-F454-EA62EF8C9922}"/>
                    </a:ext>
                  </a:extLst>
                </p:cNvPr>
                <p:cNvSpPr txBox="1"/>
                <p:nvPr/>
              </p:nvSpPr>
              <p:spPr>
                <a:xfrm>
                  <a:off x="879238" y="2531110"/>
                  <a:ext cx="7483189" cy="461665"/>
                </a:xfrm>
                <a:prstGeom prst="rect">
                  <a:avLst/>
                </a:prstGeom>
                <a:noFill/>
              </p:spPr>
              <p:txBody>
                <a:bodyPr wrap="square">
                  <a:spAutoFit/>
                </a:bodyPr>
                <a:lstStyle/>
                <a:p>
                  <a:pPr lvl="1">
                    <a:buClr>
                      <a:schemeClr val="accent3"/>
                    </a:buClr>
                  </a:pPr>
                  <a:r>
                    <a:rPr lang="fr-CA" sz="1200" dirty="0"/>
                    <a:t>Information supplémentaire à mettre dans le Rapport annuel sur les </a:t>
                  </a:r>
                  <a:r>
                    <a:rPr lang="fr-CA" sz="1200" dirty="0">
                      <a:solidFill>
                        <a:schemeClr val="accent3"/>
                      </a:solidFill>
                    </a:rPr>
                    <a:t>frais</a:t>
                  </a:r>
                  <a:r>
                    <a:rPr lang="fr-CA" sz="1200" dirty="0"/>
                    <a:t> et les </a:t>
                  </a:r>
                  <a:r>
                    <a:rPr lang="fr-CA" sz="1200" dirty="0">
                      <a:solidFill>
                        <a:schemeClr val="accent3"/>
                      </a:solidFill>
                    </a:rPr>
                    <a:t>autres formes de rémunération</a:t>
                  </a:r>
                  <a:r>
                    <a:rPr lang="fr-CA" sz="1200" dirty="0"/>
                    <a:t> (le RAFFR):  </a:t>
                  </a:r>
                </a:p>
              </p:txBody>
            </p:sp>
            <p:pic>
              <p:nvPicPr>
                <p:cNvPr id="30" name="Graphic 29" descr="Line arrow: Counter-clockwise curve outline">
                  <a:extLst>
                    <a:ext uri="{FF2B5EF4-FFF2-40B4-BE49-F238E27FC236}">
                      <a16:creationId xmlns:a16="http://schemas.microsoft.com/office/drawing/2014/main" id="{BD465C3C-7307-85AD-D701-0E1788D471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638399" flipH="1" flipV="1">
                  <a:off x="967331" y="2388257"/>
                  <a:ext cx="467239" cy="431722"/>
                </a:xfrm>
                <a:prstGeom prst="rect">
                  <a:avLst/>
                </a:prstGeom>
              </p:spPr>
            </p:pic>
            <p:sp>
              <p:nvSpPr>
                <p:cNvPr id="32" name="TextBox 31">
                  <a:extLst>
                    <a:ext uri="{FF2B5EF4-FFF2-40B4-BE49-F238E27FC236}">
                      <a16:creationId xmlns:a16="http://schemas.microsoft.com/office/drawing/2014/main" id="{03BA12ED-EC53-4694-DACB-620711F9F935}"/>
                    </a:ext>
                  </a:extLst>
                </p:cNvPr>
                <p:cNvSpPr txBox="1"/>
                <p:nvPr/>
              </p:nvSpPr>
              <p:spPr>
                <a:xfrm>
                  <a:off x="879238" y="2880460"/>
                  <a:ext cx="7981424" cy="830997"/>
                </a:xfrm>
                <a:prstGeom prst="rect">
                  <a:avLst/>
                </a:prstGeom>
                <a:noFill/>
              </p:spPr>
              <p:txBody>
                <a:bodyPr wrap="square">
                  <a:spAutoFit/>
                </a:bodyPr>
                <a:lstStyle/>
                <a:p>
                  <a:pPr marL="1200150" lvl="2" indent="-285750">
                    <a:buClr>
                      <a:schemeClr val="accent3"/>
                    </a:buClr>
                    <a:buFont typeface="Arial" panose="020B0604020202020204" pitchFamily="34" charset="0"/>
                    <a:buChar char="•"/>
                  </a:pPr>
                  <a:r>
                    <a:rPr lang="fr-CA" sz="1200" dirty="0"/>
                    <a:t>le </a:t>
                  </a:r>
                  <a:r>
                    <a:rPr lang="fr-CA" sz="1200" dirty="0">
                      <a:solidFill>
                        <a:schemeClr val="accent3"/>
                      </a:solidFill>
                    </a:rPr>
                    <a:t>montant total des frais du fonds</a:t>
                  </a:r>
                  <a:r>
                    <a:rPr lang="fr-CA" sz="1200" dirty="0"/>
                    <a:t>, en dollars, de tous les fonds d’investissement   </a:t>
                  </a:r>
                </a:p>
                <a:p>
                  <a:pPr marL="1200150" lvl="2" indent="-285750">
                    <a:buClr>
                      <a:schemeClr val="accent3"/>
                    </a:buClr>
                    <a:buFont typeface="Arial" panose="020B0604020202020204" pitchFamily="34" charset="0"/>
                    <a:buChar char="•"/>
                  </a:pPr>
                  <a:r>
                    <a:rPr lang="fr-CA" sz="1200" dirty="0"/>
                    <a:t>le </a:t>
                  </a:r>
                  <a:r>
                    <a:rPr lang="fr-CA" sz="1200" dirty="0">
                      <a:solidFill>
                        <a:schemeClr val="accent3"/>
                      </a:solidFill>
                    </a:rPr>
                    <a:t>montant total des frais directs du fonds </a:t>
                  </a:r>
                  <a:r>
                    <a:rPr lang="fr-CA" sz="1200" dirty="0"/>
                    <a:t>d’investissement (par exemple les frais d’opérations à court terme ou les frais de rachat), en dollars, de tous les fonds d’investissement</a:t>
                  </a:r>
                </a:p>
                <a:p>
                  <a:pPr marL="1200150" lvl="2" indent="-285750">
                    <a:buClr>
                      <a:schemeClr val="accent3"/>
                    </a:buClr>
                    <a:buFont typeface="Arial" panose="020B0604020202020204" pitchFamily="34" charset="0"/>
                    <a:buChar char="•"/>
                  </a:pPr>
                  <a:r>
                    <a:rPr lang="fr-CA" sz="1200" dirty="0"/>
                    <a:t>le </a:t>
                  </a:r>
                  <a:r>
                    <a:rPr lang="fr-CA" sz="1200" dirty="0">
                      <a:solidFill>
                        <a:schemeClr val="accent3"/>
                      </a:solidFill>
                    </a:rPr>
                    <a:t>ratio des frais du fonds </a:t>
                  </a:r>
                  <a:r>
                    <a:rPr lang="fr-CA" sz="1200" dirty="0"/>
                    <a:t>(le RFF)</a:t>
                  </a:r>
                </a:p>
              </p:txBody>
            </p:sp>
          </p:grpSp>
          <p:grpSp>
            <p:nvGrpSpPr>
              <p:cNvPr id="40" name="Group 39">
                <a:extLst>
                  <a:ext uri="{FF2B5EF4-FFF2-40B4-BE49-F238E27FC236}">
                    <a16:creationId xmlns:a16="http://schemas.microsoft.com/office/drawing/2014/main" id="{315F44D0-1A12-C3F7-44E4-6B8377B3CE33}"/>
                  </a:ext>
                </a:extLst>
              </p:cNvPr>
              <p:cNvGrpSpPr/>
              <p:nvPr/>
            </p:nvGrpSpPr>
            <p:grpSpPr>
              <a:xfrm>
                <a:off x="879237" y="3297810"/>
                <a:ext cx="7981427" cy="615191"/>
                <a:chOff x="879237" y="3463065"/>
                <a:chExt cx="7981427" cy="615191"/>
              </a:xfrm>
            </p:grpSpPr>
            <p:sp>
              <p:nvSpPr>
                <p:cNvPr id="34" name="TextBox 33">
                  <a:extLst>
                    <a:ext uri="{FF2B5EF4-FFF2-40B4-BE49-F238E27FC236}">
                      <a16:creationId xmlns:a16="http://schemas.microsoft.com/office/drawing/2014/main" id="{4AABB1A1-AB28-F5ED-C1F3-D168D20CA3B5}"/>
                    </a:ext>
                  </a:extLst>
                </p:cNvPr>
                <p:cNvSpPr txBox="1"/>
                <p:nvPr/>
              </p:nvSpPr>
              <p:spPr>
                <a:xfrm>
                  <a:off x="879237" y="3616591"/>
                  <a:ext cx="7981427" cy="461665"/>
                </a:xfrm>
                <a:prstGeom prst="rect">
                  <a:avLst/>
                </a:prstGeom>
                <a:noFill/>
              </p:spPr>
              <p:txBody>
                <a:bodyPr wrap="square">
                  <a:spAutoFit/>
                </a:bodyPr>
                <a:lstStyle/>
                <a:p>
                  <a:pPr lvl="1">
                    <a:buClr>
                      <a:schemeClr val="accent3"/>
                    </a:buClr>
                  </a:pPr>
                  <a:r>
                    <a:rPr lang="fr-CA" sz="1200" dirty="0"/>
                    <a:t>Obligations étoffées pour les gestionnaires de fonds d’investissement, de </a:t>
                  </a:r>
                  <a:r>
                    <a:rPr lang="fr-CA" sz="1200" dirty="0">
                      <a:solidFill>
                        <a:schemeClr val="accent3"/>
                      </a:solidFill>
                    </a:rPr>
                    <a:t>fournir l’information nécessaire </a:t>
                  </a:r>
                  <a:r>
                    <a:rPr lang="fr-CA" sz="1200" dirty="0"/>
                    <a:t>aux courtiers et aux conseillers qui placent leurs produits</a:t>
                  </a:r>
                </a:p>
              </p:txBody>
            </p:sp>
            <p:pic>
              <p:nvPicPr>
                <p:cNvPr id="35" name="Graphic 34" descr="Line arrow: Counter-clockwise curve outline">
                  <a:extLst>
                    <a:ext uri="{FF2B5EF4-FFF2-40B4-BE49-F238E27FC236}">
                      <a16:creationId xmlns:a16="http://schemas.microsoft.com/office/drawing/2014/main" id="{9AA79AE1-F90B-93A7-B1A2-BC74A5E68D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638399" flipH="1" flipV="1">
                  <a:off x="965183" y="3480824"/>
                  <a:ext cx="467239" cy="431722"/>
                </a:xfrm>
                <a:prstGeom prst="rect">
                  <a:avLst/>
                </a:prstGeom>
              </p:spPr>
            </p:pic>
          </p:grpSp>
          <p:grpSp>
            <p:nvGrpSpPr>
              <p:cNvPr id="39" name="Group 38">
                <a:extLst>
                  <a:ext uri="{FF2B5EF4-FFF2-40B4-BE49-F238E27FC236}">
                    <a16:creationId xmlns:a16="http://schemas.microsoft.com/office/drawing/2014/main" id="{98A3273F-853D-83E2-14F2-D3419A96B491}"/>
                  </a:ext>
                </a:extLst>
              </p:cNvPr>
              <p:cNvGrpSpPr/>
              <p:nvPr/>
            </p:nvGrpSpPr>
            <p:grpSpPr>
              <a:xfrm>
                <a:off x="879235" y="3705185"/>
                <a:ext cx="7981427" cy="467239"/>
                <a:chOff x="879235" y="3870440"/>
                <a:chExt cx="7981427" cy="467239"/>
              </a:xfrm>
            </p:grpSpPr>
            <p:sp>
              <p:nvSpPr>
                <p:cNvPr id="37" name="TextBox 36">
                  <a:extLst>
                    <a:ext uri="{FF2B5EF4-FFF2-40B4-BE49-F238E27FC236}">
                      <a16:creationId xmlns:a16="http://schemas.microsoft.com/office/drawing/2014/main" id="{BD1A3D70-20E8-6D8B-1A3D-96A88598DAEF}"/>
                    </a:ext>
                  </a:extLst>
                </p:cNvPr>
                <p:cNvSpPr txBox="1"/>
                <p:nvPr/>
              </p:nvSpPr>
              <p:spPr>
                <a:xfrm>
                  <a:off x="879235" y="4034712"/>
                  <a:ext cx="7981427" cy="276999"/>
                </a:xfrm>
                <a:prstGeom prst="rect">
                  <a:avLst/>
                </a:prstGeom>
                <a:noFill/>
              </p:spPr>
              <p:txBody>
                <a:bodyPr wrap="square">
                  <a:spAutoFit/>
                </a:bodyPr>
                <a:lstStyle/>
                <a:p>
                  <a:pPr lvl="1">
                    <a:buClr>
                      <a:schemeClr val="accent3"/>
                    </a:buClr>
                  </a:pPr>
                  <a:r>
                    <a:rPr lang="fr-CA" sz="1200" dirty="0"/>
                    <a:t>Introduction des </a:t>
                  </a:r>
                  <a:r>
                    <a:rPr lang="fr-CA" sz="1200" dirty="0">
                      <a:solidFill>
                        <a:schemeClr val="accent3"/>
                      </a:solidFill>
                    </a:rPr>
                    <a:t>dispositions </a:t>
                  </a:r>
                  <a:r>
                    <a:rPr lang="fr-CA" sz="1200" dirty="0"/>
                    <a:t>relatives</a:t>
                  </a:r>
                  <a:r>
                    <a:rPr lang="fr-CA" sz="1200" dirty="0">
                      <a:solidFill>
                        <a:schemeClr val="accent3"/>
                      </a:solidFill>
                    </a:rPr>
                    <a:t> </a:t>
                  </a:r>
                  <a:r>
                    <a:rPr lang="fr-CA" sz="1200" dirty="0"/>
                    <a:t>au </a:t>
                  </a:r>
                  <a:r>
                    <a:rPr lang="fr-CA" sz="1200" dirty="0">
                      <a:solidFill>
                        <a:schemeClr val="accent3"/>
                      </a:solidFill>
                    </a:rPr>
                    <a:t>calcul</a:t>
                  </a:r>
                  <a:r>
                    <a:rPr lang="fr-CA" sz="1200" dirty="0"/>
                    <a:t> et à </a:t>
                  </a:r>
                  <a:r>
                    <a:rPr lang="fr-CA" sz="1200" dirty="0">
                      <a:solidFill>
                        <a:schemeClr val="accent3"/>
                      </a:solidFill>
                    </a:rPr>
                    <a:t>la présentation de cette information</a:t>
                  </a:r>
                </a:p>
              </p:txBody>
            </p:sp>
            <p:pic>
              <p:nvPicPr>
                <p:cNvPr id="38" name="Graphic 37" descr="Line arrow: Counter-clockwise curve outline">
                  <a:extLst>
                    <a:ext uri="{FF2B5EF4-FFF2-40B4-BE49-F238E27FC236}">
                      <a16:creationId xmlns:a16="http://schemas.microsoft.com/office/drawing/2014/main" id="{EA83A628-9D2D-D060-8B99-3D64E63DA4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638399" flipH="1" flipV="1">
                  <a:off x="961569" y="3888199"/>
                  <a:ext cx="467239" cy="431722"/>
                </a:xfrm>
                <a:prstGeom prst="rect">
                  <a:avLst/>
                </a:prstGeom>
              </p:spPr>
            </p:pic>
          </p:grpSp>
          <p:grpSp>
            <p:nvGrpSpPr>
              <p:cNvPr id="3" name="Groupe 2">
                <a:extLst>
                  <a:ext uri="{FF2B5EF4-FFF2-40B4-BE49-F238E27FC236}">
                    <a16:creationId xmlns:a16="http://schemas.microsoft.com/office/drawing/2014/main" id="{470B77F4-1DA7-A7CC-40E8-3D5160797006}"/>
                  </a:ext>
                </a:extLst>
              </p:cNvPr>
              <p:cNvGrpSpPr/>
              <p:nvPr/>
            </p:nvGrpSpPr>
            <p:grpSpPr>
              <a:xfrm>
                <a:off x="286241" y="775272"/>
                <a:ext cx="8150093" cy="3695904"/>
                <a:chOff x="286241" y="775272"/>
                <a:chExt cx="8150093" cy="3695904"/>
              </a:xfrm>
            </p:grpSpPr>
            <p:grpSp>
              <p:nvGrpSpPr>
                <p:cNvPr id="45" name="Group 44">
                  <a:extLst>
                    <a:ext uri="{FF2B5EF4-FFF2-40B4-BE49-F238E27FC236}">
                      <a16:creationId xmlns:a16="http://schemas.microsoft.com/office/drawing/2014/main" id="{A349CA5D-3E62-1372-D194-536021510150}"/>
                    </a:ext>
                  </a:extLst>
                </p:cNvPr>
                <p:cNvGrpSpPr/>
                <p:nvPr/>
              </p:nvGrpSpPr>
              <p:grpSpPr>
                <a:xfrm>
                  <a:off x="286241" y="775272"/>
                  <a:ext cx="8150093" cy="531113"/>
                  <a:chOff x="286241" y="940527"/>
                  <a:chExt cx="8150093" cy="531113"/>
                </a:xfrm>
              </p:grpSpPr>
              <p:sp>
                <p:nvSpPr>
                  <p:cNvPr id="10" name="TextBox 9">
                    <a:extLst>
                      <a:ext uri="{FF2B5EF4-FFF2-40B4-BE49-F238E27FC236}">
                        <a16:creationId xmlns:a16="http://schemas.microsoft.com/office/drawing/2014/main" id="{0130E53D-5EC7-C212-3BFC-4D29092EAFD4}"/>
                      </a:ext>
                    </a:extLst>
                  </p:cNvPr>
                  <p:cNvSpPr txBox="1"/>
                  <p:nvPr/>
                </p:nvSpPr>
                <p:spPr>
                  <a:xfrm>
                    <a:off x="628649" y="1009975"/>
                    <a:ext cx="7807685" cy="461665"/>
                  </a:xfrm>
                  <a:prstGeom prst="rect">
                    <a:avLst/>
                  </a:prstGeom>
                  <a:solidFill>
                    <a:schemeClr val="bg1">
                      <a:lumMod val="95000"/>
                    </a:schemeClr>
                  </a:solidFill>
                </p:spPr>
                <p:txBody>
                  <a:bodyPr wrap="square">
                    <a:spAutoFit/>
                  </a:bodyPr>
                  <a:lstStyle/>
                  <a:p>
                    <a:r>
                      <a:rPr lang="en-CA" sz="1200" dirty="0"/>
                      <a:t>Les </a:t>
                    </a:r>
                    <a:r>
                      <a:rPr lang="fr-CA" sz="1200" dirty="0"/>
                      <a:t>rehaussements</a:t>
                    </a:r>
                    <a:r>
                      <a:rPr lang="en-CA" sz="1200" dirty="0"/>
                      <a:t> </a:t>
                    </a:r>
                    <a:r>
                      <a:rPr lang="fr-CA" sz="1200" dirty="0"/>
                      <a:t>de l’information sur le coût total visent le Règlement 31-103 et l’Instruction générale relative au Règlement 31-103 (entrée en vigueur prévue pour le 1er janvier 2026)</a:t>
                    </a:r>
                  </a:p>
                </p:txBody>
              </p:sp>
              <p:pic>
                <p:nvPicPr>
                  <p:cNvPr id="11" name="Graphic 10" descr="Caret Right outline">
                    <a:extLst>
                      <a:ext uri="{FF2B5EF4-FFF2-40B4-BE49-F238E27FC236}">
                        <a16:creationId xmlns:a16="http://schemas.microsoft.com/office/drawing/2014/main" id="{97E57D0D-B043-F6AA-CE5A-FE233144FE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241" y="940527"/>
                    <a:ext cx="421425" cy="421425"/>
                  </a:xfrm>
                  <a:prstGeom prst="rect">
                    <a:avLst/>
                  </a:prstGeom>
                </p:spPr>
              </p:pic>
              <p:cxnSp>
                <p:nvCxnSpPr>
                  <p:cNvPr id="12" name="Straight Connector 11">
                    <a:extLst>
                      <a:ext uri="{FF2B5EF4-FFF2-40B4-BE49-F238E27FC236}">
                        <a16:creationId xmlns:a16="http://schemas.microsoft.com/office/drawing/2014/main" id="{FDD68A82-F9CE-E155-7521-6F6AC003C73C}"/>
                      </a:ext>
                    </a:extLst>
                  </p:cNvPr>
                  <p:cNvCxnSpPr>
                    <a:cxnSpLocks/>
                  </p:cNvCxnSpPr>
                  <p:nvPr/>
                </p:nvCxnSpPr>
                <p:spPr>
                  <a:xfrm>
                    <a:off x="623500" y="1009975"/>
                    <a:ext cx="0" cy="46166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0CDB10E1-8EAA-BDE0-5F00-6D32163AAB63}"/>
                    </a:ext>
                  </a:extLst>
                </p:cNvPr>
                <p:cNvGrpSpPr/>
                <p:nvPr/>
              </p:nvGrpSpPr>
              <p:grpSpPr>
                <a:xfrm>
                  <a:off x="879242" y="1375939"/>
                  <a:ext cx="7483188" cy="594226"/>
                  <a:chOff x="879242" y="1541194"/>
                  <a:chExt cx="7483188" cy="594226"/>
                </a:xfrm>
              </p:grpSpPr>
              <p:sp>
                <p:nvSpPr>
                  <p:cNvPr id="17" name="TextBox 16">
                    <a:extLst>
                      <a:ext uri="{FF2B5EF4-FFF2-40B4-BE49-F238E27FC236}">
                        <a16:creationId xmlns:a16="http://schemas.microsoft.com/office/drawing/2014/main" id="{59EDE27C-0BC4-2F05-DA5A-DB5657F06FC3}"/>
                      </a:ext>
                    </a:extLst>
                  </p:cNvPr>
                  <p:cNvSpPr txBox="1"/>
                  <p:nvPr/>
                </p:nvSpPr>
                <p:spPr>
                  <a:xfrm>
                    <a:off x="879242" y="1673755"/>
                    <a:ext cx="7483188" cy="461665"/>
                  </a:xfrm>
                  <a:prstGeom prst="rect">
                    <a:avLst/>
                  </a:prstGeom>
                  <a:noFill/>
                </p:spPr>
                <p:txBody>
                  <a:bodyPr wrap="square">
                    <a:spAutoFit/>
                  </a:bodyPr>
                  <a:lstStyle/>
                  <a:p>
                    <a:pPr lvl="1">
                      <a:buClr>
                        <a:schemeClr val="accent3"/>
                      </a:buClr>
                    </a:pPr>
                    <a:r>
                      <a:rPr lang="fr-CA" sz="1200" dirty="0"/>
                      <a:t>Les </a:t>
                    </a:r>
                    <a:r>
                      <a:rPr lang="fr-CA" sz="1200" dirty="0">
                        <a:solidFill>
                          <a:schemeClr val="accent3"/>
                        </a:solidFill>
                      </a:rPr>
                      <a:t>fonds de travailleurs </a:t>
                    </a:r>
                    <a:r>
                      <a:rPr lang="fr-CA" sz="1200" dirty="0"/>
                      <a:t>et </a:t>
                    </a:r>
                    <a:r>
                      <a:rPr lang="fr-CA" sz="1200" dirty="0">
                        <a:solidFill>
                          <a:schemeClr val="accent3"/>
                        </a:solidFill>
                      </a:rPr>
                      <a:t>les fonds d’investissement </a:t>
                    </a:r>
                    <a:r>
                      <a:rPr lang="fr-CA" sz="1200" dirty="0"/>
                      <a:t>qui placent leurs titres en vertu d’une dispense de prospectus sont </a:t>
                    </a:r>
                    <a:r>
                      <a:rPr lang="fr-CA" sz="1200" dirty="0">
                        <a:solidFill>
                          <a:schemeClr val="accent3"/>
                        </a:solidFill>
                      </a:rPr>
                      <a:t>exclus du champ d’application </a:t>
                    </a:r>
                    <a:r>
                      <a:rPr lang="fr-CA" sz="1200" dirty="0"/>
                      <a:t>des modifications en valeurs mobilières.  </a:t>
                    </a:r>
                  </a:p>
                </p:txBody>
              </p:sp>
              <p:pic>
                <p:nvPicPr>
                  <p:cNvPr id="22" name="Graphic 21" descr="Line arrow: Counter-clockwise curve outline">
                    <a:extLst>
                      <a:ext uri="{FF2B5EF4-FFF2-40B4-BE49-F238E27FC236}">
                        <a16:creationId xmlns:a16="http://schemas.microsoft.com/office/drawing/2014/main" id="{5B8BCAF0-75E0-A105-597B-80DE6DA82B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638399" flipH="1" flipV="1">
                    <a:off x="961576" y="1558953"/>
                    <a:ext cx="467239" cy="431722"/>
                  </a:xfrm>
                  <a:prstGeom prst="rect">
                    <a:avLst/>
                  </a:prstGeom>
                </p:spPr>
              </p:pic>
            </p:grpSp>
            <p:grpSp>
              <p:nvGrpSpPr>
                <p:cNvPr id="42" name="Group 41">
                  <a:extLst>
                    <a:ext uri="{FF2B5EF4-FFF2-40B4-BE49-F238E27FC236}">
                      <a16:creationId xmlns:a16="http://schemas.microsoft.com/office/drawing/2014/main" id="{B228800F-6124-4568-9F96-AA4917C75FAC}"/>
                    </a:ext>
                  </a:extLst>
                </p:cNvPr>
                <p:cNvGrpSpPr/>
                <p:nvPr/>
              </p:nvGrpSpPr>
              <p:grpSpPr>
                <a:xfrm>
                  <a:off x="360146" y="1969836"/>
                  <a:ext cx="4524370" cy="421425"/>
                  <a:chOff x="360145" y="2135091"/>
                  <a:chExt cx="4919521" cy="421425"/>
                </a:xfrm>
              </p:grpSpPr>
              <p:sp>
                <p:nvSpPr>
                  <p:cNvPr id="24" name="TextBox 23">
                    <a:extLst>
                      <a:ext uri="{FF2B5EF4-FFF2-40B4-BE49-F238E27FC236}">
                        <a16:creationId xmlns:a16="http://schemas.microsoft.com/office/drawing/2014/main" id="{E4FA65F2-92E5-CB47-F43A-052DC35D02D6}"/>
                      </a:ext>
                    </a:extLst>
                  </p:cNvPr>
                  <p:cNvSpPr txBox="1"/>
                  <p:nvPr/>
                </p:nvSpPr>
                <p:spPr>
                  <a:xfrm>
                    <a:off x="707666" y="2207771"/>
                    <a:ext cx="4572000" cy="276999"/>
                  </a:xfrm>
                  <a:prstGeom prst="rect">
                    <a:avLst/>
                  </a:prstGeom>
                  <a:solidFill>
                    <a:schemeClr val="bg1">
                      <a:lumMod val="95000"/>
                    </a:schemeClr>
                  </a:solidFill>
                  <a:ln>
                    <a:noFill/>
                  </a:ln>
                </p:spPr>
                <p:txBody>
                  <a:bodyPr wrap="square">
                    <a:spAutoFit/>
                  </a:bodyPr>
                  <a:lstStyle/>
                  <a:p>
                    <a:r>
                      <a:rPr lang="fr-CA" sz="1200" dirty="0"/>
                      <a:t>Nouveaux éléments pour le secteur des valeurs </a:t>
                    </a:r>
                    <a:r>
                      <a:rPr lang="fr-CA" sz="1200" dirty="0">
                        <a:solidFill>
                          <a:schemeClr val="accent3"/>
                        </a:solidFill>
                      </a:rPr>
                      <a:t>mobilières</a:t>
                    </a:r>
                    <a:r>
                      <a:rPr lang="fr-CA" sz="1200" dirty="0"/>
                      <a:t>: </a:t>
                    </a:r>
                  </a:p>
                </p:txBody>
              </p:sp>
              <p:pic>
                <p:nvPicPr>
                  <p:cNvPr id="25" name="Graphic 24" descr="Caret Right outline">
                    <a:extLst>
                      <a:ext uri="{FF2B5EF4-FFF2-40B4-BE49-F238E27FC236}">
                        <a16:creationId xmlns:a16="http://schemas.microsoft.com/office/drawing/2014/main" id="{799FC0D6-03BD-DB45-BCE7-423370C23A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0145" y="2135091"/>
                    <a:ext cx="421425" cy="421425"/>
                  </a:xfrm>
                  <a:prstGeom prst="rect">
                    <a:avLst/>
                  </a:prstGeom>
                </p:spPr>
              </p:pic>
              <p:cxnSp>
                <p:nvCxnSpPr>
                  <p:cNvPr id="26" name="Straight Connector 25">
                    <a:extLst>
                      <a:ext uri="{FF2B5EF4-FFF2-40B4-BE49-F238E27FC236}">
                        <a16:creationId xmlns:a16="http://schemas.microsoft.com/office/drawing/2014/main" id="{32DE0180-8F8F-E00D-65C2-A07EDBF7DC21}"/>
                      </a:ext>
                    </a:extLst>
                  </p:cNvPr>
                  <p:cNvCxnSpPr>
                    <a:cxnSpLocks/>
                  </p:cNvCxnSpPr>
                  <p:nvPr/>
                </p:nvCxnSpPr>
                <p:spPr>
                  <a:xfrm>
                    <a:off x="697404" y="2204539"/>
                    <a:ext cx="0" cy="28023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21116E61-DAE1-5233-718D-245C555F5F51}"/>
                    </a:ext>
                  </a:extLst>
                </p:cNvPr>
                <p:cNvSpPr txBox="1"/>
                <p:nvPr/>
              </p:nvSpPr>
              <p:spPr>
                <a:xfrm>
                  <a:off x="781569" y="4130472"/>
                  <a:ext cx="7102011" cy="276999"/>
                </a:xfrm>
                <a:prstGeom prst="rect">
                  <a:avLst/>
                </a:prstGeom>
                <a:solidFill>
                  <a:schemeClr val="bg1">
                    <a:lumMod val="95000"/>
                  </a:schemeClr>
                </a:solidFill>
                <a:ln>
                  <a:noFill/>
                </a:ln>
              </p:spPr>
              <p:txBody>
                <a:bodyPr wrap="square">
                  <a:spAutoFit/>
                </a:bodyPr>
                <a:lstStyle/>
                <a:p>
                  <a:r>
                    <a:rPr lang="fr-CA" sz="1200" dirty="0"/>
                    <a:t>Les dispenses de </a:t>
                  </a:r>
                  <a:r>
                    <a:rPr lang="fr-CA" sz="1200" dirty="0">
                      <a:solidFill>
                        <a:schemeClr val="accent3"/>
                      </a:solidFill>
                    </a:rPr>
                    <a:t>relevés</a:t>
                  </a:r>
                  <a:r>
                    <a:rPr lang="fr-CA" sz="1200" dirty="0"/>
                    <a:t> et de </a:t>
                  </a:r>
                  <a:r>
                    <a:rPr lang="fr-CA" sz="1200" dirty="0">
                      <a:solidFill>
                        <a:schemeClr val="accent3"/>
                      </a:solidFill>
                    </a:rPr>
                    <a:t>rapports</a:t>
                  </a:r>
                  <a:r>
                    <a:rPr lang="fr-CA" sz="1200" dirty="0"/>
                    <a:t> actuellement en vigueur demeureront </a:t>
                  </a:r>
                  <a:r>
                    <a:rPr lang="fr-CA" sz="1200" dirty="0">
                      <a:solidFill>
                        <a:schemeClr val="accent3"/>
                      </a:solidFill>
                    </a:rPr>
                    <a:t>en vigueur</a:t>
                  </a:r>
                  <a:r>
                    <a:rPr lang="fr-CA" sz="1200" dirty="0"/>
                    <a:t>.  </a:t>
                  </a:r>
                </a:p>
              </p:txBody>
            </p:sp>
            <p:pic>
              <p:nvPicPr>
                <p:cNvPr id="48" name="Graphic 47" descr="Caret Right outline">
                  <a:extLst>
                    <a:ext uri="{FF2B5EF4-FFF2-40B4-BE49-F238E27FC236}">
                      <a16:creationId xmlns:a16="http://schemas.microsoft.com/office/drawing/2014/main" id="{5A323C92-C74E-9957-5CE4-F81406805A4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54193" y="4049751"/>
                  <a:ext cx="421425" cy="421425"/>
                </a:xfrm>
                <a:prstGeom prst="rect">
                  <a:avLst/>
                </a:prstGeom>
              </p:spPr>
            </p:pic>
            <p:cxnSp>
              <p:nvCxnSpPr>
                <p:cNvPr id="49" name="Straight Connector 48">
                  <a:extLst>
                    <a:ext uri="{FF2B5EF4-FFF2-40B4-BE49-F238E27FC236}">
                      <a16:creationId xmlns:a16="http://schemas.microsoft.com/office/drawing/2014/main" id="{E6B93010-6818-3743-AEFE-6680FBCCC5D4}"/>
                    </a:ext>
                  </a:extLst>
                </p:cNvPr>
                <p:cNvCxnSpPr>
                  <a:cxnSpLocks/>
                </p:cNvCxnSpPr>
                <p:nvPr/>
              </p:nvCxnSpPr>
              <p:spPr>
                <a:xfrm>
                  <a:off x="791452" y="4119199"/>
                  <a:ext cx="0" cy="28023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grpSp>
      <p:pic>
        <p:nvPicPr>
          <p:cNvPr id="4" name="Graphic 3" descr="Document outline">
            <a:extLst>
              <a:ext uri="{FF2B5EF4-FFF2-40B4-BE49-F238E27FC236}">
                <a16:creationId xmlns:a16="http://schemas.microsoft.com/office/drawing/2014/main" id="{191498D7-A0A9-B8C9-09AB-1093409EFEE3}"/>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5392" y="1838892"/>
            <a:ext cx="595250" cy="595250"/>
          </a:xfrm>
          <a:prstGeom prst="rect">
            <a:avLst/>
          </a:prstGeom>
        </p:spPr>
      </p:pic>
      <p:pic>
        <p:nvPicPr>
          <p:cNvPr id="6" name="Graphic 5" descr="Contract outline">
            <a:extLst>
              <a:ext uri="{FF2B5EF4-FFF2-40B4-BE49-F238E27FC236}">
                <a16:creationId xmlns:a16="http://schemas.microsoft.com/office/drawing/2014/main" id="{6C8533CC-2310-EFF8-740A-88661CFBE11A}"/>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384659">
            <a:off x="7887432" y="1846105"/>
            <a:ext cx="595250" cy="595250"/>
          </a:xfrm>
          <a:prstGeom prst="rect">
            <a:avLst/>
          </a:prstGeom>
        </p:spPr>
      </p:pic>
    </p:spTree>
    <p:extLst>
      <p:ext uri="{BB962C8B-B14F-4D97-AF65-F5344CB8AC3E}">
        <p14:creationId xmlns:p14="http://schemas.microsoft.com/office/powerpoint/2010/main" val="1428927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Graphic 36" descr="Caret Right outline">
            <a:extLst>
              <a:ext uri="{FF2B5EF4-FFF2-40B4-BE49-F238E27FC236}">
                <a16:creationId xmlns:a16="http://schemas.microsoft.com/office/drawing/2014/main" id="{4DB0B812-D856-B488-3302-AAD73CD481B4}"/>
              </a:ext>
            </a:extLst>
          </p:cNvPr>
          <p:cNvPicPr>
            <a:picLocks noChangeAspect="1"/>
          </p:cNvPicPr>
          <p:nvPr>
            <p:custDataLst>
              <p:tags r:id="rId1"/>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6648" y="993694"/>
            <a:ext cx="421425" cy="421425"/>
          </a:xfrm>
          <a:prstGeom prst="rect">
            <a:avLst/>
          </a:prstGeom>
        </p:spPr>
      </p:pic>
      <p:pic>
        <p:nvPicPr>
          <p:cNvPr id="36" name="Graphic 35" descr="Caret Right outline">
            <a:extLst>
              <a:ext uri="{FF2B5EF4-FFF2-40B4-BE49-F238E27FC236}">
                <a16:creationId xmlns:a16="http://schemas.microsoft.com/office/drawing/2014/main" id="{E5E9EE7C-809C-2081-B1D6-326EBA7A0AE1}"/>
              </a:ext>
            </a:extLst>
          </p:cNvPr>
          <p:cNvPicPr>
            <a:picLocks noChangeAspect="1"/>
          </p:cNvPicPr>
          <p:nvPr>
            <p:custDataLst>
              <p:tags r:id="rId2"/>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6648" y="703894"/>
            <a:ext cx="421425" cy="421425"/>
          </a:xfrm>
          <a:prstGeom prst="rect">
            <a:avLst/>
          </a:prstGeom>
        </p:spPr>
      </p:pic>
      <p:sp>
        <p:nvSpPr>
          <p:cNvPr id="35" name="Rectangle 34">
            <a:extLst>
              <a:ext uri="{FF2B5EF4-FFF2-40B4-BE49-F238E27FC236}">
                <a16:creationId xmlns:a16="http://schemas.microsoft.com/office/drawing/2014/main" id="{0F407497-3CA3-3F9D-DD5E-72C883BCBE13}"/>
              </a:ext>
            </a:extLst>
          </p:cNvPr>
          <p:cNvSpPr/>
          <p:nvPr>
            <p:custDataLst>
              <p:tags r:id="rId3"/>
            </p:custDataLst>
          </p:nvPr>
        </p:nvSpPr>
        <p:spPr>
          <a:xfrm>
            <a:off x="721360" y="3860959"/>
            <a:ext cx="5879465" cy="5091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11FE7DA-3F21-707E-5283-C0E618F6C6AF}"/>
              </a:ext>
            </a:extLst>
          </p:cNvPr>
          <p:cNvSpPr/>
          <p:nvPr>
            <p:custDataLst>
              <p:tags r:id="rId4"/>
            </p:custDataLst>
          </p:nvPr>
        </p:nvSpPr>
        <p:spPr>
          <a:xfrm>
            <a:off x="721360" y="2019942"/>
            <a:ext cx="8148320" cy="132493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5"/>
            </p:custDataLst>
          </p:nvPr>
        </p:nvSpPr>
        <p:spPr/>
        <p:txBody>
          <a:bodyPr/>
          <a:lstStyle/>
          <a:p>
            <a:r>
              <a:rPr lang="en-CA" dirty="0"/>
              <a:t>Annexe 33-</a:t>
            </a:r>
            <a:r>
              <a:rPr lang="en-CA" dirty="0" err="1"/>
              <a:t>109A4</a:t>
            </a:r>
            <a:endParaRPr lang="en-CA" dirty="0"/>
          </a:p>
        </p:txBody>
      </p:sp>
      <p:sp>
        <p:nvSpPr>
          <p:cNvPr id="10" name="TextBox 9">
            <a:extLst>
              <a:ext uri="{FF2B5EF4-FFF2-40B4-BE49-F238E27FC236}">
                <a16:creationId xmlns:a16="http://schemas.microsoft.com/office/drawing/2014/main" id="{939CF5A8-7AC5-48BA-73EC-04A37DF39D10}"/>
              </a:ext>
            </a:extLst>
          </p:cNvPr>
          <p:cNvSpPr txBox="1"/>
          <p:nvPr>
            <p:custDataLst>
              <p:tags r:id="rId6"/>
            </p:custDataLst>
          </p:nvPr>
        </p:nvSpPr>
        <p:spPr>
          <a:xfrm>
            <a:off x="273133" y="767439"/>
            <a:ext cx="8686796" cy="261610"/>
          </a:xfrm>
          <a:prstGeom prst="rect">
            <a:avLst/>
          </a:prstGeom>
          <a:noFill/>
          <a:ln>
            <a:noFill/>
          </a:ln>
        </p:spPr>
        <p:txBody>
          <a:bodyPr wrap="square">
            <a:spAutoFit/>
          </a:bodyPr>
          <a:lstStyle/>
          <a:p>
            <a:r>
              <a:rPr lang="fr-CA" sz="1100" b="1" dirty="0">
                <a:solidFill>
                  <a:schemeClr val="accent3"/>
                </a:solidFill>
              </a:rPr>
              <a:t>6 juin 2023 </a:t>
            </a:r>
            <a:r>
              <a:rPr lang="fr-CA" sz="1100" dirty="0"/>
              <a:t>: Date limite pour </a:t>
            </a:r>
            <a:r>
              <a:rPr lang="fr-CA" sz="1100" dirty="0" err="1"/>
              <a:t>t</a:t>
            </a:r>
            <a:r>
              <a:rPr lang="fr-FR" sz="1100" dirty="0" err="1"/>
              <a:t>outes</a:t>
            </a:r>
            <a:r>
              <a:rPr lang="fr-FR" sz="1100" dirty="0"/>
              <a:t> les personnes physiques inscrites afin de </a:t>
            </a:r>
            <a:r>
              <a:rPr lang="fr-FR" sz="1100" dirty="0">
                <a:solidFill>
                  <a:schemeClr val="accent3"/>
                </a:solidFill>
              </a:rPr>
              <a:t>mettre à jour leurs renseignements </a:t>
            </a:r>
            <a:r>
              <a:rPr lang="fr-FR" sz="1100" dirty="0"/>
              <a:t>dans la BDNI</a:t>
            </a:r>
          </a:p>
        </p:txBody>
      </p:sp>
      <p:sp>
        <p:nvSpPr>
          <p:cNvPr id="12" name="TextBox 11">
            <a:extLst>
              <a:ext uri="{FF2B5EF4-FFF2-40B4-BE49-F238E27FC236}">
                <a16:creationId xmlns:a16="http://schemas.microsoft.com/office/drawing/2014/main" id="{8A952552-8E84-6B51-1820-3BB531B4C101}"/>
              </a:ext>
            </a:extLst>
          </p:cNvPr>
          <p:cNvSpPr txBox="1"/>
          <p:nvPr>
            <p:custDataLst>
              <p:tags r:id="rId7"/>
            </p:custDataLst>
          </p:nvPr>
        </p:nvSpPr>
        <p:spPr>
          <a:xfrm>
            <a:off x="273131" y="998160"/>
            <a:ext cx="8686796" cy="430887"/>
          </a:xfrm>
          <a:prstGeom prst="rect">
            <a:avLst/>
          </a:prstGeom>
          <a:noFill/>
        </p:spPr>
        <p:txBody>
          <a:bodyPr wrap="square">
            <a:spAutoFit/>
          </a:bodyPr>
          <a:lstStyle/>
          <a:p>
            <a:r>
              <a:rPr lang="fr-FR" sz="1100" dirty="0"/>
              <a:t>Les personnes physiques inscrites doivent </a:t>
            </a:r>
            <a:r>
              <a:rPr lang="fr-FR" sz="1100" dirty="0">
                <a:solidFill>
                  <a:schemeClr val="accent3"/>
                </a:solidFill>
              </a:rPr>
              <a:t>indiquer les désignations et titres professionnels</a:t>
            </a:r>
            <a:r>
              <a:rPr lang="fr-FR" sz="1100" dirty="0"/>
              <a:t> qu’elles utilisent et ceux qu’utiliseront les candidats une fois inscrits, et tenir cette information à jour. </a:t>
            </a:r>
            <a:endParaRPr lang="fr-FR" sz="1050" dirty="0"/>
          </a:p>
        </p:txBody>
      </p:sp>
      <p:sp>
        <p:nvSpPr>
          <p:cNvPr id="14" name="TextBox 13">
            <a:extLst>
              <a:ext uri="{FF2B5EF4-FFF2-40B4-BE49-F238E27FC236}">
                <a16:creationId xmlns:a16="http://schemas.microsoft.com/office/drawing/2014/main" id="{DBD37BA4-7F7C-A9F9-7DD9-7371E9044A4A}"/>
              </a:ext>
            </a:extLst>
          </p:cNvPr>
          <p:cNvSpPr txBox="1"/>
          <p:nvPr>
            <p:custDataLst>
              <p:tags r:id="rId8"/>
            </p:custDataLst>
          </p:nvPr>
        </p:nvSpPr>
        <p:spPr>
          <a:xfrm>
            <a:off x="273131" y="1445658"/>
            <a:ext cx="8686796" cy="600164"/>
          </a:xfrm>
          <a:prstGeom prst="rect">
            <a:avLst/>
          </a:prstGeom>
          <a:noFill/>
        </p:spPr>
        <p:txBody>
          <a:bodyPr wrap="square">
            <a:spAutoFit/>
          </a:bodyPr>
          <a:lstStyle/>
          <a:p>
            <a:r>
              <a:rPr lang="fr-CA" sz="1100" dirty="0"/>
              <a:t>L’obligation des personnes physiques de </a:t>
            </a:r>
            <a:r>
              <a:rPr lang="fr-FR" sz="1100" dirty="0">
                <a:solidFill>
                  <a:schemeClr val="accent3"/>
                </a:solidFill>
              </a:rPr>
              <a:t>déclarer les activités externes auxquelles ils/elles participent</a:t>
            </a:r>
            <a:r>
              <a:rPr lang="fr-FR" sz="1100" dirty="0"/>
              <a:t>, même s’ils/elles ne reçoivent pas de rémunération en contrepartie et qu’il s’agisse ou non d’activités professionnelles, a été modifiée. Voici les différentes </a:t>
            </a:r>
            <a:r>
              <a:rPr lang="fr-FR" sz="1100" dirty="0">
                <a:solidFill>
                  <a:schemeClr val="accent3"/>
                </a:solidFill>
              </a:rPr>
              <a:t>catégories d’activités</a:t>
            </a:r>
            <a:r>
              <a:rPr lang="fr-FR" sz="1100" dirty="0"/>
              <a:t> externes à déclarer:</a:t>
            </a:r>
          </a:p>
        </p:txBody>
      </p:sp>
      <p:sp>
        <p:nvSpPr>
          <p:cNvPr id="16" name="TextBox 15">
            <a:extLst>
              <a:ext uri="{FF2B5EF4-FFF2-40B4-BE49-F238E27FC236}">
                <a16:creationId xmlns:a16="http://schemas.microsoft.com/office/drawing/2014/main" id="{2CB6FCB6-48AA-71C4-A9AB-44A76EA60689}"/>
              </a:ext>
            </a:extLst>
          </p:cNvPr>
          <p:cNvSpPr txBox="1"/>
          <p:nvPr>
            <p:custDataLst>
              <p:tags r:id="rId9"/>
            </p:custDataLst>
          </p:nvPr>
        </p:nvSpPr>
        <p:spPr>
          <a:xfrm>
            <a:off x="184067" y="1981030"/>
            <a:ext cx="8775853" cy="1384995"/>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FR" sz="1050" dirty="0"/>
              <a:t>catégorie </a:t>
            </a:r>
            <a:r>
              <a:rPr lang="fr-FR" sz="1050" dirty="0">
                <a:solidFill>
                  <a:schemeClr val="accent3"/>
                </a:solidFill>
              </a:rPr>
              <a:t>1</a:t>
            </a:r>
            <a:r>
              <a:rPr lang="fr-FR" sz="1050" dirty="0"/>
              <a:t> – Activités exercées auprès d’une </a:t>
            </a:r>
            <a:r>
              <a:rPr lang="fr-FR" sz="1050" b="1" dirty="0">
                <a:solidFill>
                  <a:schemeClr val="accent3"/>
                </a:solidFill>
              </a:rPr>
              <a:t>autre société inscrite</a:t>
            </a:r>
          </a:p>
          <a:p>
            <a:pPr marL="628650" lvl="1" indent="-171450">
              <a:buClr>
                <a:schemeClr val="accent3"/>
              </a:buClr>
              <a:buFont typeface="Arial" panose="020B0604020202020204" pitchFamily="34" charset="0"/>
              <a:buChar char="•"/>
            </a:pPr>
            <a:r>
              <a:rPr lang="fr-FR" sz="1050" dirty="0"/>
              <a:t>catégorie </a:t>
            </a:r>
            <a:r>
              <a:rPr lang="fr-FR" sz="1050" dirty="0">
                <a:solidFill>
                  <a:schemeClr val="accent3"/>
                </a:solidFill>
              </a:rPr>
              <a:t>2</a:t>
            </a:r>
            <a:r>
              <a:rPr lang="fr-FR" sz="1050" dirty="0"/>
              <a:t> – Activités exercées auprès </a:t>
            </a:r>
            <a:r>
              <a:rPr lang="fr-FR" sz="900" dirty="0"/>
              <a:t>d’une</a:t>
            </a:r>
            <a:r>
              <a:rPr lang="fr-FR" sz="1050" dirty="0"/>
              <a:t> entité qui </a:t>
            </a:r>
            <a:r>
              <a:rPr lang="fr-FR" sz="1050" b="1" dirty="0">
                <a:solidFill>
                  <a:schemeClr val="accent3"/>
                </a:solidFill>
              </a:rPr>
              <a:t>reçoit une rémunération d’une société inscrite</a:t>
            </a:r>
          </a:p>
          <a:p>
            <a:pPr marL="628650" lvl="1" indent="-171450">
              <a:buClr>
                <a:schemeClr val="accent3"/>
              </a:buClr>
              <a:buFont typeface="Arial" panose="020B0604020202020204" pitchFamily="34" charset="0"/>
              <a:buChar char="•"/>
            </a:pPr>
            <a:r>
              <a:rPr lang="fr-FR" sz="1050" dirty="0"/>
              <a:t>catégorie </a:t>
            </a:r>
            <a:r>
              <a:rPr lang="fr-FR" sz="1050" dirty="0">
                <a:solidFill>
                  <a:schemeClr val="accent3"/>
                </a:solidFill>
              </a:rPr>
              <a:t>3</a:t>
            </a:r>
            <a:r>
              <a:rPr lang="fr-FR" sz="1050" dirty="0"/>
              <a:t> – Autres </a:t>
            </a:r>
            <a:r>
              <a:rPr lang="fr-FR" sz="1050" b="1" dirty="0">
                <a:solidFill>
                  <a:schemeClr val="accent3"/>
                </a:solidFill>
              </a:rPr>
              <a:t>activités liées aux valeurs mobilières</a:t>
            </a:r>
          </a:p>
          <a:p>
            <a:pPr marL="628650" lvl="1" indent="-171450">
              <a:buClr>
                <a:schemeClr val="accent3"/>
              </a:buClr>
              <a:buFont typeface="Arial" panose="020B0604020202020204" pitchFamily="34" charset="0"/>
              <a:buChar char="•"/>
            </a:pPr>
            <a:r>
              <a:rPr lang="fr-FR" sz="1050" dirty="0"/>
              <a:t>catégorie </a:t>
            </a:r>
            <a:r>
              <a:rPr lang="fr-FR" sz="1050" dirty="0">
                <a:solidFill>
                  <a:schemeClr val="accent3"/>
                </a:solidFill>
              </a:rPr>
              <a:t>4</a:t>
            </a:r>
            <a:r>
              <a:rPr lang="fr-FR" sz="1050" dirty="0"/>
              <a:t> – Prestation de </a:t>
            </a:r>
            <a:r>
              <a:rPr lang="fr-FR" sz="1050" b="1" dirty="0">
                <a:solidFill>
                  <a:schemeClr val="accent3"/>
                </a:solidFill>
              </a:rPr>
              <a:t>services financiers</a:t>
            </a:r>
            <a:r>
              <a:rPr lang="fr-FR" sz="1050" b="1" dirty="0"/>
              <a:t> </a:t>
            </a:r>
            <a:r>
              <a:rPr lang="fr-FR" sz="1050" dirty="0"/>
              <a:t>ou de services liés aux finances</a:t>
            </a:r>
          </a:p>
          <a:p>
            <a:pPr marL="628650" lvl="1" indent="-171450">
              <a:buClr>
                <a:schemeClr val="accent3"/>
              </a:buClr>
              <a:buFont typeface="Arial" panose="020B0604020202020204" pitchFamily="34" charset="0"/>
              <a:buChar char="•"/>
            </a:pPr>
            <a:r>
              <a:rPr lang="fr-FR" sz="1050" dirty="0"/>
              <a:t>catégorie </a:t>
            </a:r>
            <a:r>
              <a:rPr lang="fr-FR" sz="1050" dirty="0">
                <a:solidFill>
                  <a:schemeClr val="accent3"/>
                </a:solidFill>
              </a:rPr>
              <a:t>5</a:t>
            </a:r>
            <a:r>
              <a:rPr lang="fr-FR" sz="1050" dirty="0"/>
              <a:t> – </a:t>
            </a:r>
            <a:r>
              <a:rPr lang="fr-FR" sz="1050" b="1" dirty="0">
                <a:solidFill>
                  <a:schemeClr val="accent3"/>
                </a:solidFill>
              </a:rPr>
              <a:t>Postes d’influence </a:t>
            </a:r>
            <a:r>
              <a:rPr lang="fr-FR" sz="1050" dirty="0"/>
              <a:t>(</a:t>
            </a:r>
            <a:r>
              <a:rPr lang="fr-CA" sz="1050" dirty="0"/>
              <a:t>tout poste, sauf au sein d’une société </a:t>
            </a:r>
            <a:r>
              <a:rPr lang="fr-CA" sz="1050" dirty="0" err="1"/>
              <a:t>parrainante</a:t>
            </a:r>
            <a:r>
              <a:rPr lang="fr-CA" sz="1050" dirty="0"/>
              <a:t>, occupé par une personne physique qui, en raison de sa nature ou de la formation ou de l’expertise qu’il exige, serait considéré par une personne raisonnable comme ayant une influence sur une autre personne physique - chef d’un organisme religieux ou d’un organisme similaire, médecin, membre du personnel infirmier, membre du corps enseignant d’un établissement conférant des grades ou délivrant des diplômes, avocat, notaire)</a:t>
            </a:r>
            <a:endParaRPr lang="fr-FR" sz="1200" dirty="0"/>
          </a:p>
        </p:txBody>
      </p:sp>
      <p:sp>
        <p:nvSpPr>
          <p:cNvPr id="18" name="TextBox 17">
            <a:extLst>
              <a:ext uri="{FF2B5EF4-FFF2-40B4-BE49-F238E27FC236}">
                <a16:creationId xmlns:a16="http://schemas.microsoft.com/office/drawing/2014/main" id="{ED23AE94-A354-0FC3-386D-01AEEA0A90A7}"/>
              </a:ext>
            </a:extLst>
          </p:cNvPr>
          <p:cNvSpPr txBox="1"/>
          <p:nvPr>
            <p:custDataLst>
              <p:tags r:id="rId10"/>
            </p:custDataLst>
          </p:nvPr>
        </p:nvSpPr>
        <p:spPr>
          <a:xfrm>
            <a:off x="273130" y="3305969"/>
            <a:ext cx="8686795" cy="600164"/>
          </a:xfrm>
          <a:prstGeom prst="rect">
            <a:avLst/>
          </a:prstGeom>
          <a:noFill/>
        </p:spPr>
        <p:txBody>
          <a:bodyPr wrap="square">
            <a:spAutoFit/>
          </a:bodyPr>
          <a:lstStyle/>
          <a:p>
            <a:r>
              <a:rPr lang="fr-FR" sz="1100" dirty="0"/>
              <a:t>L’article 4.1 du Règlement 33-109 prévoit plus de rubriques pour lesquelles la personne physique inscrite ou autorisée doit </a:t>
            </a:r>
            <a:r>
              <a:rPr lang="fr-FR" sz="1100" dirty="0">
                <a:solidFill>
                  <a:schemeClr val="accent3"/>
                </a:solidFill>
              </a:rPr>
              <a:t>aviser l’AMF de toute modification </a:t>
            </a:r>
            <a:r>
              <a:rPr lang="fr-FR" sz="1100" dirty="0"/>
              <a:t>au plus tard </a:t>
            </a:r>
            <a:r>
              <a:rPr lang="fr-FR" sz="1100" b="1" dirty="0">
                <a:solidFill>
                  <a:schemeClr val="accent3"/>
                </a:solidFill>
              </a:rPr>
              <a:t>30 jours </a:t>
            </a:r>
            <a:r>
              <a:rPr lang="fr-FR" sz="1100" dirty="0"/>
              <a:t>après la modification (les modifications aux renseignements contenus dans toute autre rubrique de l’Annexe 33-109A4 au plus tard </a:t>
            </a:r>
            <a:r>
              <a:rPr lang="fr-FR" sz="1100" b="1" dirty="0">
                <a:solidFill>
                  <a:schemeClr val="accent3"/>
                </a:solidFill>
              </a:rPr>
              <a:t>15 jours </a:t>
            </a:r>
            <a:r>
              <a:rPr lang="fr-FR" sz="1100" dirty="0"/>
              <a:t>après la modification):</a:t>
            </a:r>
          </a:p>
        </p:txBody>
      </p:sp>
      <p:sp>
        <p:nvSpPr>
          <p:cNvPr id="20" name="TextBox 19">
            <a:extLst>
              <a:ext uri="{FF2B5EF4-FFF2-40B4-BE49-F238E27FC236}">
                <a16:creationId xmlns:a16="http://schemas.microsoft.com/office/drawing/2014/main" id="{C2EB5092-5ADC-83B8-111E-2152B9057AB2}"/>
              </a:ext>
            </a:extLst>
          </p:cNvPr>
          <p:cNvSpPr txBox="1"/>
          <p:nvPr>
            <p:custDataLst>
              <p:tags r:id="rId11"/>
            </p:custDataLst>
          </p:nvPr>
        </p:nvSpPr>
        <p:spPr>
          <a:xfrm>
            <a:off x="273124" y="3827690"/>
            <a:ext cx="5977658" cy="738664"/>
          </a:xfrm>
          <a:prstGeom prst="rect">
            <a:avLst/>
          </a:prstGeom>
          <a:noFill/>
        </p:spPr>
        <p:txBody>
          <a:bodyPr wrap="square">
            <a:spAutoFit/>
          </a:bodyPr>
          <a:lstStyle/>
          <a:p>
            <a:pPr marL="742950" lvl="1" indent="-285750" algn="just">
              <a:buClr>
                <a:schemeClr val="accent3"/>
              </a:buClr>
              <a:buFont typeface="Arial" panose="020B0604020202020204" pitchFamily="34" charset="0"/>
              <a:buChar char="•"/>
            </a:pPr>
            <a:r>
              <a:rPr lang="fr-FR" sz="1050" dirty="0">
                <a:solidFill>
                  <a:schemeClr val="accent3"/>
                </a:solidFill>
              </a:rPr>
              <a:t>adresses</a:t>
            </a:r>
            <a:r>
              <a:rPr lang="fr-FR" sz="1050" dirty="0"/>
              <a:t> </a:t>
            </a:r>
            <a:r>
              <a:rPr lang="fr-FR" sz="1050" dirty="0">
                <a:solidFill>
                  <a:schemeClr val="accent3"/>
                </a:solidFill>
              </a:rPr>
              <a:t>domiciliaires</a:t>
            </a:r>
            <a:r>
              <a:rPr lang="fr-FR" sz="1050" dirty="0"/>
              <a:t> actuelles et antérieures</a:t>
            </a:r>
          </a:p>
          <a:p>
            <a:pPr marL="742950" lvl="1" indent="-285750" algn="just">
              <a:buClr>
                <a:schemeClr val="accent3"/>
              </a:buClr>
              <a:buFont typeface="Arial" panose="020B0604020202020204" pitchFamily="34" charset="0"/>
              <a:buChar char="•"/>
            </a:pPr>
            <a:r>
              <a:rPr lang="fr-FR" sz="1050" dirty="0"/>
              <a:t>adresse </a:t>
            </a:r>
            <a:r>
              <a:rPr lang="fr-FR" sz="1050" dirty="0">
                <a:solidFill>
                  <a:schemeClr val="accent3"/>
                </a:solidFill>
              </a:rPr>
              <a:t>postale</a:t>
            </a:r>
          </a:p>
          <a:p>
            <a:pPr marL="742950" lvl="1" indent="-285750" algn="just">
              <a:buClr>
                <a:schemeClr val="accent3"/>
              </a:buClr>
              <a:buFont typeface="Arial" panose="020B0604020202020204" pitchFamily="34" charset="0"/>
              <a:buChar char="•"/>
            </a:pPr>
            <a:r>
              <a:rPr lang="fr-FR" sz="1050" dirty="0">
                <a:solidFill>
                  <a:schemeClr val="accent3"/>
                </a:solidFill>
              </a:rPr>
              <a:t>citoyenneté</a:t>
            </a:r>
          </a:p>
          <a:p>
            <a:pPr marL="742950" lvl="1" indent="-285750" algn="just">
              <a:buClr>
                <a:schemeClr val="accent3"/>
              </a:buClr>
              <a:buFont typeface="Arial" panose="020B0604020202020204" pitchFamily="34" charset="0"/>
              <a:buChar char="•"/>
            </a:pPr>
            <a:endParaRPr lang="fr-FR" sz="1050" dirty="0"/>
          </a:p>
        </p:txBody>
      </p:sp>
      <p:sp>
        <p:nvSpPr>
          <p:cNvPr id="22" name="TextBox 21">
            <a:extLst>
              <a:ext uri="{FF2B5EF4-FFF2-40B4-BE49-F238E27FC236}">
                <a16:creationId xmlns:a16="http://schemas.microsoft.com/office/drawing/2014/main" id="{241943BC-BD98-EB43-A83B-3B1254AC2DFA}"/>
              </a:ext>
            </a:extLst>
          </p:cNvPr>
          <p:cNvSpPr txBox="1"/>
          <p:nvPr>
            <p:custDataLst>
              <p:tags r:id="rId12"/>
            </p:custDataLst>
          </p:nvPr>
        </p:nvSpPr>
        <p:spPr>
          <a:xfrm>
            <a:off x="3408212" y="3822670"/>
            <a:ext cx="3106888" cy="415498"/>
          </a:xfrm>
          <a:prstGeom prst="rect">
            <a:avLst/>
          </a:prstGeom>
          <a:noFill/>
        </p:spPr>
        <p:txBody>
          <a:bodyPr wrap="square">
            <a:spAutoFit/>
          </a:bodyPr>
          <a:lstStyle/>
          <a:p>
            <a:pPr marL="742950" lvl="1" indent="-285750">
              <a:buClr>
                <a:schemeClr val="accent3"/>
              </a:buClr>
              <a:buFont typeface="Arial" panose="020B0604020202020204" pitchFamily="34" charset="0"/>
              <a:buChar char="•"/>
            </a:pPr>
            <a:r>
              <a:rPr lang="fr-FR" sz="1050" dirty="0">
                <a:solidFill>
                  <a:schemeClr val="accent3"/>
                </a:solidFill>
              </a:rPr>
              <a:t>activités</a:t>
            </a:r>
            <a:r>
              <a:rPr lang="fr-FR" sz="1050" dirty="0"/>
              <a:t> à déclarer</a:t>
            </a:r>
          </a:p>
          <a:p>
            <a:pPr marL="742950" lvl="1" indent="-285750">
              <a:buClr>
                <a:schemeClr val="accent3"/>
              </a:buClr>
              <a:buFont typeface="Arial" panose="020B0604020202020204" pitchFamily="34" charset="0"/>
              <a:buChar char="•"/>
            </a:pPr>
            <a:r>
              <a:rPr lang="fr-FR" sz="1050" dirty="0">
                <a:solidFill>
                  <a:schemeClr val="accent3"/>
                </a:solidFill>
              </a:rPr>
              <a:t>emplois</a:t>
            </a:r>
            <a:r>
              <a:rPr lang="fr-FR" sz="1050" dirty="0"/>
              <a:t> et autres activités antérieurs </a:t>
            </a:r>
          </a:p>
        </p:txBody>
      </p:sp>
      <p:cxnSp>
        <p:nvCxnSpPr>
          <p:cNvPr id="23" name="Straight Connector 22">
            <a:extLst>
              <a:ext uri="{FF2B5EF4-FFF2-40B4-BE49-F238E27FC236}">
                <a16:creationId xmlns:a16="http://schemas.microsoft.com/office/drawing/2014/main" id="{10703E99-2A7F-7B81-EAA6-D173AD2D90D4}"/>
              </a:ext>
            </a:extLst>
          </p:cNvPr>
          <p:cNvCxnSpPr>
            <a:cxnSpLocks/>
          </p:cNvCxnSpPr>
          <p:nvPr>
            <p:custDataLst>
              <p:tags r:id="rId13"/>
            </p:custDataLst>
          </p:nvPr>
        </p:nvCxnSpPr>
        <p:spPr>
          <a:xfrm>
            <a:off x="327314" y="824053"/>
            <a:ext cx="0" cy="174107"/>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9B3BA7-EEEF-F8FD-8756-4F24A9E84402}"/>
              </a:ext>
            </a:extLst>
          </p:cNvPr>
          <p:cNvCxnSpPr>
            <a:cxnSpLocks/>
          </p:cNvCxnSpPr>
          <p:nvPr>
            <p:custDataLst>
              <p:tags r:id="rId14"/>
            </p:custDataLst>
          </p:nvPr>
        </p:nvCxnSpPr>
        <p:spPr>
          <a:xfrm>
            <a:off x="332077" y="1075267"/>
            <a:ext cx="0" cy="2794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20149B-EC92-B2C3-7DB6-9C73F146B67F}"/>
              </a:ext>
            </a:extLst>
          </p:cNvPr>
          <p:cNvCxnSpPr>
            <a:cxnSpLocks/>
          </p:cNvCxnSpPr>
          <p:nvPr>
            <p:custDataLst>
              <p:tags r:id="rId15"/>
            </p:custDataLst>
          </p:nvPr>
        </p:nvCxnSpPr>
        <p:spPr>
          <a:xfrm>
            <a:off x="327314" y="1514907"/>
            <a:ext cx="0" cy="46166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D89A3FC-85EE-DFE3-4136-6D0EAD843CB1}"/>
              </a:ext>
            </a:extLst>
          </p:cNvPr>
          <p:cNvCxnSpPr>
            <a:cxnSpLocks/>
          </p:cNvCxnSpPr>
          <p:nvPr>
            <p:custDataLst>
              <p:tags r:id="rId16"/>
            </p:custDataLst>
          </p:nvPr>
        </p:nvCxnSpPr>
        <p:spPr>
          <a:xfrm>
            <a:off x="327401" y="3375218"/>
            <a:ext cx="0" cy="46166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8" name="Graphic 37" descr="Caret Right outline">
            <a:extLst>
              <a:ext uri="{FF2B5EF4-FFF2-40B4-BE49-F238E27FC236}">
                <a16:creationId xmlns:a16="http://schemas.microsoft.com/office/drawing/2014/main" id="{7722DCFE-9966-B150-70D5-C4970EFD1221}"/>
              </a:ext>
            </a:extLst>
          </p:cNvPr>
          <p:cNvPicPr>
            <a:picLocks noChangeAspect="1"/>
          </p:cNvPicPr>
          <p:nvPr>
            <p:custDataLst>
              <p:tags r:id="rId17"/>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6646" y="1420926"/>
            <a:ext cx="421425" cy="421425"/>
          </a:xfrm>
          <a:prstGeom prst="rect">
            <a:avLst/>
          </a:prstGeom>
        </p:spPr>
      </p:pic>
      <p:pic>
        <p:nvPicPr>
          <p:cNvPr id="39" name="Graphic 38" descr="Caret Right outline">
            <a:extLst>
              <a:ext uri="{FF2B5EF4-FFF2-40B4-BE49-F238E27FC236}">
                <a16:creationId xmlns:a16="http://schemas.microsoft.com/office/drawing/2014/main" id="{AAA7D5F2-42B4-89C7-BB04-B0B2F57717C7}"/>
              </a:ext>
            </a:extLst>
          </p:cNvPr>
          <p:cNvPicPr>
            <a:picLocks noChangeAspect="1"/>
          </p:cNvPicPr>
          <p:nvPr>
            <p:custDataLst>
              <p:tags r:id="rId18"/>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6646" y="3288112"/>
            <a:ext cx="421425" cy="421425"/>
          </a:xfrm>
          <a:prstGeom prst="rect">
            <a:avLst/>
          </a:prstGeom>
        </p:spPr>
      </p:pic>
      <p:pic>
        <p:nvPicPr>
          <p:cNvPr id="4" name="Graphic 3" descr="Checklist outline">
            <a:extLst>
              <a:ext uri="{FF2B5EF4-FFF2-40B4-BE49-F238E27FC236}">
                <a16:creationId xmlns:a16="http://schemas.microsoft.com/office/drawing/2014/main" id="{EE810A2B-10E8-5E86-CF59-6F80B9964327}"/>
              </a:ext>
            </a:extLst>
          </p:cNvPr>
          <p:cNvPicPr>
            <a:picLocks noChangeAspect="1"/>
          </p:cNvPicPr>
          <p:nvPr>
            <p:custDataLst>
              <p:tags r:id="rId19"/>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rot="755634">
            <a:off x="7735585" y="3715969"/>
            <a:ext cx="634903" cy="634903"/>
          </a:xfrm>
          <a:prstGeom prst="rect">
            <a:avLst/>
          </a:prstGeom>
        </p:spPr>
      </p:pic>
      <p:pic>
        <p:nvPicPr>
          <p:cNvPr id="6" name="Graphic 5" descr="List outline">
            <a:extLst>
              <a:ext uri="{FF2B5EF4-FFF2-40B4-BE49-F238E27FC236}">
                <a16:creationId xmlns:a16="http://schemas.microsoft.com/office/drawing/2014/main" id="{DC739FFC-7F6B-89B8-6D91-D74C4F913A6E}"/>
              </a:ext>
            </a:extLst>
          </p:cNvPr>
          <p:cNvPicPr>
            <a:picLocks noChangeAspect="1"/>
          </p:cNvPicPr>
          <p:nvPr>
            <p:custDataLst>
              <p:tags r:id="rId20"/>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298870" y="3773804"/>
            <a:ext cx="634903" cy="634903"/>
          </a:xfrm>
          <a:prstGeom prst="rect">
            <a:avLst/>
          </a:prstGeom>
        </p:spPr>
      </p:pic>
    </p:spTree>
    <p:extLst>
      <p:ext uri="{BB962C8B-B14F-4D97-AF65-F5344CB8AC3E}">
        <p14:creationId xmlns:p14="http://schemas.microsoft.com/office/powerpoint/2010/main" val="2908330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37110D8E-FF6B-7C3B-D43C-EE83410B70B0}"/>
              </a:ext>
            </a:extLst>
          </p:cNvPr>
          <p:cNvSpPr/>
          <p:nvPr>
            <p:custDataLst>
              <p:tags r:id="rId1"/>
            </p:custDataLst>
          </p:nvPr>
        </p:nvSpPr>
        <p:spPr>
          <a:xfrm>
            <a:off x="742488" y="3197929"/>
            <a:ext cx="7514322" cy="10422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EC6E133-2EB0-EEB9-2CCB-CFDD5A8B0E1F}"/>
              </a:ext>
            </a:extLst>
          </p:cNvPr>
          <p:cNvSpPr/>
          <p:nvPr>
            <p:custDataLst>
              <p:tags r:id="rId2"/>
            </p:custDataLst>
          </p:nvPr>
        </p:nvSpPr>
        <p:spPr>
          <a:xfrm>
            <a:off x="753903" y="1501707"/>
            <a:ext cx="7514322" cy="68437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8C5D5F3-0621-91BC-8536-9DB09C14F034}"/>
              </a:ext>
            </a:extLst>
          </p:cNvPr>
          <p:cNvSpPr/>
          <p:nvPr>
            <p:custDataLst>
              <p:tags r:id="rId3"/>
            </p:custDataLst>
          </p:nvPr>
        </p:nvSpPr>
        <p:spPr>
          <a:xfrm>
            <a:off x="744152" y="876865"/>
            <a:ext cx="7514322" cy="52322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4"/>
            </p:custDataLst>
          </p:nvPr>
        </p:nvSpPr>
        <p:spPr/>
        <p:txBody>
          <a:bodyPr/>
          <a:lstStyle/>
          <a:p>
            <a:r>
              <a:rPr lang="fr-CA" dirty="0"/>
              <a:t>Place d’affaires virtuelle</a:t>
            </a:r>
            <a:endParaRPr lang="en-CA" dirty="0"/>
          </a:p>
        </p:txBody>
      </p:sp>
      <p:sp>
        <p:nvSpPr>
          <p:cNvPr id="7" name="TextBox 6">
            <a:extLst>
              <a:ext uri="{FF2B5EF4-FFF2-40B4-BE49-F238E27FC236}">
                <a16:creationId xmlns:a16="http://schemas.microsoft.com/office/drawing/2014/main" id="{EB3D5D11-D98F-074D-4D24-24EC5D02D100}"/>
              </a:ext>
            </a:extLst>
          </p:cNvPr>
          <p:cNvSpPr txBox="1"/>
          <p:nvPr>
            <p:custDataLst>
              <p:tags r:id="rId5"/>
            </p:custDataLst>
          </p:nvPr>
        </p:nvSpPr>
        <p:spPr>
          <a:xfrm>
            <a:off x="744153" y="876866"/>
            <a:ext cx="7366576" cy="523220"/>
          </a:xfrm>
          <a:prstGeom prst="rect">
            <a:avLst/>
          </a:prstGeom>
          <a:noFill/>
        </p:spPr>
        <p:txBody>
          <a:bodyPr wrap="square">
            <a:spAutoFit/>
          </a:bodyPr>
          <a:lstStyle/>
          <a:p>
            <a:r>
              <a:rPr lang="en-CA" sz="1400" dirty="0"/>
              <a:t>Une </a:t>
            </a:r>
            <a:r>
              <a:rPr lang="en-CA" sz="1400" dirty="0" err="1"/>
              <a:t>personne</a:t>
            </a:r>
            <a:r>
              <a:rPr lang="en-CA" sz="1400" dirty="0"/>
              <a:t> </a:t>
            </a:r>
            <a:r>
              <a:rPr lang="en-CA" sz="1400" dirty="0" err="1"/>
              <a:t>inscrite</a:t>
            </a:r>
            <a:r>
              <a:rPr lang="en-CA" sz="1400" dirty="0"/>
              <a:t> doit </a:t>
            </a:r>
            <a:r>
              <a:rPr lang="en-CA" sz="1400" dirty="0" err="1"/>
              <a:t>être</a:t>
            </a:r>
            <a:r>
              <a:rPr lang="en-CA" sz="1400" dirty="0"/>
              <a:t> </a:t>
            </a:r>
            <a:r>
              <a:rPr lang="en-CA" sz="1400" dirty="0" err="1"/>
              <a:t>assignée</a:t>
            </a:r>
            <a:r>
              <a:rPr lang="en-CA" sz="1400" dirty="0"/>
              <a:t> </a:t>
            </a:r>
            <a:r>
              <a:rPr lang="en-CA" sz="1400" dirty="0" err="1"/>
              <a:t>à</a:t>
            </a:r>
            <a:r>
              <a:rPr lang="en-CA" sz="1400" dirty="0"/>
              <a:t> un </a:t>
            </a:r>
            <a:r>
              <a:rPr lang="en-CA" sz="1400" dirty="0" err="1"/>
              <a:t>établissement</a:t>
            </a:r>
            <a:r>
              <a:rPr lang="en-CA" sz="1400" dirty="0"/>
              <a:t> </a:t>
            </a:r>
            <a:r>
              <a:rPr lang="en-CA" sz="1400" dirty="0" err="1"/>
              <a:t>d’emploi</a:t>
            </a:r>
            <a:r>
              <a:rPr lang="en-CA" sz="1400" dirty="0"/>
              <a:t> qui se </a:t>
            </a:r>
            <a:r>
              <a:rPr lang="en-CA" sz="1400" dirty="0" err="1"/>
              <a:t>situe</a:t>
            </a:r>
            <a:r>
              <a:rPr lang="en-CA" sz="1400" dirty="0"/>
              <a:t> dans la </a:t>
            </a:r>
            <a:r>
              <a:rPr lang="en-CA" sz="1400" dirty="0" err="1">
                <a:solidFill>
                  <a:schemeClr val="accent3"/>
                </a:solidFill>
              </a:rPr>
              <a:t>même</a:t>
            </a:r>
            <a:r>
              <a:rPr lang="en-CA" sz="1400" dirty="0">
                <a:solidFill>
                  <a:schemeClr val="accent3"/>
                </a:solidFill>
              </a:rPr>
              <a:t> province </a:t>
            </a:r>
            <a:r>
              <a:rPr lang="en-CA" sz="1400" dirty="0" err="1"/>
              <a:t>ou</a:t>
            </a:r>
            <a:r>
              <a:rPr lang="en-CA" sz="1400" dirty="0"/>
              <a:t> le </a:t>
            </a:r>
            <a:r>
              <a:rPr lang="en-CA" sz="1400" dirty="0" err="1"/>
              <a:t>même</a:t>
            </a:r>
            <a:r>
              <a:rPr lang="en-CA" sz="1400" dirty="0"/>
              <a:t> </a:t>
            </a:r>
            <a:r>
              <a:rPr lang="en-CA" sz="1400" dirty="0" err="1">
                <a:solidFill>
                  <a:schemeClr val="accent3"/>
                </a:solidFill>
              </a:rPr>
              <a:t>territoire</a:t>
            </a:r>
            <a:r>
              <a:rPr lang="en-CA" sz="1400" dirty="0">
                <a:solidFill>
                  <a:schemeClr val="accent3"/>
                </a:solidFill>
              </a:rPr>
              <a:t> que </a:t>
            </a:r>
            <a:r>
              <a:rPr lang="en-CA" sz="1400" dirty="0" err="1">
                <a:solidFill>
                  <a:schemeClr val="accent3"/>
                </a:solidFill>
              </a:rPr>
              <a:t>sa</a:t>
            </a:r>
            <a:r>
              <a:rPr lang="en-CA" sz="1400" dirty="0">
                <a:solidFill>
                  <a:schemeClr val="accent3"/>
                </a:solidFill>
              </a:rPr>
              <a:t> </a:t>
            </a:r>
            <a:r>
              <a:rPr lang="en-CA" sz="1400" dirty="0" err="1">
                <a:solidFill>
                  <a:schemeClr val="accent3"/>
                </a:solidFill>
              </a:rPr>
              <a:t>résidence</a:t>
            </a:r>
            <a:r>
              <a:rPr lang="en-CA" sz="1400" dirty="0"/>
              <a:t>. </a:t>
            </a:r>
          </a:p>
        </p:txBody>
      </p:sp>
      <p:sp>
        <p:nvSpPr>
          <p:cNvPr id="9" name="TextBox 8">
            <a:extLst>
              <a:ext uri="{FF2B5EF4-FFF2-40B4-BE49-F238E27FC236}">
                <a16:creationId xmlns:a16="http://schemas.microsoft.com/office/drawing/2014/main" id="{E7F04381-F1B8-B1C8-972D-0E1CFB733A62}"/>
              </a:ext>
            </a:extLst>
          </p:cNvPr>
          <p:cNvSpPr txBox="1"/>
          <p:nvPr>
            <p:custDataLst>
              <p:tags r:id="rId6"/>
            </p:custDataLst>
          </p:nvPr>
        </p:nvSpPr>
        <p:spPr>
          <a:xfrm>
            <a:off x="744152" y="1501706"/>
            <a:ext cx="7366567" cy="738664"/>
          </a:xfrm>
          <a:prstGeom prst="rect">
            <a:avLst/>
          </a:prstGeom>
          <a:noFill/>
        </p:spPr>
        <p:txBody>
          <a:bodyPr wrap="square">
            <a:spAutoFit/>
          </a:bodyPr>
          <a:lstStyle/>
          <a:p>
            <a:r>
              <a:rPr lang="en-CA" sz="1400" dirty="0"/>
              <a:t>Il </a:t>
            </a:r>
            <a:r>
              <a:rPr lang="en-CA" sz="1400" dirty="0" err="1"/>
              <a:t>est</a:t>
            </a:r>
            <a:r>
              <a:rPr lang="en-CA" sz="1400" dirty="0"/>
              <a:t> possible </a:t>
            </a:r>
            <a:r>
              <a:rPr lang="en-CA" sz="1400" dirty="0" err="1"/>
              <a:t>d’inscrire</a:t>
            </a:r>
            <a:r>
              <a:rPr lang="en-CA" sz="1400" dirty="0"/>
              <a:t> </a:t>
            </a:r>
            <a:r>
              <a:rPr lang="en-CA" sz="1400" dirty="0" err="1"/>
              <a:t>une</a:t>
            </a:r>
            <a:r>
              <a:rPr lang="en-CA" sz="1400" dirty="0"/>
              <a:t> </a:t>
            </a:r>
            <a:r>
              <a:rPr lang="en-CA" sz="1400" dirty="0">
                <a:solidFill>
                  <a:schemeClr val="accent3"/>
                </a:solidFill>
              </a:rPr>
              <a:t>place </a:t>
            </a:r>
            <a:r>
              <a:rPr lang="en-CA" sz="1400" dirty="0" err="1">
                <a:solidFill>
                  <a:schemeClr val="accent3"/>
                </a:solidFill>
              </a:rPr>
              <a:t>d’affaires</a:t>
            </a:r>
            <a:r>
              <a:rPr lang="en-CA" sz="1400" dirty="0">
                <a:solidFill>
                  <a:schemeClr val="accent3"/>
                </a:solidFill>
              </a:rPr>
              <a:t> </a:t>
            </a:r>
            <a:r>
              <a:rPr lang="en-CA" sz="1400" dirty="0" err="1">
                <a:solidFill>
                  <a:schemeClr val="accent3"/>
                </a:solidFill>
              </a:rPr>
              <a:t>virtuelle</a:t>
            </a:r>
            <a:r>
              <a:rPr lang="en-CA" sz="1400" dirty="0">
                <a:solidFill>
                  <a:schemeClr val="accent3"/>
                </a:solidFill>
              </a:rPr>
              <a:t> </a:t>
            </a:r>
            <a:r>
              <a:rPr lang="en-CA" sz="1400" dirty="0" err="1"/>
              <a:t>en</a:t>
            </a:r>
            <a:r>
              <a:rPr lang="en-CA" sz="1400" dirty="0"/>
              <a:t> </a:t>
            </a:r>
            <a:r>
              <a:rPr lang="en-CA" sz="1400" dirty="0" err="1"/>
              <a:t>utilisant</a:t>
            </a:r>
            <a:r>
              <a:rPr lang="en-CA" sz="1400" dirty="0"/>
              <a:t> l’</a:t>
            </a:r>
            <a:r>
              <a:rPr lang="fr-CA" sz="1400" dirty="0"/>
              <a:t>Annexe 33-109A3 – </a:t>
            </a:r>
            <a:r>
              <a:rPr lang="fr-CA" sz="1400" i="1" dirty="0"/>
              <a:t>Établissements autres que le siège</a:t>
            </a:r>
            <a:r>
              <a:rPr lang="fr-CA" sz="1400" dirty="0"/>
              <a:t> et l’Annexe 33-109A4 – </a:t>
            </a:r>
            <a:r>
              <a:rPr lang="fr-CA" sz="1400" i="1" dirty="0"/>
              <a:t>Inscription d’une personne physique et examen d’une personne physique autorisée </a:t>
            </a:r>
            <a:r>
              <a:rPr lang="fr-CA" sz="1400" dirty="0"/>
              <a:t>si:</a:t>
            </a:r>
          </a:p>
        </p:txBody>
      </p:sp>
      <p:sp>
        <p:nvSpPr>
          <p:cNvPr id="11" name="TextBox 10">
            <a:extLst>
              <a:ext uri="{FF2B5EF4-FFF2-40B4-BE49-F238E27FC236}">
                <a16:creationId xmlns:a16="http://schemas.microsoft.com/office/drawing/2014/main" id="{41EED702-CADE-8176-5115-DB74F2FAD1EF}"/>
              </a:ext>
            </a:extLst>
          </p:cNvPr>
          <p:cNvSpPr txBox="1"/>
          <p:nvPr>
            <p:custDataLst>
              <p:tags r:id="rId7"/>
            </p:custDataLst>
          </p:nvPr>
        </p:nvSpPr>
        <p:spPr>
          <a:xfrm>
            <a:off x="1540043" y="2190269"/>
            <a:ext cx="6343048" cy="523220"/>
          </a:xfrm>
          <a:prstGeom prst="rect">
            <a:avLst/>
          </a:prstGeom>
          <a:noFill/>
        </p:spPr>
        <p:txBody>
          <a:bodyPr wrap="square">
            <a:spAutoFit/>
          </a:bodyPr>
          <a:lstStyle/>
          <a:p>
            <a:pPr lvl="1">
              <a:buClr>
                <a:schemeClr val="accent3"/>
              </a:buClr>
            </a:pPr>
            <a:r>
              <a:rPr lang="fr-CA" sz="1400" dirty="0"/>
              <a:t>La société et les personnes physiques </a:t>
            </a:r>
            <a:r>
              <a:rPr lang="fr-CA" sz="1400" dirty="0">
                <a:solidFill>
                  <a:schemeClr val="accent3"/>
                </a:solidFill>
              </a:rPr>
              <a:t>sont inscrites </a:t>
            </a:r>
            <a:r>
              <a:rPr lang="fr-CA" sz="1400" dirty="0"/>
              <a:t>dans la </a:t>
            </a:r>
            <a:r>
              <a:rPr lang="fr-CA" sz="1400" dirty="0">
                <a:solidFill>
                  <a:schemeClr val="accent3"/>
                </a:solidFill>
              </a:rPr>
              <a:t>province</a:t>
            </a:r>
            <a:r>
              <a:rPr lang="fr-CA" sz="1400" dirty="0"/>
              <a:t> ou le </a:t>
            </a:r>
            <a:r>
              <a:rPr lang="fr-CA" sz="1400" dirty="0">
                <a:solidFill>
                  <a:schemeClr val="accent3"/>
                </a:solidFill>
              </a:rPr>
              <a:t>territoire</a:t>
            </a:r>
            <a:r>
              <a:rPr lang="fr-CA" sz="1400" dirty="0"/>
              <a:t> où se situe la </a:t>
            </a:r>
            <a:r>
              <a:rPr lang="fr-CA" sz="1400" dirty="0">
                <a:solidFill>
                  <a:schemeClr val="accent3"/>
                </a:solidFill>
              </a:rPr>
              <a:t>place d’affaires virtuelle</a:t>
            </a:r>
          </a:p>
        </p:txBody>
      </p:sp>
      <p:sp>
        <p:nvSpPr>
          <p:cNvPr id="13" name="TextBox 12">
            <a:extLst>
              <a:ext uri="{FF2B5EF4-FFF2-40B4-BE49-F238E27FC236}">
                <a16:creationId xmlns:a16="http://schemas.microsoft.com/office/drawing/2014/main" id="{3DF49232-169A-A363-87A7-7437308A5BD9}"/>
              </a:ext>
            </a:extLst>
          </p:cNvPr>
          <p:cNvSpPr txBox="1"/>
          <p:nvPr>
            <p:custDataLst>
              <p:tags r:id="rId8"/>
            </p:custDataLst>
          </p:nvPr>
        </p:nvSpPr>
        <p:spPr>
          <a:xfrm>
            <a:off x="1540043" y="2663388"/>
            <a:ext cx="6343048" cy="523220"/>
          </a:xfrm>
          <a:prstGeom prst="rect">
            <a:avLst/>
          </a:prstGeom>
          <a:noFill/>
        </p:spPr>
        <p:txBody>
          <a:bodyPr wrap="square">
            <a:spAutoFit/>
          </a:bodyPr>
          <a:lstStyle/>
          <a:p>
            <a:pPr lvl="1">
              <a:buClr>
                <a:schemeClr val="accent3"/>
              </a:buClr>
            </a:pPr>
            <a:r>
              <a:rPr lang="en-CA" sz="1400" dirty="0"/>
              <a:t>La </a:t>
            </a:r>
            <a:r>
              <a:rPr lang="en-CA" sz="1400" dirty="0" err="1"/>
              <a:t>société</a:t>
            </a:r>
            <a:r>
              <a:rPr lang="en-CA" sz="1400" dirty="0"/>
              <a:t> </a:t>
            </a:r>
            <a:r>
              <a:rPr lang="en-CA" sz="1400" dirty="0" err="1"/>
              <a:t>n’a</a:t>
            </a:r>
            <a:r>
              <a:rPr lang="en-CA" sz="1400" dirty="0"/>
              <a:t> </a:t>
            </a:r>
            <a:r>
              <a:rPr lang="en-CA" sz="1400" dirty="0">
                <a:solidFill>
                  <a:schemeClr val="accent3"/>
                </a:solidFill>
              </a:rPr>
              <a:t>pas </a:t>
            </a:r>
            <a:r>
              <a:rPr lang="en-CA" sz="1400" dirty="0" err="1">
                <a:solidFill>
                  <a:schemeClr val="accent3"/>
                </a:solidFill>
              </a:rPr>
              <a:t>d’établissement</a:t>
            </a:r>
            <a:r>
              <a:rPr lang="en-CA" sz="1400" dirty="0">
                <a:solidFill>
                  <a:schemeClr val="accent3"/>
                </a:solidFill>
              </a:rPr>
              <a:t> physique </a:t>
            </a:r>
            <a:r>
              <a:rPr lang="en-CA" sz="1400" dirty="0"/>
              <a:t>dans la province </a:t>
            </a:r>
            <a:r>
              <a:rPr lang="en-CA" sz="1400" dirty="0" err="1"/>
              <a:t>ou</a:t>
            </a:r>
            <a:r>
              <a:rPr lang="en-CA" sz="1400" dirty="0"/>
              <a:t> le </a:t>
            </a:r>
            <a:r>
              <a:rPr lang="en-CA" sz="1400" dirty="0" err="1"/>
              <a:t>territoire</a:t>
            </a:r>
            <a:r>
              <a:rPr lang="en-CA" sz="1400" dirty="0"/>
              <a:t> </a:t>
            </a:r>
            <a:r>
              <a:rPr lang="en-CA" sz="1400" dirty="0" err="1"/>
              <a:t>où</a:t>
            </a:r>
            <a:r>
              <a:rPr lang="en-CA" sz="1400" dirty="0"/>
              <a:t> </a:t>
            </a:r>
            <a:r>
              <a:rPr lang="en-CA" sz="1400" dirty="0" err="1"/>
              <a:t>une</a:t>
            </a:r>
            <a:r>
              <a:rPr lang="en-CA" sz="1400" dirty="0"/>
              <a:t> </a:t>
            </a:r>
            <a:r>
              <a:rPr lang="en-CA" sz="1400" dirty="0" err="1"/>
              <a:t>personne</a:t>
            </a:r>
            <a:r>
              <a:rPr lang="en-CA" sz="1400" dirty="0"/>
              <a:t> </a:t>
            </a:r>
            <a:r>
              <a:rPr lang="en-CA" sz="1400" dirty="0" err="1"/>
              <a:t>inscrite</a:t>
            </a:r>
            <a:r>
              <a:rPr lang="en-CA" sz="1400" dirty="0"/>
              <a:t> fait du </a:t>
            </a:r>
            <a:r>
              <a:rPr lang="en-CA" sz="1400" dirty="0" err="1">
                <a:solidFill>
                  <a:schemeClr val="accent3"/>
                </a:solidFill>
              </a:rPr>
              <a:t>télétravail</a:t>
            </a:r>
            <a:r>
              <a:rPr lang="en-CA" sz="1400" dirty="0"/>
              <a:t> pour </a:t>
            </a:r>
            <a:r>
              <a:rPr lang="en-CA" sz="1400" dirty="0" err="1"/>
              <a:t>elle</a:t>
            </a:r>
            <a:r>
              <a:rPr lang="en-CA" sz="1400" dirty="0"/>
              <a:t>. </a:t>
            </a:r>
            <a:endParaRPr lang="fr-CA" sz="1400" dirty="0"/>
          </a:p>
        </p:txBody>
      </p:sp>
      <p:sp>
        <p:nvSpPr>
          <p:cNvPr id="15" name="TextBox 14">
            <a:extLst>
              <a:ext uri="{FF2B5EF4-FFF2-40B4-BE49-F238E27FC236}">
                <a16:creationId xmlns:a16="http://schemas.microsoft.com/office/drawing/2014/main" id="{42A33309-9427-4538-84CE-A701372815D3}"/>
              </a:ext>
            </a:extLst>
          </p:cNvPr>
          <p:cNvSpPr txBox="1"/>
          <p:nvPr>
            <p:custDataLst>
              <p:tags r:id="rId9"/>
            </p:custDataLst>
          </p:nvPr>
        </p:nvSpPr>
        <p:spPr>
          <a:xfrm>
            <a:off x="744152" y="3155453"/>
            <a:ext cx="6840555" cy="523220"/>
          </a:xfrm>
          <a:prstGeom prst="rect">
            <a:avLst/>
          </a:prstGeom>
          <a:noFill/>
        </p:spPr>
        <p:txBody>
          <a:bodyPr wrap="square">
            <a:spAutoFit/>
          </a:bodyPr>
          <a:lstStyle/>
          <a:p>
            <a:r>
              <a:rPr lang="fr-CA" sz="1400" dirty="0">
                <a:solidFill>
                  <a:schemeClr val="accent3"/>
                </a:solidFill>
              </a:rPr>
              <a:t>Plusieurs personnes </a:t>
            </a:r>
            <a:r>
              <a:rPr lang="fr-CA" sz="1400" dirty="0"/>
              <a:t>inscrites peuvent être assignées à une même place d’affaires virtuelle. </a:t>
            </a:r>
          </a:p>
        </p:txBody>
      </p:sp>
      <p:sp>
        <p:nvSpPr>
          <p:cNvPr id="19" name="TextBox 18">
            <a:extLst>
              <a:ext uri="{FF2B5EF4-FFF2-40B4-BE49-F238E27FC236}">
                <a16:creationId xmlns:a16="http://schemas.microsoft.com/office/drawing/2014/main" id="{8AC0CEEB-8A1B-3E99-5F45-69A9ED13C0D6}"/>
              </a:ext>
            </a:extLst>
          </p:cNvPr>
          <p:cNvSpPr txBox="1"/>
          <p:nvPr>
            <p:custDataLst>
              <p:tags r:id="rId10"/>
            </p:custDataLst>
          </p:nvPr>
        </p:nvSpPr>
        <p:spPr>
          <a:xfrm>
            <a:off x="744152" y="3623092"/>
            <a:ext cx="7052312" cy="307777"/>
          </a:xfrm>
          <a:prstGeom prst="rect">
            <a:avLst/>
          </a:prstGeom>
          <a:noFill/>
        </p:spPr>
        <p:txBody>
          <a:bodyPr wrap="square">
            <a:spAutoFit/>
          </a:bodyPr>
          <a:lstStyle/>
          <a:p>
            <a:r>
              <a:rPr lang="fr-CA" sz="1400" dirty="0"/>
              <a:t>Il peut y avoir plus d’</a:t>
            </a:r>
            <a:r>
              <a:rPr lang="fr-CA" sz="1400" dirty="0">
                <a:solidFill>
                  <a:schemeClr val="accent3"/>
                </a:solidFill>
              </a:rPr>
              <a:t>une place d’affaires virtuelle par province </a:t>
            </a:r>
            <a:r>
              <a:rPr lang="fr-CA" sz="1400" dirty="0"/>
              <a:t>ou territoire. </a:t>
            </a:r>
          </a:p>
        </p:txBody>
      </p:sp>
      <p:sp>
        <p:nvSpPr>
          <p:cNvPr id="21" name="TextBox 20">
            <a:extLst>
              <a:ext uri="{FF2B5EF4-FFF2-40B4-BE49-F238E27FC236}">
                <a16:creationId xmlns:a16="http://schemas.microsoft.com/office/drawing/2014/main" id="{EDC9A7CE-9DFF-84CD-E75E-E0CC6E028F08}"/>
              </a:ext>
            </a:extLst>
          </p:cNvPr>
          <p:cNvSpPr txBox="1"/>
          <p:nvPr>
            <p:custDataLst>
              <p:tags r:id="rId11"/>
            </p:custDataLst>
          </p:nvPr>
        </p:nvSpPr>
        <p:spPr>
          <a:xfrm>
            <a:off x="744152" y="3882300"/>
            <a:ext cx="6580674" cy="307777"/>
          </a:xfrm>
          <a:prstGeom prst="rect">
            <a:avLst/>
          </a:prstGeom>
          <a:noFill/>
        </p:spPr>
        <p:txBody>
          <a:bodyPr wrap="square">
            <a:spAutoFit/>
          </a:bodyPr>
          <a:lstStyle/>
          <a:p>
            <a:r>
              <a:rPr lang="fr-CA" sz="1400" dirty="0"/>
              <a:t>Il </a:t>
            </a:r>
            <a:r>
              <a:rPr lang="fr-CA" sz="1400" dirty="0">
                <a:solidFill>
                  <a:schemeClr val="accent3"/>
                </a:solidFill>
              </a:rPr>
              <a:t>ne peut y avoir qu’un seul superviseur </a:t>
            </a:r>
            <a:r>
              <a:rPr lang="fr-CA" sz="1400" dirty="0"/>
              <a:t>par place d’affaires virtuelle. </a:t>
            </a:r>
          </a:p>
        </p:txBody>
      </p:sp>
      <p:pic>
        <p:nvPicPr>
          <p:cNvPr id="22" name="Graphic 21" descr="Caret Right outline">
            <a:extLst>
              <a:ext uri="{FF2B5EF4-FFF2-40B4-BE49-F238E27FC236}">
                <a16:creationId xmlns:a16="http://schemas.microsoft.com/office/drawing/2014/main" id="{E1D17B1B-BCA6-1D19-CEE1-99B565412EB8}"/>
              </a:ext>
            </a:extLst>
          </p:cNvPr>
          <p:cNvPicPr>
            <a:picLocks noChangeAspect="1"/>
          </p:cNvPicPr>
          <p:nvPr>
            <p:custDataLst>
              <p:tags r:id="rId12"/>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6893" y="841674"/>
            <a:ext cx="421425" cy="421425"/>
          </a:xfrm>
          <a:prstGeom prst="rect">
            <a:avLst/>
          </a:prstGeom>
        </p:spPr>
      </p:pic>
      <p:cxnSp>
        <p:nvCxnSpPr>
          <p:cNvPr id="23" name="Straight Connector 22">
            <a:extLst>
              <a:ext uri="{FF2B5EF4-FFF2-40B4-BE49-F238E27FC236}">
                <a16:creationId xmlns:a16="http://schemas.microsoft.com/office/drawing/2014/main" id="{4528E4D8-7753-2F2E-2D15-A111AEA65291}"/>
              </a:ext>
            </a:extLst>
          </p:cNvPr>
          <p:cNvCxnSpPr>
            <a:cxnSpLocks/>
          </p:cNvCxnSpPr>
          <p:nvPr>
            <p:custDataLst>
              <p:tags r:id="rId13"/>
            </p:custDataLst>
          </p:nvPr>
        </p:nvCxnSpPr>
        <p:spPr>
          <a:xfrm>
            <a:off x="744152" y="876865"/>
            <a:ext cx="0" cy="52322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Graphic 29" descr="Caret Right outline">
            <a:extLst>
              <a:ext uri="{FF2B5EF4-FFF2-40B4-BE49-F238E27FC236}">
                <a16:creationId xmlns:a16="http://schemas.microsoft.com/office/drawing/2014/main" id="{66444E29-86C0-EF07-CD6F-65A42243D50B}"/>
              </a:ext>
            </a:extLst>
          </p:cNvPr>
          <p:cNvPicPr>
            <a:picLocks noChangeAspect="1"/>
          </p:cNvPicPr>
          <p:nvPr>
            <p:custDataLst>
              <p:tags r:id="rId14"/>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6893" y="1544451"/>
            <a:ext cx="421425" cy="421425"/>
          </a:xfrm>
          <a:prstGeom prst="rect">
            <a:avLst/>
          </a:prstGeom>
        </p:spPr>
      </p:pic>
      <p:cxnSp>
        <p:nvCxnSpPr>
          <p:cNvPr id="31" name="Straight Connector 30">
            <a:extLst>
              <a:ext uri="{FF2B5EF4-FFF2-40B4-BE49-F238E27FC236}">
                <a16:creationId xmlns:a16="http://schemas.microsoft.com/office/drawing/2014/main" id="{EB0FF0F9-D14C-357E-A226-64CB4EA611BA}"/>
              </a:ext>
            </a:extLst>
          </p:cNvPr>
          <p:cNvCxnSpPr>
            <a:cxnSpLocks/>
          </p:cNvCxnSpPr>
          <p:nvPr>
            <p:custDataLst>
              <p:tags r:id="rId15"/>
            </p:custDataLst>
          </p:nvPr>
        </p:nvCxnSpPr>
        <p:spPr>
          <a:xfrm flipH="1">
            <a:off x="744152" y="1501706"/>
            <a:ext cx="9751" cy="68856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5" name="Graphic 34" descr="Line arrow: Counter-clockwise curve outline">
            <a:extLst>
              <a:ext uri="{FF2B5EF4-FFF2-40B4-BE49-F238E27FC236}">
                <a16:creationId xmlns:a16="http://schemas.microsoft.com/office/drawing/2014/main" id="{A228658B-1221-DE85-6E8A-F120D1E7F9EF}"/>
              </a:ext>
            </a:extLst>
          </p:cNvPr>
          <p:cNvPicPr>
            <a:picLocks noChangeAspect="1"/>
          </p:cNvPicPr>
          <p:nvPr>
            <p:custDataLst>
              <p:tags r:id="rId16"/>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8638399" flipH="1" flipV="1">
            <a:off x="1593487" y="2060206"/>
            <a:ext cx="467239" cy="431722"/>
          </a:xfrm>
          <a:prstGeom prst="rect">
            <a:avLst/>
          </a:prstGeom>
        </p:spPr>
      </p:pic>
      <p:pic>
        <p:nvPicPr>
          <p:cNvPr id="36" name="Graphic 35" descr="Line arrow: Counter-clockwise curve outline">
            <a:extLst>
              <a:ext uri="{FF2B5EF4-FFF2-40B4-BE49-F238E27FC236}">
                <a16:creationId xmlns:a16="http://schemas.microsoft.com/office/drawing/2014/main" id="{E48FC12F-412E-CD31-D1CF-5CF8830D239B}"/>
              </a:ext>
            </a:extLst>
          </p:cNvPr>
          <p:cNvPicPr>
            <a:picLocks noChangeAspect="1"/>
          </p:cNvPicPr>
          <p:nvPr>
            <p:custDataLst>
              <p:tags r:id="rId17"/>
            </p:custDataLst>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18638399" flipH="1" flipV="1">
            <a:off x="1593489" y="2550649"/>
            <a:ext cx="467239" cy="431722"/>
          </a:xfrm>
          <a:prstGeom prst="rect">
            <a:avLst/>
          </a:prstGeom>
        </p:spPr>
      </p:pic>
      <p:pic>
        <p:nvPicPr>
          <p:cNvPr id="38" name="Graphic 37" descr="Caret Right outline">
            <a:extLst>
              <a:ext uri="{FF2B5EF4-FFF2-40B4-BE49-F238E27FC236}">
                <a16:creationId xmlns:a16="http://schemas.microsoft.com/office/drawing/2014/main" id="{F740EFED-508F-3F93-90B3-49570420E3AA}"/>
              </a:ext>
            </a:extLst>
          </p:cNvPr>
          <p:cNvPicPr>
            <a:picLocks noChangeAspect="1"/>
          </p:cNvPicPr>
          <p:nvPr>
            <p:custDataLst>
              <p:tags r:id="rId18"/>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6893" y="3237390"/>
            <a:ext cx="421425" cy="421425"/>
          </a:xfrm>
          <a:prstGeom prst="rect">
            <a:avLst/>
          </a:prstGeom>
        </p:spPr>
      </p:pic>
      <p:cxnSp>
        <p:nvCxnSpPr>
          <p:cNvPr id="39" name="Straight Connector 38">
            <a:extLst>
              <a:ext uri="{FF2B5EF4-FFF2-40B4-BE49-F238E27FC236}">
                <a16:creationId xmlns:a16="http://schemas.microsoft.com/office/drawing/2014/main" id="{F7527B53-4033-DAB1-C90C-B9868AF36643}"/>
              </a:ext>
            </a:extLst>
          </p:cNvPr>
          <p:cNvCxnSpPr>
            <a:cxnSpLocks/>
          </p:cNvCxnSpPr>
          <p:nvPr>
            <p:custDataLst>
              <p:tags r:id="rId19"/>
            </p:custDataLst>
          </p:nvPr>
        </p:nvCxnSpPr>
        <p:spPr>
          <a:xfrm>
            <a:off x="753903" y="3202265"/>
            <a:ext cx="0" cy="103790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2" name="Graphic 41" descr="Programmer female with solid fill">
            <a:extLst>
              <a:ext uri="{FF2B5EF4-FFF2-40B4-BE49-F238E27FC236}">
                <a16:creationId xmlns:a16="http://schemas.microsoft.com/office/drawing/2014/main" id="{DB76FA54-21BD-7000-DA8C-AAD7C95D4648}"/>
              </a:ext>
            </a:extLst>
          </p:cNvPr>
          <p:cNvPicPr>
            <a:picLocks noChangeAspect="1"/>
          </p:cNvPicPr>
          <p:nvPr>
            <p:custDataLst>
              <p:tags r:id="rId20"/>
            </p:custDataLst>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940853" y="2354560"/>
            <a:ext cx="631913" cy="631913"/>
          </a:xfrm>
          <a:prstGeom prst="rect">
            <a:avLst/>
          </a:prstGeom>
        </p:spPr>
      </p:pic>
    </p:spTree>
    <p:extLst>
      <p:ext uri="{BB962C8B-B14F-4D97-AF65-F5344CB8AC3E}">
        <p14:creationId xmlns:p14="http://schemas.microsoft.com/office/powerpoint/2010/main" val="1948572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E2093A9B-6F36-6B6F-0F49-010EEAA3E10C}"/>
              </a:ext>
            </a:extLst>
          </p:cNvPr>
          <p:cNvSpPr/>
          <p:nvPr>
            <p:custDataLst>
              <p:tags r:id="rId1"/>
            </p:custDataLst>
          </p:nvPr>
        </p:nvSpPr>
        <p:spPr>
          <a:xfrm>
            <a:off x="807326" y="3985641"/>
            <a:ext cx="7661712" cy="39344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F4B01F3-24B8-3243-7D52-3E600CDF456C}"/>
              </a:ext>
            </a:extLst>
          </p:cNvPr>
          <p:cNvSpPr/>
          <p:nvPr>
            <p:custDataLst>
              <p:tags r:id="rId2"/>
            </p:custDataLst>
          </p:nvPr>
        </p:nvSpPr>
        <p:spPr>
          <a:xfrm>
            <a:off x="807326" y="1557549"/>
            <a:ext cx="3470384" cy="2364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1CBDA37-98AF-EC9B-F7CD-16890A17DA0C}"/>
              </a:ext>
            </a:extLst>
          </p:cNvPr>
          <p:cNvSpPr/>
          <p:nvPr>
            <p:custDataLst>
              <p:tags r:id="rId3"/>
            </p:custDataLst>
          </p:nvPr>
        </p:nvSpPr>
        <p:spPr>
          <a:xfrm>
            <a:off x="807326" y="783154"/>
            <a:ext cx="7661712" cy="7235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4"/>
            </p:custDataLst>
          </p:nvPr>
        </p:nvSpPr>
        <p:spPr/>
        <p:txBody>
          <a:bodyPr/>
          <a:lstStyle/>
          <a:p>
            <a:r>
              <a:rPr lang="en-CA" dirty="0" err="1"/>
              <a:t>clicSÉQUR</a:t>
            </a:r>
            <a:endParaRPr lang="en-CA" dirty="0"/>
          </a:p>
        </p:txBody>
      </p:sp>
      <p:sp>
        <p:nvSpPr>
          <p:cNvPr id="7" name="TextBox 6">
            <a:extLst>
              <a:ext uri="{FF2B5EF4-FFF2-40B4-BE49-F238E27FC236}">
                <a16:creationId xmlns:a16="http://schemas.microsoft.com/office/drawing/2014/main" id="{9513D64F-BA48-A0C6-D365-650DBEEEB3D5}"/>
              </a:ext>
            </a:extLst>
          </p:cNvPr>
          <p:cNvSpPr txBox="1"/>
          <p:nvPr>
            <p:custDataLst>
              <p:tags r:id="rId5"/>
            </p:custDataLst>
          </p:nvPr>
        </p:nvSpPr>
        <p:spPr>
          <a:xfrm>
            <a:off x="735013" y="783154"/>
            <a:ext cx="7600950" cy="738664"/>
          </a:xfrm>
          <a:prstGeom prst="rect">
            <a:avLst/>
          </a:prstGeom>
          <a:noFill/>
          <a:ln>
            <a:noFill/>
          </a:ln>
        </p:spPr>
        <p:txBody>
          <a:bodyPr wrap="square">
            <a:spAutoFit/>
          </a:bodyPr>
          <a:lstStyle/>
          <a:p>
            <a:pPr algn="just"/>
            <a:r>
              <a:rPr lang="fr-FR" sz="1400" b="0" i="0" u="none" strike="noStrike" dirty="0">
                <a:effectLst/>
                <a:latin typeface="+mj-lt"/>
              </a:rPr>
              <a:t>L’AMF a choisi </a:t>
            </a:r>
            <a:r>
              <a:rPr lang="fr-FR" sz="1400" b="0" i="0" u="none" strike="noStrike" dirty="0" err="1">
                <a:effectLst/>
                <a:latin typeface="+mj-lt"/>
              </a:rPr>
              <a:t>clicSÉQUR</a:t>
            </a:r>
            <a:r>
              <a:rPr lang="fr-FR" sz="1400" b="0" i="0" u="none" strike="noStrike" dirty="0">
                <a:effectLst/>
                <a:latin typeface="+mj-lt"/>
              </a:rPr>
              <a:t>, le service d'authentification du gouvernement du Québec, afin de sécuriser l'accès aux services en ligne par le biais de son site Web: </a:t>
            </a:r>
            <a:r>
              <a:rPr lang="fr-FR" sz="1400" dirty="0">
                <a:solidFill>
                  <a:schemeClr val="accent3"/>
                </a:solidFill>
                <a:hlinkClick r:id="rId24">
                  <a:extLst>
                    <a:ext uri="{A12FA001-AC4F-418D-AE19-62706E023703}">
                      <ahyp:hlinkClr xmlns:ahyp="http://schemas.microsoft.com/office/drawing/2018/hyperlinkcolor" val="tx"/>
                    </a:ext>
                  </a:extLst>
                </a:hlinkClick>
              </a:rPr>
              <a:t>Services en ligne - pour les professionnels et les futurs professionnels de l'industrie | AMF (lautorite.qc.ca)</a:t>
            </a:r>
            <a:endParaRPr lang="fr-FR" sz="1400" b="0" i="0" u="none" strike="noStrike" dirty="0">
              <a:solidFill>
                <a:schemeClr val="accent3"/>
              </a:solidFill>
              <a:effectLst/>
              <a:latin typeface="+mj-lt"/>
            </a:endParaRPr>
          </a:p>
        </p:txBody>
      </p:sp>
      <p:sp>
        <p:nvSpPr>
          <p:cNvPr id="9" name="TextBox 8">
            <a:extLst>
              <a:ext uri="{FF2B5EF4-FFF2-40B4-BE49-F238E27FC236}">
                <a16:creationId xmlns:a16="http://schemas.microsoft.com/office/drawing/2014/main" id="{CE7B03E4-ACFB-38D6-C537-51AD292DAF3F}"/>
              </a:ext>
            </a:extLst>
          </p:cNvPr>
          <p:cNvSpPr txBox="1"/>
          <p:nvPr>
            <p:custDataLst>
              <p:tags r:id="rId6"/>
            </p:custDataLst>
          </p:nvPr>
        </p:nvSpPr>
        <p:spPr>
          <a:xfrm>
            <a:off x="767913" y="1506691"/>
            <a:ext cx="3635921" cy="307777"/>
          </a:xfrm>
          <a:prstGeom prst="rect">
            <a:avLst/>
          </a:prstGeom>
          <a:noFill/>
          <a:ln>
            <a:noFill/>
          </a:ln>
        </p:spPr>
        <p:txBody>
          <a:bodyPr wrap="square">
            <a:spAutoFit/>
          </a:bodyPr>
          <a:lstStyle/>
          <a:p>
            <a:pPr algn="just"/>
            <a:r>
              <a:rPr lang="fr-FR" sz="1400" i="0" u="none" strike="noStrike" dirty="0">
                <a:effectLst/>
                <a:latin typeface="+mj-lt"/>
              </a:rPr>
              <a:t>Inscription aux services en ligne de l’AMF:</a:t>
            </a:r>
          </a:p>
        </p:txBody>
      </p:sp>
      <p:sp>
        <p:nvSpPr>
          <p:cNvPr id="11" name="TextBox 10">
            <a:extLst>
              <a:ext uri="{FF2B5EF4-FFF2-40B4-BE49-F238E27FC236}">
                <a16:creationId xmlns:a16="http://schemas.microsoft.com/office/drawing/2014/main" id="{80C5980A-384D-2F0C-B757-998ABB2969D2}"/>
              </a:ext>
            </a:extLst>
          </p:cNvPr>
          <p:cNvSpPr txBox="1"/>
          <p:nvPr>
            <p:custDataLst>
              <p:tags r:id="rId7"/>
            </p:custDataLst>
          </p:nvPr>
        </p:nvSpPr>
        <p:spPr>
          <a:xfrm>
            <a:off x="807326" y="1800928"/>
            <a:ext cx="6781143" cy="276999"/>
          </a:xfrm>
          <a:prstGeom prst="rect">
            <a:avLst/>
          </a:prstGeom>
          <a:noFill/>
        </p:spPr>
        <p:txBody>
          <a:bodyPr wrap="square">
            <a:spAutoFit/>
          </a:bodyPr>
          <a:lstStyle/>
          <a:p>
            <a:pPr marL="342900" lvl="1" indent="0">
              <a:buNone/>
            </a:pPr>
            <a:r>
              <a:rPr lang="fr-FR" sz="1200" b="1" i="0" u="none" strike="noStrike" dirty="0">
                <a:effectLst/>
                <a:latin typeface="+mj-lt"/>
              </a:rPr>
              <a:t>  Inscrire l'entreprise à </a:t>
            </a:r>
            <a:r>
              <a:rPr lang="fr-FR" sz="1200" b="1" i="0" u="none" strike="noStrike" dirty="0" err="1">
                <a:effectLst/>
                <a:latin typeface="+mj-lt"/>
              </a:rPr>
              <a:t>clicSÉQUR</a:t>
            </a:r>
            <a:r>
              <a:rPr lang="fr-FR" sz="1200" b="1" dirty="0">
                <a:latin typeface="+mj-lt"/>
              </a:rPr>
              <a:t>: </a:t>
            </a:r>
            <a:r>
              <a:rPr lang="fr-FR" sz="1200" b="1" i="0" u="none" strike="noStrike" dirty="0">
                <a:solidFill>
                  <a:schemeClr val="accent3"/>
                </a:solidFill>
                <a:effectLst/>
                <a:latin typeface="+mj-lt"/>
              </a:rPr>
              <a:t>Nommer le représentant autorisé (« RA »)</a:t>
            </a:r>
          </a:p>
        </p:txBody>
      </p:sp>
      <p:sp>
        <p:nvSpPr>
          <p:cNvPr id="13" name="TextBox 12">
            <a:extLst>
              <a:ext uri="{FF2B5EF4-FFF2-40B4-BE49-F238E27FC236}">
                <a16:creationId xmlns:a16="http://schemas.microsoft.com/office/drawing/2014/main" id="{D0F134BF-B0D0-70E1-92A1-272A34D462F9}"/>
              </a:ext>
            </a:extLst>
          </p:cNvPr>
          <p:cNvSpPr txBox="1"/>
          <p:nvPr>
            <p:custDataLst>
              <p:tags r:id="rId8"/>
            </p:custDataLst>
          </p:nvPr>
        </p:nvSpPr>
        <p:spPr>
          <a:xfrm>
            <a:off x="1087820" y="1993347"/>
            <a:ext cx="4572000" cy="461665"/>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FR" sz="1200" b="0" i="0" u="none" strike="noStrike" dirty="0">
                <a:effectLst/>
                <a:latin typeface="+mj-lt"/>
              </a:rPr>
              <a:t>Le RA devra effectuer toute la procédure d'inscription auprès de </a:t>
            </a:r>
            <a:r>
              <a:rPr lang="fr-FR" sz="1200" b="0" i="0" u="none" strike="noStrike" dirty="0" err="1">
                <a:effectLst/>
                <a:latin typeface="+mj-lt"/>
              </a:rPr>
              <a:t>clicSÉQUR</a:t>
            </a:r>
            <a:r>
              <a:rPr lang="fr-FR" sz="1200" b="0" i="0" u="none" strike="noStrike" dirty="0">
                <a:effectLst/>
                <a:latin typeface="+mj-lt"/>
              </a:rPr>
              <a:t>.</a:t>
            </a:r>
          </a:p>
        </p:txBody>
      </p:sp>
      <p:sp>
        <p:nvSpPr>
          <p:cNvPr id="15" name="TextBox 14">
            <a:extLst>
              <a:ext uri="{FF2B5EF4-FFF2-40B4-BE49-F238E27FC236}">
                <a16:creationId xmlns:a16="http://schemas.microsoft.com/office/drawing/2014/main" id="{A79E82D0-5F4E-097B-C7AB-B98AF98616B2}"/>
              </a:ext>
            </a:extLst>
          </p:cNvPr>
          <p:cNvSpPr txBox="1"/>
          <p:nvPr>
            <p:custDataLst>
              <p:tags r:id="rId9"/>
            </p:custDataLst>
          </p:nvPr>
        </p:nvSpPr>
        <p:spPr>
          <a:xfrm>
            <a:off x="1087820" y="2365248"/>
            <a:ext cx="7417019" cy="646331"/>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FR" sz="1200" b="0" i="0" u="none" strike="noStrike" dirty="0">
                <a:effectLst/>
                <a:latin typeface="+mj-lt"/>
              </a:rPr>
              <a:t>Il est généralement un dirigeant de votre entreprise, par exemple le président, le vice-président, le secrétaire, le trésorier ou une personne dûment habilitée à agir pour votre entreprise et qui en a reçu le mandat. Il désigne le ou les responsables des services électroniques (« RSE »).</a:t>
            </a:r>
            <a:endParaRPr lang="fr-FR" sz="1200" b="1" i="0" u="none" strike="noStrike" dirty="0">
              <a:effectLst/>
              <a:latin typeface="+mj-lt"/>
            </a:endParaRPr>
          </a:p>
        </p:txBody>
      </p:sp>
      <p:sp>
        <p:nvSpPr>
          <p:cNvPr id="17" name="TextBox 16">
            <a:extLst>
              <a:ext uri="{FF2B5EF4-FFF2-40B4-BE49-F238E27FC236}">
                <a16:creationId xmlns:a16="http://schemas.microsoft.com/office/drawing/2014/main" id="{A964450E-0F97-2A9B-BFA9-6F0E46EF7E34}"/>
              </a:ext>
            </a:extLst>
          </p:cNvPr>
          <p:cNvSpPr txBox="1"/>
          <p:nvPr>
            <p:custDataLst>
              <p:tags r:id="rId10"/>
            </p:custDataLst>
          </p:nvPr>
        </p:nvSpPr>
        <p:spPr>
          <a:xfrm>
            <a:off x="807326" y="2945033"/>
            <a:ext cx="6455323" cy="276999"/>
          </a:xfrm>
          <a:prstGeom prst="rect">
            <a:avLst/>
          </a:prstGeom>
          <a:noFill/>
        </p:spPr>
        <p:txBody>
          <a:bodyPr wrap="square">
            <a:spAutoFit/>
          </a:bodyPr>
          <a:lstStyle/>
          <a:p>
            <a:pPr marL="342900" lvl="1" indent="0" algn="just">
              <a:buNone/>
            </a:pPr>
            <a:r>
              <a:rPr lang="fr-FR" sz="1200" b="1" dirty="0">
                <a:latin typeface="+mj-lt"/>
              </a:rPr>
              <a:t> </a:t>
            </a:r>
            <a:r>
              <a:rPr lang="fr-FR" sz="1200" b="1" i="0" u="none" strike="noStrike" dirty="0">
                <a:effectLst/>
                <a:latin typeface="+mj-lt"/>
              </a:rPr>
              <a:t>Inscrire l'entreprise aux services en ligne de l’AMF: </a:t>
            </a:r>
            <a:r>
              <a:rPr lang="fr-FR" sz="1200" b="1" i="0" u="none" strike="noStrike" dirty="0">
                <a:solidFill>
                  <a:schemeClr val="accent3"/>
                </a:solidFill>
                <a:effectLst/>
                <a:latin typeface="+mj-lt"/>
              </a:rPr>
              <a:t>Nommez un RSE</a:t>
            </a:r>
          </a:p>
        </p:txBody>
      </p:sp>
      <p:sp>
        <p:nvSpPr>
          <p:cNvPr id="19" name="TextBox 18">
            <a:extLst>
              <a:ext uri="{FF2B5EF4-FFF2-40B4-BE49-F238E27FC236}">
                <a16:creationId xmlns:a16="http://schemas.microsoft.com/office/drawing/2014/main" id="{2F2B7E65-21E0-CE53-1629-0A54F416E30F}"/>
              </a:ext>
            </a:extLst>
          </p:cNvPr>
          <p:cNvSpPr txBox="1"/>
          <p:nvPr>
            <p:custDataLst>
              <p:tags r:id="rId11"/>
            </p:custDataLst>
          </p:nvPr>
        </p:nvSpPr>
        <p:spPr>
          <a:xfrm>
            <a:off x="1087819" y="3159639"/>
            <a:ext cx="7886699" cy="461665"/>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FR" sz="1200" b="0" i="0" u="none" strike="noStrike" dirty="0">
                <a:effectLst/>
                <a:latin typeface="+mj-lt"/>
              </a:rPr>
              <a:t>Le RSE est un employé de votre entreprise et il la représente auprès de l’AMF pour toute transaction relative au dossier de l'entreprise, incluant la </a:t>
            </a:r>
            <a:r>
              <a:rPr lang="fr-FR" sz="1200" b="0" i="0" u="none" strike="noStrike" dirty="0">
                <a:solidFill>
                  <a:schemeClr val="accent3"/>
                </a:solidFill>
                <a:effectLst/>
                <a:latin typeface="+mj-lt"/>
              </a:rPr>
              <a:t>communication de renseignements confidentiels.</a:t>
            </a:r>
          </a:p>
        </p:txBody>
      </p:sp>
      <p:sp>
        <p:nvSpPr>
          <p:cNvPr id="21" name="TextBox 20">
            <a:extLst>
              <a:ext uri="{FF2B5EF4-FFF2-40B4-BE49-F238E27FC236}">
                <a16:creationId xmlns:a16="http://schemas.microsoft.com/office/drawing/2014/main" id="{6168D9D3-1747-A42F-FDB5-2A5A140A58E9}"/>
              </a:ext>
            </a:extLst>
          </p:cNvPr>
          <p:cNvSpPr txBox="1"/>
          <p:nvPr>
            <p:custDataLst>
              <p:tags r:id="rId12"/>
            </p:custDataLst>
          </p:nvPr>
        </p:nvSpPr>
        <p:spPr>
          <a:xfrm>
            <a:off x="1087821" y="3538531"/>
            <a:ext cx="7417018" cy="461665"/>
          </a:xfrm>
          <a:prstGeom prst="rect">
            <a:avLst/>
          </a:prstGeom>
          <a:noFill/>
        </p:spPr>
        <p:txBody>
          <a:bodyPr wrap="square">
            <a:spAutoFit/>
          </a:bodyPr>
          <a:lstStyle/>
          <a:p>
            <a:pPr marL="628650" lvl="1" indent="-171450">
              <a:buClr>
                <a:schemeClr val="accent3"/>
              </a:buClr>
              <a:buFont typeface="Arial" panose="020B0604020202020204" pitchFamily="34" charset="0"/>
              <a:buChar char="•"/>
            </a:pPr>
            <a:r>
              <a:rPr lang="fr-FR" sz="1200" b="0" i="0" u="none" strike="noStrike" dirty="0">
                <a:effectLst/>
                <a:latin typeface="+mj-lt"/>
              </a:rPr>
              <a:t>Il détient une procuration générale qui lui donne </a:t>
            </a:r>
            <a:r>
              <a:rPr lang="fr-FR" sz="1200" b="0" i="0" u="none" strike="noStrike" dirty="0">
                <a:solidFill>
                  <a:schemeClr val="accent3"/>
                </a:solidFill>
                <a:effectLst/>
                <a:latin typeface="+mj-lt"/>
              </a:rPr>
              <a:t>accès à tous les services et dossiers </a:t>
            </a:r>
            <a:r>
              <a:rPr lang="fr-FR" sz="1200" b="0" i="0" u="none" strike="noStrike" dirty="0">
                <a:effectLst/>
                <a:latin typeface="+mj-lt"/>
              </a:rPr>
              <a:t>de l'entreprise auprès de l’AMF.</a:t>
            </a:r>
            <a:endParaRPr lang="fr-FR" sz="1200" b="1" i="0" u="none" strike="noStrike" dirty="0">
              <a:effectLst/>
              <a:latin typeface="+mj-lt"/>
            </a:endParaRPr>
          </a:p>
        </p:txBody>
      </p:sp>
      <p:sp>
        <p:nvSpPr>
          <p:cNvPr id="23" name="TextBox 22">
            <a:extLst>
              <a:ext uri="{FF2B5EF4-FFF2-40B4-BE49-F238E27FC236}">
                <a16:creationId xmlns:a16="http://schemas.microsoft.com/office/drawing/2014/main" id="{EE6CBAB7-599E-6174-B2D5-E68C052BF36E}"/>
              </a:ext>
            </a:extLst>
          </p:cNvPr>
          <p:cNvSpPr txBox="1"/>
          <p:nvPr>
            <p:custDataLst>
              <p:tags r:id="rId13"/>
            </p:custDataLst>
          </p:nvPr>
        </p:nvSpPr>
        <p:spPr>
          <a:xfrm>
            <a:off x="771525" y="3920793"/>
            <a:ext cx="7697513" cy="523220"/>
          </a:xfrm>
          <a:prstGeom prst="rect">
            <a:avLst/>
          </a:prstGeom>
          <a:noFill/>
        </p:spPr>
        <p:txBody>
          <a:bodyPr wrap="square">
            <a:spAutoFit/>
          </a:bodyPr>
          <a:lstStyle/>
          <a:p>
            <a:pPr algn="just"/>
            <a:r>
              <a:rPr lang="fr-FR" sz="1400" b="0" i="0" u="none" strike="noStrike" dirty="0">
                <a:effectLst/>
                <a:latin typeface="+mj-lt"/>
              </a:rPr>
              <a:t>Délai: </a:t>
            </a:r>
            <a:r>
              <a:rPr lang="fr-FR" sz="1400" b="0" i="0" u="none" strike="noStrike" dirty="0">
                <a:solidFill>
                  <a:schemeClr val="accent3"/>
                </a:solidFill>
                <a:effectLst/>
                <a:latin typeface="+mj-lt"/>
              </a:rPr>
              <a:t>Entre 15 minutes et 48 heures </a:t>
            </a:r>
            <a:r>
              <a:rPr lang="fr-FR" sz="1400" b="0" i="0" u="none" strike="noStrike" dirty="0">
                <a:effectLst/>
                <a:latin typeface="+mj-lt"/>
              </a:rPr>
              <a:t>selon la nature des informations que vous avez à fournir et le traitement que doit effectuer </a:t>
            </a:r>
            <a:r>
              <a:rPr lang="fr-FR" sz="1400" b="0" i="0" u="none" strike="noStrike" dirty="0" err="1">
                <a:effectLst/>
                <a:latin typeface="+mj-lt"/>
              </a:rPr>
              <a:t>clicSÉQUR</a:t>
            </a:r>
            <a:r>
              <a:rPr lang="fr-FR" sz="1400" b="0" i="0" u="none" strike="noStrike" dirty="0">
                <a:effectLst/>
                <a:latin typeface="+mj-lt"/>
              </a:rPr>
              <a:t> pour vous accorder votre authentification.</a:t>
            </a:r>
          </a:p>
        </p:txBody>
      </p:sp>
      <p:pic>
        <p:nvPicPr>
          <p:cNvPr id="27" name="Graphic 26" descr="Caret Right outline">
            <a:extLst>
              <a:ext uri="{FF2B5EF4-FFF2-40B4-BE49-F238E27FC236}">
                <a16:creationId xmlns:a16="http://schemas.microsoft.com/office/drawing/2014/main" id="{495E6AC3-1B07-3F35-2EE0-CD0825A0DB62}"/>
              </a:ext>
            </a:extLst>
          </p:cNvPr>
          <p:cNvPicPr>
            <a:picLocks noChangeAspect="1"/>
          </p:cNvPicPr>
          <p:nvPr>
            <p:custDataLst>
              <p:tags r:id="rId14"/>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64249" y="750238"/>
            <a:ext cx="421425" cy="421425"/>
          </a:xfrm>
          <a:prstGeom prst="rect">
            <a:avLst/>
          </a:prstGeom>
        </p:spPr>
      </p:pic>
      <p:cxnSp>
        <p:nvCxnSpPr>
          <p:cNvPr id="28" name="Straight Connector 27">
            <a:extLst>
              <a:ext uri="{FF2B5EF4-FFF2-40B4-BE49-F238E27FC236}">
                <a16:creationId xmlns:a16="http://schemas.microsoft.com/office/drawing/2014/main" id="{2AA69B1B-BA83-7DD1-070C-B1C3ABFC34F8}"/>
              </a:ext>
            </a:extLst>
          </p:cNvPr>
          <p:cNvCxnSpPr>
            <a:cxnSpLocks/>
          </p:cNvCxnSpPr>
          <p:nvPr>
            <p:custDataLst>
              <p:tags r:id="rId15"/>
            </p:custDataLst>
          </p:nvPr>
        </p:nvCxnSpPr>
        <p:spPr>
          <a:xfrm>
            <a:off x="801508" y="785429"/>
            <a:ext cx="0" cy="72126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3" name="Graphic 32" descr="Caret Right outline">
            <a:extLst>
              <a:ext uri="{FF2B5EF4-FFF2-40B4-BE49-F238E27FC236}">
                <a16:creationId xmlns:a16="http://schemas.microsoft.com/office/drawing/2014/main" id="{156605C9-427B-76B4-484A-91833BADEE03}"/>
              </a:ext>
            </a:extLst>
          </p:cNvPr>
          <p:cNvPicPr>
            <a:picLocks noChangeAspect="1"/>
          </p:cNvPicPr>
          <p:nvPr>
            <p:custDataLst>
              <p:tags r:id="rId16"/>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63526" y="1450490"/>
            <a:ext cx="421425" cy="421425"/>
          </a:xfrm>
          <a:prstGeom prst="rect">
            <a:avLst/>
          </a:prstGeom>
        </p:spPr>
      </p:pic>
      <p:cxnSp>
        <p:nvCxnSpPr>
          <p:cNvPr id="34" name="Straight Connector 33">
            <a:extLst>
              <a:ext uri="{FF2B5EF4-FFF2-40B4-BE49-F238E27FC236}">
                <a16:creationId xmlns:a16="http://schemas.microsoft.com/office/drawing/2014/main" id="{6176891D-BA09-0254-5487-4A8730896EE2}"/>
              </a:ext>
            </a:extLst>
          </p:cNvPr>
          <p:cNvCxnSpPr>
            <a:cxnSpLocks/>
          </p:cNvCxnSpPr>
          <p:nvPr>
            <p:custDataLst>
              <p:tags r:id="rId17"/>
            </p:custDataLst>
          </p:nvPr>
        </p:nvCxnSpPr>
        <p:spPr>
          <a:xfrm>
            <a:off x="800785" y="1558185"/>
            <a:ext cx="0" cy="24274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6" name="Graphic 35" descr="Caret Right outline">
            <a:extLst>
              <a:ext uri="{FF2B5EF4-FFF2-40B4-BE49-F238E27FC236}">
                <a16:creationId xmlns:a16="http://schemas.microsoft.com/office/drawing/2014/main" id="{AB59D336-D2FF-4196-DC2C-0456CE491E7B}"/>
              </a:ext>
            </a:extLst>
          </p:cNvPr>
          <p:cNvPicPr>
            <a:picLocks noChangeAspect="1"/>
          </p:cNvPicPr>
          <p:nvPr>
            <p:custDataLst>
              <p:tags r:id="rId18"/>
            </p:custDataLst>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63526" y="3878425"/>
            <a:ext cx="421425" cy="421425"/>
          </a:xfrm>
          <a:prstGeom prst="rect">
            <a:avLst/>
          </a:prstGeom>
        </p:spPr>
      </p:pic>
      <p:cxnSp>
        <p:nvCxnSpPr>
          <p:cNvPr id="37" name="Straight Connector 36">
            <a:extLst>
              <a:ext uri="{FF2B5EF4-FFF2-40B4-BE49-F238E27FC236}">
                <a16:creationId xmlns:a16="http://schemas.microsoft.com/office/drawing/2014/main" id="{76DDDB2D-20B0-CBD6-FA35-8774F5EF33EC}"/>
              </a:ext>
            </a:extLst>
          </p:cNvPr>
          <p:cNvCxnSpPr>
            <a:cxnSpLocks/>
          </p:cNvCxnSpPr>
          <p:nvPr>
            <p:custDataLst>
              <p:tags r:id="rId19"/>
            </p:custDataLst>
          </p:nvPr>
        </p:nvCxnSpPr>
        <p:spPr>
          <a:xfrm flipH="1">
            <a:off x="800785" y="3982694"/>
            <a:ext cx="723" cy="39639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0" name="Graphic 39" descr="Badge with solid fill">
            <a:extLst>
              <a:ext uri="{FF2B5EF4-FFF2-40B4-BE49-F238E27FC236}">
                <a16:creationId xmlns:a16="http://schemas.microsoft.com/office/drawing/2014/main" id="{CCB49481-D34A-957A-42DA-6447CC5BFF49}"/>
              </a:ext>
            </a:extLst>
          </p:cNvPr>
          <p:cNvPicPr>
            <a:picLocks noChangeAspect="1"/>
          </p:cNvPicPr>
          <p:nvPr>
            <p:custDataLst>
              <p:tags r:id="rId20"/>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13793" y="2939711"/>
            <a:ext cx="261314" cy="261314"/>
          </a:xfrm>
          <a:prstGeom prst="rect">
            <a:avLst/>
          </a:prstGeom>
        </p:spPr>
      </p:pic>
      <p:pic>
        <p:nvPicPr>
          <p:cNvPr id="42" name="Graphic 41" descr="Badge 1 with solid fill">
            <a:extLst>
              <a:ext uri="{FF2B5EF4-FFF2-40B4-BE49-F238E27FC236}">
                <a16:creationId xmlns:a16="http://schemas.microsoft.com/office/drawing/2014/main" id="{62349F12-8D9A-F4D2-377E-0F37B793BC55}"/>
              </a:ext>
            </a:extLst>
          </p:cNvPr>
          <p:cNvPicPr>
            <a:picLocks noChangeAspect="1"/>
          </p:cNvPicPr>
          <p:nvPr>
            <p:custDataLst>
              <p:tags r:id="rId21"/>
            </p:custDataLst>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017284" y="1829514"/>
            <a:ext cx="254332" cy="254332"/>
          </a:xfrm>
          <a:prstGeom prst="rect">
            <a:avLst/>
          </a:prstGeom>
        </p:spPr>
      </p:pic>
      <p:pic>
        <p:nvPicPr>
          <p:cNvPr id="44" name="Graphic 43" descr="Cursor outline">
            <a:extLst>
              <a:ext uri="{FF2B5EF4-FFF2-40B4-BE49-F238E27FC236}">
                <a16:creationId xmlns:a16="http://schemas.microsoft.com/office/drawing/2014/main" id="{2D2B5BA2-EDE4-232C-0F30-5CD5E15DE001}"/>
              </a:ext>
            </a:extLst>
          </p:cNvPr>
          <p:cNvPicPr>
            <a:picLocks noChangeAspect="1"/>
          </p:cNvPicPr>
          <p:nvPr>
            <p:custDataLst>
              <p:tags r:id="rId22"/>
            </p:custDataLst>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263460" y="111854"/>
            <a:ext cx="544056" cy="544056"/>
          </a:xfrm>
          <a:prstGeom prst="rect">
            <a:avLst/>
          </a:prstGeom>
        </p:spPr>
      </p:pic>
    </p:spTree>
    <p:extLst>
      <p:ext uri="{BB962C8B-B14F-4D97-AF65-F5344CB8AC3E}">
        <p14:creationId xmlns:p14="http://schemas.microsoft.com/office/powerpoint/2010/main" val="927948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153D1-0F04-4AB9-B314-FB520B3F7237}"/>
              </a:ext>
            </a:extLst>
          </p:cNvPr>
          <p:cNvSpPr>
            <a:spLocks noGrp="1"/>
          </p:cNvSpPr>
          <p:nvPr>
            <p:ph type="title"/>
            <p:custDataLst>
              <p:tags r:id="rId1"/>
            </p:custDataLst>
          </p:nvPr>
        </p:nvSpPr>
        <p:spPr>
          <a:xfrm>
            <a:off x="628650" y="331942"/>
            <a:ext cx="7886700" cy="425698"/>
          </a:xfrm>
        </p:spPr>
        <p:txBody>
          <a:bodyPr/>
          <a:lstStyle/>
          <a:p>
            <a:r>
              <a:rPr lang="fr-CA" sz="2400" dirty="0">
                <a:solidFill>
                  <a:srgbClr val="1E1E1E"/>
                </a:solidFill>
              </a:rPr>
              <a:t>PRÉSENTATION DE </a:t>
            </a:r>
            <a:r>
              <a:rPr lang="fr-CA" sz="2400" b="1" dirty="0" err="1">
                <a:solidFill>
                  <a:srgbClr val="1E1E1E"/>
                </a:solidFill>
              </a:rPr>
              <a:t>SEDAR</a:t>
            </a:r>
            <a:r>
              <a:rPr lang="fr-CA" sz="2400" b="1" dirty="0">
                <a:solidFill>
                  <a:srgbClr val="1E1E1E"/>
                </a:solidFill>
              </a:rPr>
              <a:t>+</a:t>
            </a:r>
            <a:endParaRPr lang="en-CA" sz="2400" b="1" dirty="0"/>
          </a:p>
        </p:txBody>
      </p:sp>
      <p:sp>
        <p:nvSpPr>
          <p:cNvPr id="4" name="Slide Number Placeholder 3">
            <a:extLst>
              <a:ext uri="{FF2B5EF4-FFF2-40B4-BE49-F238E27FC236}">
                <a16:creationId xmlns:a16="http://schemas.microsoft.com/office/drawing/2014/main" id="{CA5894B4-B8C9-43AF-ADF3-E0C651985456}"/>
              </a:ext>
            </a:extLst>
          </p:cNvPr>
          <p:cNvSpPr>
            <a:spLocks noGrp="1"/>
          </p:cNvSpPr>
          <p:nvPr>
            <p:ph type="sldNum" sz="quarter" idx="12"/>
            <p:custDataLst>
              <p:tags r:id="rId2"/>
            </p:custDataLst>
          </p:nvPr>
        </p:nvSpPr>
        <p:spPr/>
        <p:txBody>
          <a:bodyPr/>
          <a:lstStyle/>
          <a:p>
            <a:fld id="{E0E188A6-1E21-4BAD-8A7F-BEED75DF329B}" type="slidenum">
              <a:rPr lang="en-CA" smtClean="0"/>
              <a:t>28</a:t>
            </a:fld>
            <a:endParaRPr lang="en-CA"/>
          </a:p>
        </p:txBody>
      </p:sp>
      <p:grpSp>
        <p:nvGrpSpPr>
          <p:cNvPr id="12" name="Group 11">
            <a:extLst>
              <a:ext uri="{FF2B5EF4-FFF2-40B4-BE49-F238E27FC236}">
                <a16:creationId xmlns:a16="http://schemas.microsoft.com/office/drawing/2014/main" id="{2F67E009-7E9A-ED07-9D51-4F607D08DE7A}"/>
              </a:ext>
            </a:extLst>
          </p:cNvPr>
          <p:cNvGrpSpPr/>
          <p:nvPr>
            <p:custDataLst>
              <p:tags r:id="rId3"/>
            </p:custDataLst>
          </p:nvPr>
        </p:nvGrpSpPr>
        <p:grpSpPr>
          <a:xfrm>
            <a:off x="361480" y="660457"/>
            <a:ext cx="8437951" cy="681522"/>
            <a:chOff x="361480" y="722449"/>
            <a:chExt cx="8437951" cy="681522"/>
          </a:xfrm>
        </p:grpSpPr>
        <p:sp>
          <p:nvSpPr>
            <p:cNvPr id="8" name="TextBox 7">
              <a:extLst>
                <a:ext uri="{FF2B5EF4-FFF2-40B4-BE49-F238E27FC236}">
                  <a16:creationId xmlns:a16="http://schemas.microsoft.com/office/drawing/2014/main" id="{CA715F0F-D36A-9E3E-1C4C-13D727174A78}"/>
                </a:ext>
              </a:extLst>
            </p:cNvPr>
            <p:cNvSpPr txBox="1"/>
            <p:nvPr/>
          </p:nvSpPr>
          <p:spPr>
            <a:xfrm>
              <a:off x="698738" y="757640"/>
              <a:ext cx="8100693" cy="646331"/>
            </a:xfrm>
            <a:prstGeom prst="rect">
              <a:avLst/>
            </a:prstGeom>
            <a:solidFill>
              <a:schemeClr val="bg1">
                <a:lumMod val="95000"/>
              </a:schemeClr>
            </a:solidFill>
            <a:ln>
              <a:noFill/>
            </a:ln>
          </p:spPr>
          <p:txBody>
            <a:bodyPr wrap="square">
              <a:spAutoFit/>
            </a:bodyPr>
            <a:lstStyle/>
            <a:p>
              <a:pPr marL="0" indent="0">
                <a:buNone/>
              </a:pPr>
              <a:r>
                <a:rPr lang="fr-FR" sz="1200" b="0" i="0" dirty="0">
                  <a:solidFill>
                    <a:srgbClr val="2D2D2D"/>
                  </a:solidFill>
                  <a:effectLst/>
                  <a:latin typeface="+mj-lt"/>
                </a:rPr>
                <a:t>SEDAR+ est la nouvelle </a:t>
              </a:r>
              <a:r>
                <a:rPr lang="fr-FR" sz="1200" b="0" i="0" dirty="0">
                  <a:solidFill>
                    <a:schemeClr val="accent3"/>
                  </a:solidFill>
                  <a:effectLst/>
                  <a:latin typeface="+mj-lt"/>
                </a:rPr>
                <a:t>plateforme technologique Web </a:t>
              </a:r>
              <a:r>
                <a:rPr lang="fr-FR" sz="1200" b="0" i="0" dirty="0">
                  <a:solidFill>
                    <a:srgbClr val="2D2D2D"/>
                  </a:solidFill>
                  <a:effectLst/>
                  <a:latin typeface="+mj-lt"/>
                </a:rPr>
                <a:t>accessible en tout temps dont tous les participants au marché se serviront pour les </a:t>
              </a:r>
              <a:r>
                <a:rPr lang="fr-FR" sz="1200" b="0" i="0" dirty="0">
                  <a:solidFill>
                    <a:schemeClr val="accent3"/>
                  </a:solidFill>
                  <a:effectLst/>
                  <a:latin typeface="+mj-lt"/>
                </a:rPr>
                <a:t>dépôts</a:t>
              </a:r>
              <a:r>
                <a:rPr lang="fr-FR" sz="1200" b="0" i="0" dirty="0">
                  <a:solidFill>
                    <a:srgbClr val="2D2D2D"/>
                  </a:solidFill>
                  <a:effectLst/>
                  <a:latin typeface="+mj-lt"/>
                </a:rPr>
                <a:t>, la </a:t>
              </a:r>
              <a:r>
                <a:rPr lang="fr-FR" sz="1200" b="0" i="0" dirty="0">
                  <a:solidFill>
                    <a:schemeClr val="accent3"/>
                  </a:solidFill>
                  <a:effectLst/>
                  <a:latin typeface="+mj-lt"/>
                </a:rPr>
                <a:t>communication</a:t>
              </a:r>
              <a:r>
                <a:rPr lang="fr-FR" sz="1200" b="0" i="0" dirty="0">
                  <a:solidFill>
                    <a:srgbClr val="2D2D2D"/>
                  </a:solidFill>
                  <a:effectLst/>
                  <a:latin typeface="+mj-lt"/>
                </a:rPr>
                <a:t> et la </a:t>
              </a:r>
              <a:r>
                <a:rPr lang="fr-FR" sz="1200" b="0" i="0" dirty="0">
                  <a:solidFill>
                    <a:schemeClr val="accent3"/>
                  </a:solidFill>
                  <a:effectLst/>
                  <a:latin typeface="+mj-lt"/>
                </a:rPr>
                <a:t>recherche de renseignements </a:t>
              </a:r>
              <a:r>
                <a:rPr lang="fr-FR" sz="1200" b="0" i="0" dirty="0">
                  <a:solidFill>
                    <a:srgbClr val="2D2D2D"/>
                  </a:solidFill>
                  <a:effectLst/>
                  <a:latin typeface="+mj-lt"/>
                </a:rPr>
                <a:t>relatifs aux émetteurs pour les marchés financiers du Canada.</a:t>
              </a:r>
            </a:p>
          </p:txBody>
        </p:sp>
        <p:pic>
          <p:nvPicPr>
            <p:cNvPr id="9" name="Graphic 8" descr="Caret Right outline">
              <a:extLst>
                <a:ext uri="{FF2B5EF4-FFF2-40B4-BE49-F238E27FC236}">
                  <a16:creationId xmlns:a16="http://schemas.microsoft.com/office/drawing/2014/main" id="{9F430147-1383-0E4B-2D4B-91442EF00AC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61480" y="722449"/>
              <a:ext cx="421425" cy="421425"/>
            </a:xfrm>
            <a:prstGeom prst="rect">
              <a:avLst/>
            </a:prstGeom>
          </p:spPr>
        </p:pic>
        <p:cxnSp>
          <p:nvCxnSpPr>
            <p:cNvPr id="10" name="Straight Connector 9">
              <a:extLst>
                <a:ext uri="{FF2B5EF4-FFF2-40B4-BE49-F238E27FC236}">
                  <a16:creationId xmlns:a16="http://schemas.microsoft.com/office/drawing/2014/main" id="{120168A1-675E-84E4-D53F-063BEB64C06C}"/>
                </a:ext>
              </a:extLst>
            </p:cNvPr>
            <p:cNvCxnSpPr>
              <a:cxnSpLocks/>
            </p:cNvCxnSpPr>
            <p:nvPr/>
          </p:nvCxnSpPr>
          <p:spPr>
            <a:xfrm>
              <a:off x="698739" y="757640"/>
              <a:ext cx="0" cy="646331"/>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50EDCD05-B177-D91E-B3C1-BE8DC5629FB8}"/>
              </a:ext>
            </a:extLst>
          </p:cNvPr>
          <p:cNvSpPr txBox="1"/>
          <p:nvPr>
            <p:custDataLst>
              <p:tags r:id="rId4"/>
            </p:custDataLst>
          </p:nvPr>
        </p:nvSpPr>
        <p:spPr>
          <a:xfrm>
            <a:off x="4092723" y="1564283"/>
            <a:ext cx="1836348" cy="261610"/>
          </a:xfrm>
          <a:prstGeom prst="rect">
            <a:avLst/>
          </a:prstGeom>
          <a:solidFill>
            <a:schemeClr val="bg1">
              <a:lumMod val="95000"/>
            </a:schemeClr>
          </a:solidFill>
          <a:ln>
            <a:solidFill>
              <a:schemeClr val="accent3"/>
            </a:solidFill>
          </a:ln>
        </p:spPr>
        <p:txBody>
          <a:bodyPr wrap="square">
            <a:spAutoFit/>
          </a:bodyPr>
          <a:lstStyle/>
          <a:p>
            <a:pPr fontAlgn="base"/>
            <a:r>
              <a:rPr lang="fr-FR" sz="1100" b="1" dirty="0">
                <a:latin typeface="+mj-lt"/>
              </a:rPr>
              <a:t>            Phase </a:t>
            </a:r>
          </a:p>
        </p:txBody>
      </p:sp>
      <p:grpSp>
        <p:nvGrpSpPr>
          <p:cNvPr id="34" name="Group 33">
            <a:extLst>
              <a:ext uri="{FF2B5EF4-FFF2-40B4-BE49-F238E27FC236}">
                <a16:creationId xmlns:a16="http://schemas.microsoft.com/office/drawing/2014/main" id="{975901EB-CDB6-7710-80C1-1D777C63C80D}"/>
              </a:ext>
            </a:extLst>
          </p:cNvPr>
          <p:cNvGrpSpPr/>
          <p:nvPr>
            <p:custDataLst>
              <p:tags r:id="rId5"/>
            </p:custDataLst>
          </p:nvPr>
        </p:nvGrpSpPr>
        <p:grpSpPr>
          <a:xfrm>
            <a:off x="-45290" y="1561615"/>
            <a:ext cx="3815033" cy="2528021"/>
            <a:chOff x="135863" y="1564867"/>
            <a:chExt cx="3815033" cy="2528021"/>
          </a:xfrm>
        </p:grpSpPr>
        <p:sp>
          <p:nvSpPr>
            <p:cNvPr id="14" name="TextBox 13">
              <a:extLst>
                <a:ext uri="{FF2B5EF4-FFF2-40B4-BE49-F238E27FC236}">
                  <a16:creationId xmlns:a16="http://schemas.microsoft.com/office/drawing/2014/main" id="{79E3390B-F286-D410-3943-C9DBD2FCCDC1}"/>
                </a:ext>
              </a:extLst>
            </p:cNvPr>
            <p:cNvSpPr txBox="1"/>
            <p:nvPr/>
          </p:nvSpPr>
          <p:spPr>
            <a:xfrm>
              <a:off x="629503" y="1564867"/>
              <a:ext cx="3321393" cy="261610"/>
            </a:xfrm>
            <a:prstGeom prst="rect">
              <a:avLst/>
            </a:prstGeom>
            <a:solidFill>
              <a:schemeClr val="bg1">
                <a:lumMod val="95000"/>
              </a:schemeClr>
            </a:solidFill>
            <a:ln>
              <a:solidFill>
                <a:schemeClr val="accent3"/>
              </a:solidFill>
            </a:ln>
          </p:spPr>
          <p:txBody>
            <a:bodyPr wrap="square">
              <a:spAutoFit/>
            </a:bodyPr>
            <a:lstStyle/>
            <a:p>
              <a:pPr fontAlgn="base"/>
              <a:r>
                <a:rPr lang="fr-FR" sz="1100" b="1" dirty="0">
                  <a:latin typeface="+mj-lt"/>
                </a:rPr>
                <a:t>                                 Phase</a:t>
              </a:r>
              <a:endParaRPr lang="fr-FR" sz="1100" dirty="0">
                <a:latin typeface="+mj-lt"/>
              </a:endParaRPr>
            </a:p>
          </p:txBody>
        </p:sp>
        <p:grpSp>
          <p:nvGrpSpPr>
            <p:cNvPr id="33" name="Group 32">
              <a:extLst>
                <a:ext uri="{FF2B5EF4-FFF2-40B4-BE49-F238E27FC236}">
                  <a16:creationId xmlns:a16="http://schemas.microsoft.com/office/drawing/2014/main" id="{B6043D2A-F9EA-E9EE-53F0-C3332A55C0B6}"/>
                </a:ext>
              </a:extLst>
            </p:cNvPr>
            <p:cNvGrpSpPr/>
            <p:nvPr/>
          </p:nvGrpSpPr>
          <p:grpSpPr>
            <a:xfrm>
              <a:off x="135863" y="2001824"/>
              <a:ext cx="3692107" cy="2091064"/>
              <a:chOff x="306233" y="1997873"/>
              <a:chExt cx="3692107" cy="2091064"/>
            </a:xfrm>
          </p:grpSpPr>
          <p:sp>
            <p:nvSpPr>
              <p:cNvPr id="22" name="TextBox 21">
                <a:extLst>
                  <a:ext uri="{FF2B5EF4-FFF2-40B4-BE49-F238E27FC236}">
                    <a16:creationId xmlns:a16="http://schemas.microsoft.com/office/drawing/2014/main" id="{AE8EBD54-03BC-94A5-E6D2-7AC0E4D6C9B4}"/>
                  </a:ext>
                </a:extLst>
              </p:cNvPr>
              <p:cNvSpPr txBox="1"/>
              <p:nvPr/>
            </p:nvSpPr>
            <p:spPr>
              <a:xfrm>
                <a:off x="306235" y="1997873"/>
                <a:ext cx="3692105" cy="430887"/>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solidFill>
                      <a:srgbClr val="FF0000"/>
                    </a:solidFill>
                    <a:latin typeface="+mj-lt"/>
                  </a:rPr>
                  <a:t>SEDAR</a:t>
                </a:r>
                <a:r>
                  <a:rPr lang="fr-FR" sz="1050" dirty="0">
                    <a:latin typeface="+mj-lt"/>
                  </a:rPr>
                  <a:t> : le Système électronique de données, d’analyse et de recherche</a:t>
                </a:r>
              </a:p>
            </p:txBody>
          </p:sp>
          <p:sp>
            <p:nvSpPr>
              <p:cNvPr id="24" name="TextBox 23">
                <a:extLst>
                  <a:ext uri="{FF2B5EF4-FFF2-40B4-BE49-F238E27FC236}">
                    <a16:creationId xmlns:a16="http://schemas.microsoft.com/office/drawing/2014/main" id="{38A4BC69-3403-7057-095A-E6FE57FBE7EA}"/>
                  </a:ext>
                </a:extLst>
              </p:cNvPr>
              <p:cNvSpPr txBox="1"/>
              <p:nvPr/>
            </p:nvSpPr>
            <p:spPr>
              <a:xfrm>
                <a:off x="306235" y="2379152"/>
                <a:ext cx="3191774" cy="400110"/>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00" dirty="0">
                    <a:solidFill>
                      <a:srgbClr val="FF0000"/>
                    </a:solidFill>
                    <a:latin typeface="+mj-lt"/>
                  </a:rPr>
                  <a:t>IOV</a:t>
                </a:r>
                <a:r>
                  <a:rPr lang="fr-FR" sz="1000" dirty="0">
                    <a:latin typeface="+mj-lt"/>
                  </a:rPr>
                  <a:t> : la Base de données des interdictions d’opérations sur valeurs</a:t>
                </a:r>
              </a:p>
            </p:txBody>
          </p:sp>
          <p:sp>
            <p:nvSpPr>
              <p:cNvPr id="26" name="TextBox 25">
                <a:extLst>
                  <a:ext uri="{FF2B5EF4-FFF2-40B4-BE49-F238E27FC236}">
                    <a16:creationId xmlns:a16="http://schemas.microsoft.com/office/drawing/2014/main" id="{CD77E16D-55A3-BF45-AA4B-9786732EF194}"/>
                  </a:ext>
                </a:extLst>
              </p:cNvPr>
              <p:cNvSpPr txBox="1"/>
              <p:nvPr/>
            </p:nvSpPr>
            <p:spPr>
              <a:xfrm>
                <a:off x="306235" y="2729654"/>
                <a:ext cx="3338423" cy="253916"/>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solidFill>
                      <a:srgbClr val="FF0000"/>
                    </a:solidFill>
                    <a:latin typeface="+mj-lt"/>
                  </a:rPr>
                  <a:t>LPS</a:t>
                </a:r>
                <a:r>
                  <a:rPr lang="fr-FR" sz="1050" dirty="0">
                    <a:latin typeface="+mj-lt"/>
                  </a:rPr>
                  <a:t> : la Liste des personnes sanctionnées</a:t>
                </a:r>
              </a:p>
            </p:txBody>
          </p:sp>
          <p:sp>
            <p:nvSpPr>
              <p:cNvPr id="28" name="TextBox 27">
                <a:extLst>
                  <a:ext uri="{FF2B5EF4-FFF2-40B4-BE49-F238E27FC236}">
                    <a16:creationId xmlns:a16="http://schemas.microsoft.com/office/drawing/2014/main" id="{D1EE7BB9-BA4A-128C-7A30-4EB42D22F4F9}"/>
                  </a:ext>
                </a:extLst>
              </p:cNvPr>
              <p:cNvSpPr txBox="1"/>
              <p:nvPr/>
            </p:nvSpPr>
            <p:spPr>
              <a:xfrm>
                <a:off x="306235" y="2933962"/>
                <a:ext cx="3418220" cy="415498"/>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solidFill>
                      <a:srgbClr val="FF0000"/>
                    </a:solidFill>
                    <a:latin typeface="+mj-lt"/>
                  </a:rPr>
                  <a:t>Les systèmes relatifs au marché dispensé </a:t>
                </a:r>
                <a:r>
                  <a:rPr lang="fr-FR" sz="1050" dirty="0">
                    <a:latin typeface="+mj-lt"/>
                  </a:rPr>
                  <a:t>de la </a:t>
                </a:r>
                <a:r>
                  <a:rPr lang="fr-FR" sz="1050" dirty="0">
                    <a:solidFill>
                      <a:srgbClr val="FF0000"/>
                    </a:solidFill>
                    <a:latin typeface="+mj-lt"/>
                  </a:rPr>
                  <a:t>Colombie-Britannique</a:t>
                </a:r>
                <a:r>
                  <a:rPr lang="fr-FR" sz="1050" dirty="0">
                    <a:latin typeface="+mj-lt"/>
                  </a:rPr>
                  <a:t> et de l’</a:t>
                </a:r>
                <a:r>
                  <a:rPr lang="fr-FR" sz="1050" dirty="0">
                    <a:solidFill>
                      <a:srgbClr val="FF0000"/>
                    </a:solidFill>
                    <a:latin typeface="+mj-lt"/>
                  </a:rPr>
                  <a:t>Ontario</a:t>
                </a:r>
              </a:p>
            </p:txBody>
          </p:sp>
          <p:sp>
            <p:nvSpPr>
              <p:cNvPr id="30" name="TextBox 29">
                <a:extLst>
                  <a:ext uri="{FF2B5EF4-FFF2-40B4-BE49-F238E27FC236}">
                    <a16:creationId xmlns:a16="http://schemas.microsoft.com/office/drawing/2014/main" id="{D1C6448A-CE31-1FEA-ABD8-E335BED2D183}"/>
                  </a:ext>
                </a:extLst>
              </p:cNvPr>
              <p:cNvSpPr txBox="1"/>
              <p:nvPr/>
            </p:nvSpPr>
            <p:spPr>
              <a:xfrm>
                <a:off x="306233" y="3299852"/>
                <a:ext cx="2725947" cy="261610"/>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latin typeface="+mj-lt"/>
                  </a:rPr>
                  <a:t>Les listes d’</a:t>
                </a:r>
                <a:r>
                  <a:rPr lang="fr-FR" sz="1050" dirty="0">
                    <a:solidFill>
                      <a:schemeClr val="accent3"/>
                    </a:solidFill>
                    <a:latin typeface="+mj-lt"/>
                  </a:rPr>
                  <a:t>émetteurs assujettis</a:t>
                </a:r>
              </a:p>
            </p:txBody>
          </p:sp>
          <p:sp>
            <p:nvSpPr>
              <p:cNvPr id="32" name="TextBox 31">
                <a:extLst>
                  <a:ext uri="{FF2B5EF4-FFF2-40B4-BE49-F238E27FC236}">
                    <a16:creationId xmlns:a16="http://schemas.microsoft.com/office/drawing/2014/main" id="{C9DDB4F5-6807-27AD-DEEF-6D9C0B04F19F}"/>
                  </a:ext>
                </a:extLst>
              </p:cNvPr>
              <p:cNvSpPr txBox="1"/>
              <p:nvPr/>
            </p:nvSpPr>
            <p:spPr>
              <a:xfrm>
                <a:off x="306234" y="3511856"/>
                <a:ext cx="3692105" cy="577081"/>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latin typeface="+mj-lt"/>
                  </a:rPr>
                  <a:t>Divers </a:t>
                </a:r>
                <a:r>
                  <a:rPr lang="fr-FR" sz="1050" dirty="0">
                    <a:solidFill>
                      <a:schemeClr val="accent3"/>
                    </a:solidFill>
                    <a:latin typeface="+mj-lt"/>
                  </a:rPr>
                  <a:t>dépôts</a:t>
                </a:r>
                <a:r>
                  <a:rPr lang="fr-FR" sz="1050" dirty="0">
                    <a:latin typeface="+mj-lt"/>
                  </a:rPr>
                  <a:t> effectués à l’heure actuelle en </a:t>
                </a:r>
                <a:r>
                  <a:rPr lang="fr-FR" sz="1050" dirty="0">
                    <a:solidFill>
                      <a:schemeClr val="accent3"/>
                    </a:solidFill>
                    <a:latin typeface="+mj-lt"/>
                  </a:rPr>
                  <a:t>format papier </a:t>
                </a:r>
                <a:r>
                  <a:rPr lang="fr-FR" sz="1050" dirty="0">
                    <a:latin typeface="+mj-lt"/>
                  </a:rPr>
                  <a:t>ou au moyen de systèmes locaux de </a:t>
                </a:r>
                <a:r>
                  <a:rPr lang="fr-FR" sz="1050" dirty="0">
                    <a:solidFill>
                      <a:schemeClr val="accent3"/>
                    </a:solidFill>
                    <a:latin typeface="+mj-lt"/>
                  </a:rPr>
                  <a:t>dépôt électronique</a:t>
                </a:r>
              </a:p>
            </p:txBody>
          </p:sp>
        </p:grpSp>
      </p:grpSp>
      <p:sp>
        <p:nvSpPr>
          <p:cNvPr id="36" name="TextBox 35">
            <a:extLst>
              <a:ext uri="{FF2B5EF4-FFF2-40B4-BE49-F238E27FC236}">
                <a16:creationId xmlns:a16="http://schemas.microsoft.com/office/drawing/2014/main" id="{AF350D81-BED8-4837-CD70-0A955CAEC338}"/>
              </a:ext>
            </a:extLst>
          </p:cNvPr>
          <p:cNvSpPr txBox="1"/>
          <p:nvPr>
            <p:custDataLst>
              <p:tags r:id="rId6"/>
            </p:custDataLst>
          </p:nvPr>
        </p:nvSpPr>
        <p:spPr>
          <a:xfrm>
            <a:off x="3875985" y="1829124"/>
            <a:ext cx="2113472" cy="577081"/>
          </a:xfrm>
          <a:prstGeom prst="rect">
            <a:avLst/>
          </a:prstGeom>
          <a:noFill/>
        </p:spPr>
        <p:txBody>
          <a:bodyPr wrap="square">
            <a:spAutoFit/>
          </a:bodyPr>
          <a:lstStyle/>
          <a:p>
            <a:pPr marL="171450" indent="-171450" fontAlgn="base">
              <a:buClr>
                <a:schemeClr val="accent3"/>
              </a:buClr>
              <a:buFont typeface="Arial" panose="020B0604020202020204" pitchFamily="34" charset="0"/>
              <a:buChar char="•"/>
            </a:pPr>
            <a:r>
              <a:rPr lang="fr-FR" sz="1050" dirty="0">
                <a:solidFill>
                  <a:schemeClr val="accent3"/>
                </a:solidFill>
                <a:latin typeface="+mj-lt"/>
              </a:rPr>
              <a:t>SEDI</a:t>
            </a:r>
            <a:r>
              <a:rPr lang="fr-FR" sz="1050" dirty="0">
                <a:latin typeface="+mj-lt"/>
              </a:rPr>
              <a:t> : le Système électronique de déclaration des initiés</a:t>
            </a:r>
          </a:p>
        </p:txBody>
      </p:sp>
      <p:pic>
        <p:nvPicPr>
          <p:cNvPr id="44" name="Graphic 43" descr="Badge with solid fill">
            <a:extLst>
              <a:ext uri="{FF2B5EF4-FFF2-40B4-BE49-F238E27FC236}">
                <a16:creationId xmlns:a16="http://schemas.microsoft.com/office/drawing/2014/main" id="{AAB1C7ED-CB91-F4EB-AE19-9F25088F71E5}"/>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83056" y="1589154"/>
            <a:ext cx="219420" cy="219420"/>
          </a:xfrm>
          <a:prstGeom prst="rect">
            <a:avLst/>
          </a:prstGeom>
        </p:spPr>
      </p:pic>
      <p:grpSp>
        <p:nvGrpSpPr>
          <p:cNvPr id="52" name="Group 51">
            <a:extLst>
              <a:ext uri="{FF2B5EF4-FFF2-40B4-BE49-F238E27FC236}">
                <a16:creationId xmlns:a16="http://schemas.microsoft.com/office/drawing/2014/main" id="{720B9799-B66F-B71D-0F8E-CF28E63BE61C}"/>
              </a:ext>
            </a:extLst>
          </p:cNvPr>
          <p:cNvGrpSpPr/>
          <p:nvPr>
            <p:custDataLst>
              <p:tags r:id="rId8"/>
            </p:custDataLst>
          </p:nvPr>
        </p:nvGrpSpPr>
        <p:grpSpPr>
          <a:xfrm>
            <a:off x="5589916" y="1569331"/>
            <a:ext cx="3554084" cy="2021149"/>
            <a:chOff x="5500475" y="1568059"/>
            <a:chExt cx="3554084" cy="2021149"/>
          </a:xfrm>
        </p:grpSpPr>
        <p:sp>
          <p:nvSpPr>
            <p:cNvPr id="38" name="TextBox 37">
              <a:extLst>
                <a:ext uri="{FF2B5EF4-FFF2-40B4-BE49-F238E27FC236}">
                  <a16:creationId xmlns:a16="http://schemas.microsoft.com/office/drawing/2014/main" id="{04C0B41C-DFCD-73B8-C39E-388721D3ACFF}"/>
                </a:ext>
              </a:extLst>
            </p:cNvPr>
            <p:cNvSpPr txBox="1"/>
            <p:nvPr/>
          </p:nvSpPr>
          <p:spPr>
            <a:xfrm>
              <a:off x="5500475" y="1822760"/>
              <a:ext cx="3554084" cy="415498"/>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solidFill>
                    <a:schemeClr val="accent3"/>
                  </a:solidFill>
                  <a:latin typeface="+mj-lt"/>
                </a:rPr>
                <a:t>BDNI</a:t>
              </a:r>
              <a:r>
                <a:rPr lang="fr-FR" sz="1050" dirty="0">
                  <a:latin typeface="+mj-lt"/>
                </a:rPr>
                <a:t> : la Base de données nationale d’inscription  </a:t>
              </a:r>
            </a:p>
          </p:txBody>
        </p:sp>
        <p:sp>
          <p:nvSpPr>
            <p:cNvPr id="40" name="TextBox 39">
              <a:extLst>
                <a:ext uri="{FF2B5EF4-FFF2-40B4-BE49-F238E27FC236}">
                  <a16:creationId xmlns:a16="http://schemas.microsoft.com/office/drawing/2014/main" id="{CF9B31E8-239D-6351-8A53-4E09C44F4D82}"/>
                </a:ext>
              </a:extLst>
            </p:cNvPr>
            <p:cNvSpPr txBox="1"/>
            <p:nvPr/>
          </p:nvSpPr>
          <p:spPr>
            <a:xfrm>
              <a:off x="5500476" y="2170821"/>
              <a:ext cx="3191774" cy="430887"/>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latin typeface="+mj-lt"/>
                </a:rPr>
                <a:t>Le Moteur de recherche national de </a:t>
              </a:r>
              <a:r>
                <a:rPr lang="fr-FR" sz="1050" dirty="0">
                  <a:solidFill>
                    <a:schemeClr val="accent3"/>
                  </a:solidFill>
                  <a:latin typeface="+mj-lt"/>
                </a:rPr>
                <a:t>renseignements sur l’inscription</a:t>
              </a:r>
            </a:p>
          </p:txBody>
        </p:sp>
        <p:sp>
          <p:nvSpPr>
            <p:cNvPr id="42" name="TextBox 41">
              <a:extLst>
                <a:ext uri="{FF2B5EF4-FFF2-40B4-BE49-F238E27FC236}">
                  <a16:creationId xmlns:a16="http://schemas.microsoft.com/office/drawing/2014/main" id="{AA32AB93-8A5E-37B2-B820-9F9E5C414461}"/>
                </a:ext>
              </a:extLst>
            </p:cNvPr>
            <p:cNvSpPr txBox="1"/>
            <p:nvPr/>
          </p:nvSpPr>
          <p:spPr>
            <a:xfrm>
              <a:off x="5500475" y="2527379"/>
              <a:ext cx="2950236" cy="1061829"/>
            </a:xfrm>
            <a:prstGeom prst="rect">
              <a:avLst/>
            </a:prstGeom>
            <a:noFill/>
          </p:spPr>
          <p:txBody>
            <a:bodyPr wrap="square">
              <a:spAutoFit/>
            </a:bodyPr>
            <a:lstStyle/>
            <a:p>
              <a:pPr marL="628650" lvl="1" indent="-171450" fontAlgn="base">
                <a:buClr>
                  <a:schemeClr val="accent3"/>
                </a:buClr>
                <a:buFont typeface="Arial" panose="020B0604020202020204" pitchFamily="34" charset="0"/>
                <a:buChar char="•"/>
              </a:pPr>
              <a:r>
                <a:rPr lang="fr-FR" sz="1050" dirty="0">
                  <a:latin typeface="+mj-lt"/>
                </a:rPr>
                <a:t>Les déposants suivants commenceront à utiliser </a:t>
              </a:r>
              <a:r>
                <a:rPr lang="fr-FR" sz="1050" dirty="0">
                  <a:solidFill>
                    <a:schemeClr val="accent3"/>
                  </a:solidFill>
                  <a:latin typeface="+mj-lt"/>
                </a:rPr>
                <a:t>SEDAR+</a:t>
              </a:r>
              <a:r>
                <a:rPr lang="fr-FR" sz="1050" dirty="0">
                  <a:latin typeface="+mj-lt"/>
                </a:rPr>
                <a:t> dès que la phase 1 aura été mise en ligne: les </a:t>
              </a:r>
              <a:r>
                <a:rPr lang="fr-FR" sz="1050" dirty="0">
                  <a:solidFill>
                    <a:schemeClr val="accent3"/>
                  </a:solidFill>
                  <a:latin typeface="+mj-lt"/>
                </a:rPr>
                <a:t>gestionnaires de fonds d’investissement </a:t>
              </a:r>
              <a:r>
                <a:rPr lang="fr-FR" sz="1050" dirty="0">
                  <a:latin typeface="+mj-lt"/>
                </a:rPr>
                <a:t>qui exploitent des fonds émetteurs</a:t>
              </a:r>
            </a:p>
          </p:txBody>
        </p:sp>
        <p:grpSp>
          <p:nvGrpSpPr>
            <p:cNvPr id="51" name="Group 50">
              <a:extLst>
                <a:ext uri="{FF2B5EF4-FFF2-40B4-BE49-F238E27FC236}">
                  <a16:creationId xmlns:a16="http://schemas.microsoft.com/office/drawing/2014/main" id="{D4283AEF-021A-9047-2F2A-83B1B0737AC2}"/>
                </a:ext>
              </a:extLst>
            </p:cNvPr>
            <p:cNvGrpSpPr/>
            <p:nvPr/>
          </p:nvGrpSpPr>
          <p:grpSpPr>
            <a:xfrm>
              <a:off x="6252051" y="1568059"/>
              <a:ext cx="2112395" cy="261610"/>
              <a:chOff x="6252051" y="1568059"/>
              <a:chExt cx="2112395" cy="261610"/>
            </a:xfrm>
          </p:grpSpPr>
          <p:sp>
            <p:nvSpPr>
              <p:cNvPr id="18" name="TextBox 17">
                <a:extLst>
                  <a:ext uri="{FF2B5EF4-FFF2-40B4-BE49-F238E27FC236}">
                    <a16:creationId xmlns:a16="http://schemas.microsoft.com/office/drawing/2014/main" id="{DFD99724-E759-16FE-FF36-E9D105C81A8D}"/>
                  </a:ext>
                </a:extLst>
              </p:cNvPr>
              <p:cNvSpPr txBox="1"/>
              <p:nvPr/>
            </p:nvSpPr>
            <p:spPr>
              <a:xfrm>
                <a:off x="6252051" y="1568059"/>
                <a:ext cx="2112395" cy="261610"/>
              </a:xfrm>
              <a:prstGeom prst="rect">
                <a:avLst/>
              </a:prstGeom>
              <a:solidFill>
                <a:schemeClr val="bg1">
                  <a:lumMod val="95000"/>
                </a:schemeClr>
              </a:solidFill>
              <a:ln>
                <a:solidFill>
                  <a:schemeClr val="accent3"/>
                </a:solidFill>
              </a:ln>
            </p:spPr>
            <p:txBody>
              <a:bodyPr wrap="square">
                <a:spAutoFit/>
              </a:bodyPr>
              <a:lstStyle/>
              <a:p>
                <a:pPr fontAlgn="base"/>
                <a:r>
                  <a:rPr lang="fr-FR" sz="1100" b="1" dirty="0">
                    <a:latin typeface="+mj-lt"/>
                  </a:rPr>
                  <a:t>               Phase </a:t>
                </a:r>
              </a:p>
            </p:txBody>
          </p:sp>
          <p:pic>
            <p:nvPicPr>
              <p:cNvPr id="46" name="Graphic 45" descr="Badge 3 with solid fill">
                <a:extLst>
                  <a:ext uri="{FF2B5EF4-FFF2-40B4-BE49-F238E27FC236}">
                    <a16:creationId xmlns:a16="http://schemas.microsoft.com/office/drawing/2014/main" id="{D5E6893C-FC44-7F74-A45A-AB7AB992483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357029" y="1590399"/>
                <a:ext cx="219420" cy="219420"/>
              </a:xfrm>
              <a:prstGeom prst="rect">
                <a:avLst/>
              </a:prstGeom>
            </p:spPr>
          </p:pic>
        </p:grpSp>
      </p:grpSp>
      <p:pic>
        <p:nvPicPr>
          <p:cNvPr id="48" name="Graphic 47" descr="Badge 1 with solid fill">
            <a:extLst>
              <a:ext uri="{FF2B5EF4-FFF2-40B4-BE49-F238E27FC236}">
                <a16:creationId xmlns:a16="http://schemas.microsoft.com/office/drawing/2014/main" id="{A0D8ED74-BBF0-11A9-7932-748906492BAF}"/>
              </a:ext>
            </a:extLst>
          </p:cNvPr>
          <p:cNvPicPr>
            <a:picLocks noChangeAspect="1"/>
          </p:cNvPicPr>
          <p:nvPr>
            <p:custDataLst>
              <p:tags r:id="rId9"/>
            </p:custDataLst>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226444" y="1572380"/>
            <a:ext cx="233145" cy="233145"/>
          </a:xfrm>
          <a:prstGeom prst="rect">
            <a:avLst/>
          </a:prstGeom>
        </p:spPr>
      </p:pic>
      <p:sp>
        <p:nvSpPr>
          <p:cNvPr id="50" name="TextBox 49">
            <a:extLst>
              <a:ext uri="{FF2B5EF4-FFF2-40B4-BE49-F238E27FC236}">
                <a16:creationId xmlns:a16="http://schemas.microsoft.com/office/drawing/2014/main" id="{62548ACF-0D77-8BE6-C0FD-7C4394F4D274}"/>
              </a:ext>
            </a:extLst>
          </p:cNvPr>
          <p:cNvSpPr txBox="1"/>
          <p:nvPr>
            <p:custDataLst>
              <p:tags r:id="rId10"/>
            </p:custDataLst>
          </p:nvPr>
        </p:nvSpPr>
        <p:spPr>
          <a:xfrm>
            <a:off x="690113" y="1809508"/>
            <a:ext cx="2773451" cy="246221"/>
          </a:xfrm>
          <a:prstGeom prst="rect">
            <a:avLst/>
          </a:prstGeom>
          <a:noFill/>
        </p:spPr>
        <p:txBody>
          <a:bodyPr wrap="square">
            <a:spAutoFit/>
          </a:bodyPr>
          <a:lstStyle/>
          <a:p>
            <a:r>
              <a:rPr lang="fr-FR" sz="1000" u="sng" dirty="0">
                <a:latin typeface="+mj-lt"/>
              </a:rPr>
              <a:t>(mise en service repoussée au 25 juillet 2023)</a:t>
            </a:r>
            <a:endParaRPr lang="en-US" sz="1000" u="sng" dirty="0"/>
          </a:p>
        </p:txBody>
      </p:sp>
      <p:grpSp>
        <p:nvGrpSpPr>
          <p:cNvPr id="55" name="Group 54">
            <a:extLst>
              <a:ext uri="{FF2B5EF4-FFF2-40B4-BE49-F238E27FC236}">
                <a16:creationId xmlns:a16="http://schemas.microsoft.com/office/drawing/2014/main" id="{5F413421-8B1C-50B2-86EE-15C276519050}"/>
              </a:ext>
            </a:extLst>
          </p:cNvPr>
          <p:cNvGrpSpPr/>
          <p:nvPr>
            <p:custDataLst>
              <p:tags r:id="rId11"/>
            </p:custDataLst>
          </p:nvPr>
        </p:nvGrpSpPr>
        <p:grpSpPr>
          <a:xfrm>
            <a:off x="698738" y="4136418"/>
            <a:ext cx="8361095" cy="296834"/>
            <a:chOff x="-1484374" y="7287119"/>
            <a:chExt cx="11601495" cy="411874"/>
          </a:xfrm>
        </p:grpSpPr>
        <p:sp>
          <p:nvSpPr>
            <p:cNvPr id="20" name="TextBox 19">
              <a:extLst>
                <a:ext uri="{FF2B5EF4-FFF2-40B4-BE49-F238E27FC236}">
                  <a16:creationId xmlns:a16="http://schemas.microsoft.com/office/drawing/2014/main" id="{80E4F8C4-C522-FDB0-933A-3B2DEAF79081}"/>
                </a:ext>
              </a:extLst>
            </p:cNvPr>
            <p:cNvSpPr txBox="1"/>
            <p:nvPr/>
          </p:nvSpPr>
          <p:spPr>
            <a:xfrm>
              <a:off x="-1484374" y="7301389"/>
              <a:ext cx="11601495" cy="384352"/>
            </a:xfrm>
            <a:prstGeom prst="rect">
              <a:avLst/>
            </a:prstGeom>
            <a:noFill/>
          </p:spPr>
          <p:txBody>
            <a:bodyPr wrap="square">
              <a:spAutoFit/>
            </a:bodyPr>
            <a:lstStyle/>
            <a:p>
              <a:pPr algn="ctr"/>
              <a:r>
                <a:rPr lang="fr-FR" sz="1200" dirty="0">
                  <a:solidFill>
                    <a:schemeClr val="accent3"/>
                  </a:solidFill>
                  <a:hlinkClick r:id="rId24">
                    <a:extLst>
                      <a:ext uri="{A12FA001-AC4F-418D-AE19-62706E023703}">
                        <ahyp:hlinkClr xmlns:ahyp="http://schemas.microsoft.com/office/drawing/2018/hyperlinkcolor" val="tx"/>
                      </a:ext>
                    </a:extLst>
                  </a:hlinkClick>
                </a:rPr>
                <a:t>SEDAR+ Foire aux questions - Canadian Securities Administrators (autorites-valeurs-mobilieres.ca)</a:t>
              </a:r>
              <a:endParaRPr lang="en-US" sz="1200" dirty="0">
                <a:solidFill>
                  <a:schemeClr val="accent3"/>
                </a:solidFill>
              </a:endParaRPr>
            </a:p>
          </p:txBody>
        </p:sp>
        <p:pic>
          <p:nvPicPr>
            <p:cNvPr id="54" name="Graphic 53" descr="Badge Question Mark with solid fill">
              <a:extLst>
                <a:ext uri="{FF2B5EF4-FFF2-40B4-BE49-F238E27FC236}">
                  <a16:creationId xmlns:a16="http://schemas.microsoft.com/office/drawing/2014/main" id="{7770BF0B-60E8-2206-3CA1-AF991D641DC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1490" y="7287119"/>
              <a:ext cx="411874" cy="411874"/>
            </a:xfrm>
            <a:prstGeom prst="rect">
              <a:avLst/>
            </a:prstGeom>
          </p:spPr>
        </p:pic>
      </p:grpSp>
      <p:pic>
        <p:nvPicPr>
          <p:cNvPr id="57" name="Graphic 56" descr="Internet outline">
            <a:extLst>
              <a:ext uri="{FF2B5EF4-FFF2-40B4-BE49-F238E27FC236}">
                <a16:creationId xmlns:a16="http://schemas.microsoft.com/office/drawing/2014/main" id="{A724B8C1-C507-19D2-EE63-1E3EE98AE5F9}"/>
              </a:ext>
            </a:extLst>
          </p:cNvPr>
          <p:cNvPicPr>
            <a:picLocks noChangeAspect="1"/>
          </p:cNvPicPr>
          <p:nvPr>
            <p:custDataLst>
              <p:tags r:id="rId12"/>
            </p:custDataLst>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371573" y="2613397"/>
            <a:ext cx="1108268" cy="1108268"/>
          </a:xfrm>
          <a:prstGeom prst="rect">
            <a:avLst/>
          </a:prstGeom>
        </p:spPr>
      </p:pic>
      <p:grpSp>
        <p:nvGrpSpPr>
          <p:cNvPr id="3" name="Group 2">
            <a:extLst>
              <a:ext uri="{FF2B5EF4-FFF2-40B4-BE49-F238E27FC236}">
                <a16:creationId xmlns:a16="http://schemas.microsoft.com/office/drawing/2014/main" id="{4024B948-5CE3-D110-BBD8-BFB6858EB47C}"/>
              </a:ext>
            </a:extLst>
          </p:cNvPr>
          <p:cNvGrpSpPr/>
          <p:nvPr>
            <p:custDataLst>
              <p:tags r:id="rId13"/>
            </p:custDataLst>
          </p:nvPr>
        </p:nvGrpSpPr>
        <p:grpSpPr>
          <a:xfrm>
            <a:off x="345981" y="1171249"/>
            <a:ext cx="8453450" cy="421425"/>
            <a:chOff x="345981" y="865415"/>
            <a:chExt cx="8453450" cy="421425"/>
          </a:xfrm>
        </p:grpSpPr>
        <p:sp>
          <p:nvSpPr>
            <p:cNvPr id="5" name="TextBox 4">
              <a:extLst>
                <a:ext uri="{FF2B5EF4-FFF2-40B4-BE49-F238E27FC236}">
                  <a16:creationId xmlns:a16="http://schemas.microsoft.com/office/drawing/2014/main" id="{5D1EF65F-8FEE-6576-D156-F5BB5B11EEFE}"/>
                </a:ext>
              </a:extLst>
            </p:cNvPr>
            <p:cNvSpPr txBox="1"/>
            <p:nvPr/>
          </p:nvSpPr>
          <p:spPr>
            <a:xfrm>
              <a:off x="698738" y="950841"/>
              <a:ext cx="8100693" cy="276999"/>
            </a:xfrm>
            <a:prstGeom prst="rect">
              <a:avLst/>
            </a:prstGeom>
            <a:solidFill>
              <a:schemeClr val="bg1">
                <a:lumMod val="95000"/>
              </a:schemeClr>
            </a:solidFill>
            <a:ln>
              <a:noFill/>
            </a:ln>
          </p:spPr>
          <p:txBody>
            <a:bodyPr wrap="square">
              <a:spAutoFit/>
            </a:bodyPr>
            <a:lstStyle/>
            <a:p>
              <a:pPr marL="0" indent="0">
                <a:buNone/>
              </a:pPr>
              <a:r>
                <a:rPr lang="fr-CA" sz="1200" b="0" i="0" dirty="0">
                  <a:solidFill>
                    <a:srgbClr val="2D2D2D"/>
                  </a:solidFill>
                  <a:effectLst/>
                  <a:latin typeface="+mj-lt"/>
                  <a:hlinkClick r:id="rId29"/>
                </a:rPr>
                <a:t>Les </a:t>
              </a:r>
              <a:r>
                <a:rPr lang="fr-CA" sz="1200" b="0" i="0" dirty="0" err="1">
                  <a:solidFill>
                    <a:srgbClr val="2D2D2D"/>
                  </a:solidFill>
                  <a:effectLst/>
                  <a:latin typeface="+mj-lt"/>
                  <a:hlinkClick r:id="rId29"/>
                </a:rPr>
                <a:t>ACVM</a:t>
              </a:r>
              <a:r>
                <a:rPr lang="fr-CA" sz="1200" b="0" i="0" dirty="0">
                  <a:solidFill>
                    <a:srgbClr val="2D2D2D"/>
                  </a:solidFill>
                  <a:effectLst/>
                  <a:latin typeface="+mj-lt"/>
                  <a:hlinkClick r:id="rId29"/>
                </a:rPr>
                <a:t> accordent des dispenses de certaines obligations de dépôt en lien avec le lancement reporté de </a:t>
              </a:r>
              <a:r>
                <a:rPr lang="fr-CA" sz="1200" b="0" i="0" dirty="0" err="1">
                  <a:solidFill>
                    <a:srgbClr val="2D2D2D"/>
                  </a:solidFill>
                  <a:effectLst/>
                  <a:latin typeface="+mj-lt"/>
                  <a:hlinkClick r:id="rId29"/>
                </a:rPr>
                <a:t>SEDAR</a:t>
              </a:r>
              <a:r>
                <a:rPr lang="fr-CA" sz="1200" b="0" i="0" dirty="0">
                  <a:solidFill>
                    <a:srgbClr val="2D2D2D"/>
                  </a:solidFill>
                  <a:effectLst/>
                  <a:latin typeface="+mj-lt"/>
                  <a:hlinkClick r:id="rId29"/>
                </a:rPr>
                <a:t>+</a:t>
              </a:r>
              <a:endParaRPr lang="fr-FR" sz="1200" b="0" i="0" dirty="0">
                <a:solidFill>
                  <a:srgbClr val="2D2D2D"/>
                </a:solidFill>
                <a:effectLst/>
                <a:latin typeface="+mj-lt"/>
              </a:endParaRPr>
            </a:p>
          </p:txBody>
        </p:sp>
        <p:pic>
          <p:nvPicPr>
            <p:cNvPr id="6" name="Graphic 5" descr="Caret Right outline">
              <a:extLst>
                <a:ext uri="{FF2B5EF4-FFF2-40B4-BE49-F238E27FC236}">
                  <a16:creationId xmlns:a16="http://schemas.microsoft.com/office/drawing/2014/main" id="{4CA02420-25E2-E429-8C57-D3D8855485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45981" y="865415"/>
              <a:ext cx="421425" cy="421425"/>
            </a:xfrm>
            <a:prstGeom prst="rect">
              <a:avLst/>
            </a:prstGeom>
          </p:spPr>
        </p:pic>
        <p:cxnSp>
          <p:nvCxnSpPr>
            <p:cNvPr id="7" name="Straight Connector 6">
              <a:extLst>
                <a:ext uri="{FF2B5EF4-FFF2-40B4-BE49-F238E27FC236}">
                  <a16:creationId xmlns:a16="http://schemas.microsoft.com/office/drawing/2014/main" id="{A6E79981-35FB-A24F-F14E-C00270E3C3C9}"/>
                </a:ext>
              </a:extLst>
            </p:cNvPr>
            <p:cNvCxnSpPr>
              <a:cxnSpLocks/>
            </p:cNvCxnSpPr>
            <p:nvPr/>
          </p:nvCxnSpPr>
          <p:spPr>
            <a:xfrm>
              <a:off x="698738" y="950841"/>
              <a:ext cx="0" cy="276999"/>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9145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3603A47-63B1-4E91-7D54-B4755B8A57D1}"/>
              </a:ext>
            </a:extLst>
          </p:cNvPr>
          <p:cNvSpPr/>
          <p:nvPr>
            <p:custDataLst>
              <p:tags r:id="rId1"/>
            </p:custDataLst>
          </p:nvPr>
        </p:nvSpPr>
        <p:spPr>
          <a:xfrm rot="10800000">
            <a:off x="0" y="2374492"/>
            <a:ext cx="9143999" cy="1642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SmartArt Placeholder 2"/>
          <p:cNvGraphicFramePr>
            <a:graphicFrameLocks noGrp="1"/>
          </p:cNvGraphicFramePr>
          <p:nvPr>
            <p:ph type="dgm" sz="quarter" idx="13"/>
            <p:custDataLst>
              <p:tags r:id="rId2"/>
            </p:custDataLst>
            <p:extLst>
              <p:ext uri="{D42A27DB-BD31-4B8C-83A1-F6EECF244321}">
                <p14:modId xmlns:p14="http://schemas.microsoft.com/office/powerpoint/2010/main" val="1967953874"/>
              </p:ext>
            </p:extLst>
          </p:nvPr>
        </p:nvGraphicFramePr>
        <p:xfrm>
          <a:off x="360829" y="348748"/>
          <a:ext cx="8496300" cy="4105275"/>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4" name="TextBox 3">
            <a:extLst>
              <a:ext uri="{FF2B5EF4-FFF2-40B4-BE49-F238E27FC236}">
                <a16:creationId xmlns:a16="http://schemas.microsoft.com/office/drawing/2014/main" id="{2F283021-7394-4EAB-9D76-9BD574608FF2}"/>
              </a:ext>
            </a:extLst>
          </p:cNvPr>
          <p:cNvSpPr txBox="1"/>
          <p:nvPr>
            <p:custDataLst>
              <p:tags r:id="rId3"/>
            </p:custDataLst>
          </p:nvPr>
        </p:nvSpPr>
        <p:spPr>
          <a:xfrm>
            <a:off x="2230655" y="125875"/>
            <a:ext cx="4758922" cy="769441"/>
          </a:xfrm>
          <a:prstGeom prst="rect">
            <a:avLst/>
          </a:prstGeom>
          <a:noFill/>
        </p:spPr>
        <p:txBody>
          <a:bodyPr wrap="square" rtlCol="0">
            <a:spAutoFit/>
          </a:bodyPr>
          <a:lstStyle/>
          <a:p>
            <a:pPr algn="ctr"/>
            <a:r>
              <a:rPr lang="fr-CA" sz="4400" dirty="0"/>
              <a:t>L’équipe</a:t>
            </a:r>
          </a:p>
        </p:txBody>
      </p:sp>
      <p:sp>
        <p:nvSpPr>
          <p:cNvPr id="2" name="TextBox 1">
            <a:extLst>
              <a:ext uri="{FF2B5EF4-FFF2-40B4-BE49-F238E27FC236}">
                <a16:creationId xmlns:a16="http://schemas.microsoft.com/office/drawing/2014/main" id="{D8F8C6DD-2B20-FFDF-1308-C9A63EFD26DE}"/>
              </a:ext>
            </a:extLst>
          </p:cNvPr>
          <p:cNvSpPr txBox="1"/>
          <p:nvPr>
            <p:custDataLst>
              <p:tags r:id="rId4"/>
            </p:custDataLst>
          </p:nvPr>
        </p:nvSpPr>
        <p:spPr>
          <a:xfrm>
            <a:off x="7365599" y="2381061"/>
            <a:ext cx="1548001" cy="782265"/>
          </a:xfrm>
          <a:prstGeom prst="rect">
            <a:avLst/>
          </a:prstGeom>
          <a:noFill/>
        </p:spPr>
        <p:txBody>
          <a:bodyPr wrap="square" rtlCol="0">
            <a:spAutoFit/>
          </a:bodyPr>
          <a:lstStyle/>
          <a:p>
            <a:pPr algn="ctr">
              <a:spcAft>
                <a:spcPts val="546"/>
              </a:spcAft>
            </a:pPr>
            <a:r>
              <a:rPr lang="en-CA" sz="1200" dirty="0"/>
              <a:t>Eric </a:t>
            </a:r>
            <a:r>
              <a:rPr lang="en-CA" sz="1200" dirty="0" err="1"/>
              <a:t>Blondeau</a:t>
            </a:r>
            <a:endParaRPr lang="en-CA" sz="1200" dirty="0"/>
          </a:p>
          <a:p>
            <a:pPr lvl="0" algn="ctr">
              <a:spcAft>
                <a:spcPts val="100"/>
              </a:spcAft>
            </a:pPr>
            <a:r>
              <a:rPr lang="en-CA" sz="900" noProof="0" dirty="0" err="1"/>
              <a:t>Associé</a:t>
            </a:r>
            <a:endParaRPr lang="fr-CA" sz="900" dirty="0"/>
          </a:p>
          <a:p>
            <a:pPr lvl="0" algn="ctr">
              <a:spcAft>
                <a:spcPts val="100"/>
              </a:spcAft>
            </a:pPr>
            <a:r>
              <a:rPr lang="fr-CA" sz="900" dirty="0"/>
              <a:t>+1 514 397 7644</a:t>
            </a:r>
          </a:p>
          <a:p>
            <a:pPr lvl="0" algn="ctr">
              <a:spcAft>
                <a:spcPts val="100"/>
              </a:spcAft>
            </a:pPr>
            <a:r>
              <a:rPr lang="fr-CA" sz="900" dirty="0">
                <a:solidFill>
                  <a:schemeClr val="accent3"/>
                </a:solidFill>
              </a:rPr>
              <a:t>eblondeau@fasken.com</a:t>
            </a:r>
          </a:p>
        </p:txBody>
      </p:sp>
      <p:sp>
        <p:nvSpPr>
          <p:cNvPr id="5" name="Rectangle 4">
            <a:extLst>
              <a:ext uri="{FF2B5EF4-FFF2-40B4-BE49-F238E27FC236}">
                <a16:creationId xmlns:a16="http://schemas.microsoft.com/office/drawing/2014/main" id="{D4178DE0-EA3F-82CC-163D-1BCAE9E08057}"/>
              </a:ext>
            </a:extLst>
          </p:cNvPr>
          <p:cNvSpPr/>
          <p:nvPr>
            <p:custDataLst>
              <p:tags r:id="rId5"/>
            </p:custDataLst>
          </p:nvPr>
        </p:nvSpPr>
        <p:spPr>
          <a:xfrm>
            <a:off x="224118" y="805636"/>
            <a:ext cx="8689482" cy="216337"/>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1A3F57-DC1F-A3C6-4C09-ACE45A80DA3F}"/>
              </a:ext>
            </a:extLst>
          </p:cNvPr>
          <p:cNvSpPr/>
          <p:nvPr>
            <p:custDataLst>
              <p:tags r:id="rId6"/>
            </p:custDataLst>
          </p:nvPr>
        </p:nvSpPr>
        <p:spPr>
          <a:xfrm rot="5400000">
            <a:off x="-546943" y="1442259"/>
            <a:ext cx="1497108" cy="403222"/>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F415569-4CD9-7441-F551-9DA8E6EFCBB4}"/>
              </a:ext>
            </a:extLst>
          </p:cNvPr>
          <p:cNvSpPr/>
          <p:nvPr>
            <p:custDataLst>
              <p:tags r:id="rId7"/>
            </p:custDataLst>
          </p:nvPr>
        </p:nvSpPr>
        <p:spPr>
          <a:xfrm rot="5400000">
            <a:off x="1048088" y="1540182"/>
            <a:ext cx="1506070" cy="216337"/>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0629EE-A9FC-0CBD-51F4-C49C1E21B651}"/>
              </a:ext>
            </a:extLst>
          </p:cNvPr>
          <p:cNvSpPr/>
          <p:nvPr>
            <p:custDataLst>
              <p:tags r:id="rId8"/>
            </p:custDataLst>
          </p:nvPr>
        </p:nvSpPr>
        <p:spPr>
          <a:xfrm rot="5400000">
            <a:off x="2419688" y="1513288"/>
            <a:ext cx="1506070" cy="216337"/>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E1937A-34AA-8CF1-7389-D4F8198CC65A}"/>
              </a:ext>
            </a:extLst>
          </p:cNvPr>
          <p:cNvSpPr/>
          <p:nvPr>
            <p:custDataLst>
              <p:tags r:id="rId9"/>
            </p:custDataLst>
          </p:nvPr>
        </p:nvSpPr>
        <p:spPr>
          <a:xfrm rot="5400000">
            <a:off x="3809218" y="1531218"/>
            <a:ext cx="1506070" cy="216337"/>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E40235-0CD6-68E4-45A5-3EA8D9511626}"/>
              </a:ext>
            </a:extLst>
          </p:cNvPr>
          <p:cNvSpPr/>
          <p:nvPr>
            <p:custDataLst>
              <p:tags r:id="rId10"/>
            </p:custDataLst>
          </p:nvPr>
        </p:nvSpPr>
        <p:spPr>
          <a:xfrm rot="5400000">
            <a:off x="5234606" y="1540183"/>
            <a:ext cx="1506070" cy="216337"/>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53BCB4-4C41-8ADE-8EBE-CAD3063FAFC6}"/>
              </a:ext>
            </a:extLst>
          </p:cNvPr>
          <p:cNvSpPr/>
          <p:nvPr>
            <p:custDataLst>
              <p:tags r:id="rId11"/>
            </p:custDataLst>
          </p:nvPr>
        </p:nvSpPr>
        <p:spPr>
          <a:xfrm rot="5400000">
            <a:off x="6653483" y="1548365"/>
            <a:ext cx="1506070" cy="18204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41091E-7C96-43FD-E816-39BC6BC344F8}"/>
              </a:ext>
            </a:extLst>
          </p:cNvPr>
          <p:cNvSpPr/>
          <p:nvPr>
            <p:custDataLst>
              <p:tags r:id="rId12"/>
            </p:custDataLst>
          </p:nvPr>
        </p:nvSpPr>
        <p:spPr>
          <a:xfrm rot="5400000">
            <a:off x="8104094" y="1548366"/>
            <a:ext cx="1506070" cy="18204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2EA11B-03D4-67CF-382D-3AF862D38990}"/>
              </a:ext>
            </a:extLst>
          </p:cNvPr>
          <p:cNvSpPr/>
          <p:nvPr>
            <p:custDataLst>
              <p:tags r:id="rId13"/>
            </p:custDataLst>
          </p:nvPr>
        </p:nvSpPr>
        <p:spPr>
          <a:xfrm rot="16200000">
            <a:off x="-392205" y="3046251"/>
            <a:ext cx="1506070" cy="21633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6165610-50D1-DA8D-1E58-C088B38517C8}"/>
              </a:ext>
            </a:extLst>
          </p:cNvPr>
          <p:cNvSpPr/>
          <p:nvPr>
            <p:custDataLst>
              <p:tags r:id="rId14"/>
            </p:custDataLst>
          </p:nvPr>
        </p:nvSpPr>
        <p:spPr>
          <a:xfrm rot="16200000">
            <a:off x="976055" y="3055217"/>
            <a:ext cx="1506070" cy="21633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A8081C9-59BD-11BE-E604-C7F6F0E859B7}"/>
              </a:ext>
            </a:extLst>
          </p:cNvPr>
          <p:cNvSpPr/>
          <p:nvPr>
            <p:custDataLst>
              <p:tags r:id="rId15"/>
            </p:custDataLst>
          </p:nvPr>
        </p:nvSpPr>
        <p:spPr>
          <a:xfrm rot="16200000">
            <a:off x="2404787" y="3055215"/>
            <a:ext cx="1506070" cy="21633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7617BA-F7B3-A39B-E69A-1559C7165D90}"/>
              </a:ext>
            </a:extLst>
          </p:cNvPr>
          <p:cNvSpPr/>
          <p:nvPr>
            <p:custDataLst>
              <p:tags r:id="rId16"/>
            </p:custDataLst>
          </p:nvPr>
        </p:nvSpPr>
        <p:spPr>
          <a:xfrm rot="16200000">
            <a:off x="3829434" y="3114175"/>
            <a:ext cx="1506070" cy="9842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D0C4BF6-0667-9124-814B-E547463400F2}"/>
              </a:ext>
            </a:extLst>
          </p:cNvPr>
          <p:cNvSpPr/>
          <p:nvPr>
            <p:custDataLst>
              <p:tags r:id="rId17"/>
            </p:custDataLst>
          </p:nvPr>
        </p:nvSpPr>
        <p:spPr>
          <a:xfrm rot="16200000">
            <a:off x="5206196" y="3094730"/>
            <a:ext cx="1506070" cy="1373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09A45B-066B-3906-FBAC-18C089474FA1}"/>
              </a:ext>
            </a:extLst>
          </p:cNvPr>
          <p:cNvSpPr/>
          <p:nvPr>
            <p:custDataLst>
              <p:tags r:id="rId18"/>
            </p:custDataLst>
          </p:nvPr>
        </p:nvSpPr>
        <p:spPr>
          <a:xfrm rot="16200000">
            <a:off x="6693405" y="3106423"/>
            <a:ext cx="1506072" cy="9842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61CEF55-0DC2-99C3-45FA-9329B25C14D9}"/>
              </a:ext>
            </a:extLst>
          </p:cNvPr>
          <p:cNvSpPr/>
          <p:nvPr>
            <p:custDataLst>
              <p:tags r:id="rId19"/>
            </p:custDataLst>
          </p:nvPr>
        </p:nvSpPr>
        <p:spPr>
          <a:xfrm rot="5400000">
            <a:off x="8213204" y="1461626"/>
            <a:ext cx="1497108" cy="364485"/>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352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60F3F92-A4C4-4B73-923B-761C89A85EA8}"/>
              </a:ext>
            </a:extLst>
          </p:cNvPr>
          <p:cNvSpPr>
            <a:spLocks noGrp="1"/>
          </p:cNvSpPr>
          <p:nvPr>
            <p:ph type="subTitle" idx="1"/>
            <p:custDataLst>
              <p:tags r:id="rId1"/>
            </p:custDataLst>
          </p:nvPr>
        </p:nvSpPr>
        <p:spPr>
          <a:xfrm>
            <a:off x="5467420" y="4076022"/>
            <a:ext cx="2744873" cy="368765"/>
          </a:xfrm>
        </p:spPr>
        <p:txBody>
          <a:bodyPr>
            <a:normAutofit/>
          </a:bodyPr>
          <a:lstStyle/>
          <a:p>
            <a:pPr algn="ctr"/>
            <a:r>
              <a:rPr lang="fr-CA" sz="1400" dirty="0"/>
              <a:t>Clients en gestion discrétionnaire</a:t>
            </a:r>
          </a:p>
        </p:txBody>
      </p:sp>
      <p:sp>
        <p:nvSpPr>
          <p:cNvPr id="3" name="Title 2">
            <a:extLst>
              <a:ext uri="{FF2B5EF4-FFF2-40B4-BE49-F238E27FC236}">
                <a16:creationId xmlns:a16="http://schemas.microsoft.com/office/drawing/2014/main" id="{3312ED53-D9FB-4249-9DC2-2F9E61E1BCE7}"/>
              </a:ext>
            </a:extLst>
          </p:cNvPr>
          <p:cNvSpPr>
            <a:spLocks noGrp="1"/>
          </p:cNvSpPr>
          <p:nvPr>
            <p:ph type="title"/>
            <p:custDataLst>
              <p:tags r:id="rId2"/>
            </p:custDataLst>
          </p:nvPr>
        </p:nvSpPr>
        <p:spPr>
          <a:xfrm>
            <a:off x="4862285" y="600855"/>
            <a:ext cx="3955143" cy="3453886"/>
          </a:xfrm>
        </p:spPr>
        <p:txBody>
          <a:bodyPr>
            <a:normAutofit/>
          </a:bodyPr>
          <a:lstStyle/>
          <a:p>
            <a:pPr algn="ctr"/>
            <a:r>
              <a:rPr lang="fr-CA" sz="2400" dirty="0"/>
              <a:t>Opportunités</a:t>
            </a:r>
            <a:r>
              <a:rPr lang="en-CA" sz="2400" dirty="0"/>
              <a:t> </a:t>
            </a:r>
            <a:r>
              <a:rPr lang="fr-CA" sz="2400" dirty="0"/>
              <a:t>d’investissement</a:t>
            </a:r>
            <a:r>
              <a:rPr lang="en-CA" sz="2400" dirty="0"/>
              <a:t> dans des </a:t>
            </a:r>
            <a:r>
              <a:rPr lang="fr-CA" sz="2400" dirty="0"/>
              <a:t>véhicules</a:t>
            </a:r>
            <a:r>
              <a:rPr lang="en-CA" sz="2400" dirty="0"/>
              <a:t> </a:t>
            </a:r>
            <a:r>
              <a:rPr lang="fr-CA" sz="2400" dirty="0"/>
              <a:t>alternatifs</a:t>
            </a:r>
          </a:p>
        </p:txBody>
      </p:sp>
      <p:pic>
        <p:nvPicPr>
          <p:cNvPr id="5" name="Picture 4" descr="Two bussiness people working at a table">
            <a:extLst>
              <a:ext uri="{FF2B5EF4-FFF2-40B4-BE49-F238E27FC236}">
                <a16:creationId xmlns:a16="http://schemas.microsoft.com/office/drawing/2014/main" id="{67DF41A9-13D4-31A9-5411-EF96BCD1D149}"/>
              </a:ext>
            </a:extLst>
          </p:cNvPr>
          <p:cNvPicPr>
            <a:picLocks noChangeAspect="1"/>
          </p:cNvPicPr>
          <p:nvPr>
            <p:custDataLst>
              <p:tags r:id="rId3"/>
            </p:custDataLst>
          </p:nvPr>
        </p:nvPicPr>
        <p:blipFill rotWithShape="1">
          <a:blip r:embed="rId7">
            <a:grayscl/>
            <a:extLst>
              <a:ext uri="{28A0092B-C50C-407E-A947-70E740481C1C}">
                <a14:useLocalDpi xmlns:a14="http://schemas.microsoft.com/office/drawing/2010/main" val="0"/>
              </a:ext>
            </a:extLst>
          </a:blip>
          <a:srcRect l="16280" r="24518"/>
          <a:stretch/>
        </p:blipFill>
        <p:spPr>
          <a:xfrm>
            <a:off x="0" y="0"/>
            <a:ext cx="4572000" cy="5143500"/>
          </a:xfrm>
          <a:prstGeom prst="rect">
            <a:avLst/>
          </a:prstGeom>
        </p:spPr>
      </p:pic>
      <p:cxnSp>
        <p:nvCxnSpPr>
          <p:cNvPr id="7" name="Straight Connector 6">
            <a:extLst>
              <a:ext uri="{FF2B5EF4-FFF2-40B4-BE49-F238E27FC236}">
                <a16:creationId xmlns:a16="http://schemas.microsoft.com/office/drawing/2014/main" id="{EF262813-AE57-2F55-DFB8-BC0996F2B090}"/>
              </a:ext>
            </a:extLst>
          </p:cNvPr>
          <p:cNvCxnSpPr>
            <a:cxnSpLocks/>
          </p:cNvCxnSpPr>
          <p:nvPr>
            <p:custDataLst>
              <p:tags r:id="rId4"/>
            </p:custDataLst>
          </p:nvPr>
        </p:nvCxnSpPr>
        <p:spPr>
          <a:xfrm>
            <a:off x="5972348" y="3274646"/>
            <a:ext cx="173501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516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martArt Placeholder 2"/>
          <p:cNvGraphicFramePr>
            <a:graphicFrameLocks noGrp="1"/>
          </p:cNvGraphicFramePr>
          <p:nvPr>
            <p:ph type="dgm" sz="quarter" idx="13"/>
            <p:custDataLst>
              <p:tags r:id="rId1"/>
            </p:custDataLst>
            <p:extLst>
              <p:ext uri="{D42A27DB-BD31-4B8C-83A1-F6EECF244321}">
                <p14:modId xmlns:p14="http://schemas.microsoft.com/office/powerpoint/2010/main" val="1417265066"/>
              </p:ext>
            </p:extLst>
          </p:nvPr>
        </p:nvGraphicFramePr>
        <p:xfrm>
          <a:off x="122400" y="381600"/>
          <a:ext cx="8913600" cy="4134838"/>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sp>
        <p:nvSpPr>
          <p:cNvPr id="4" name="TextBox 3">
            <a:extLst>
              <a:ext uri="{FF2B5EF4-FFF2-40B4-BE49-F238E27FC236}">
                <a16:creationId xmlns:a16="http://schemas.microsoft.com/office/drawing/2014/main" id="{2F283021-7394-4EAB-9D76-9BD574608FF2}"/>
              </a:ext>
            </a:extLst>
          </p:cNvPr>
          <p:cNvSpPr txBox="1"/>
          <p:nvPr>
            <p:custDataLst>
              <p:tags r:id="rId2"/>
            </p:custDataLst>
          </p:nvPr>
        </p:nvSpPr>
        <p:spPr>
          <a:xfrm>
            <a:off x="2258214" y="152740"/>
            <a:ext cx="4758922" cy="769441"/>
          </a:xfrm>
          <a:prstGeom prst="rect">
            <a:avLst/>
          </a:prstGeom>
          <a:noFill/>
        </p:spPr>
        <p:txBody>
          <a:bodyPr wrap="square" rtlCol="0">
            <a:spAutoFit/>
          </a:bodyPr>
          <a:lstStyle/>
          <a:p>
            <a:pPr algn="ctr"/>
            <a:r>
              <a:rPr lang="fr-CA" sz="4400" dirty="0"/>
              <a:t>L’équipe</a:t>
            </a:r>
          </a:p>
        </p:txBody>
      </p:sp>
      <p:sp>
        <p:nvSpPr>
          <p:cNvPr id="2" name="Rectangle 1">
            <a:extLst>
              <a:ext uri="{FF2B5EF4-FFF2-40B4-BE49-F238E27FC236}">
                <a16:creationId xmlns:a16="http://schemas.microsoft.com/office/drawing/2014/main" id="{3905F328-6A63-5AB6-252B-1BB2283FE404}"/>
              </a:ext>
            </a:extLst>
          </p:cNvPr>
          <p:cNvSpPr/>
          <p:nvPr>
            <p:custDataLst>
              <p:tags r:id="rId3"/>
            </p:custDataLst>
          </p:nvPr>
        </p:nvSpPr>
        <p:spPr>
          <a:xfrm>
            <a:off x="0" y="972295"/>
            <a:ext cx="9144000" cy="216337"/>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C4D81E-A5A5-1C77-2C47-A6A5DB5C1EE3}"/>
              </a:ext>
            </a:extLst>
          </p:cNvPr>
          <p:cNvSpPr/>
          <p:nvPr>
            <p:custDataLst>
              <p:tags r:id="rId4"/>
            </p:custDataLst>
          </p:nvPr>
        </p:nvSpPr>
        <p:spPr>
          <a:xfrm rot="5400000">
            <a:off x="-690513" y="1617021"/>
            <a:ext cx="1520357" cy="13933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A84AAA-E177-6898-FEB5-D8FA32A6CC7C}"/>
              </a:ext>
            </a:extLst>
          </p:cNvPr>
          <p:cNvSpPr/>
          <p:nvPr>
            <p:custDataLst>
              <p:tags r:id="rId5"/>
            </p:custDataLst>
          </p:nvPr>
        </p:nvSpPr>
        <p:spPr>
          <a:xfrm rot="5400000">
            <a:off x="672621" y="1621157"/>
            <a:ext cx="1520357" cy="13933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346E6A-1BCA-2F09-50FF-E91921F99C18}"/>
              </a:ext>
            </a:extLst>
          </p:cNvPr>
          <p:cNvSpPr/>
          <p:nvPr>
            <p:custDataLst>
              <p:tags r:id="rId6"/>
            </p:custDataLst>
          </p:nvPr>
        </p:nvSpPr>
        <p:spPr>
          <a:xfrm rot="5400000">
            <a:off x="1942621" y="1608457"/>
            <a:ext cx="1520357" cy="13933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5A969-E099-6260-4AAD-8C1CF994C0C7}"/>
              </a:ext>
            </a:extLst>
          </p:cNvPr>
          <p:cNvSpPr/>
          <p:nvPr>
            <p:custDataLst>
              <p:tags r:id="rId7"/>
            </p:custDataLst>
          </p:nvPr>
        </p:nvSpPr>
        <p:spPr>
          <a:xfrm rot="5400000">
            <a:off x="3184439" y="1608457"/>
            <a:ext cx="1520357" cy="13933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4082995-6CAC-1C8C-DFC5-67B7ADFBA8CC}"/>
              </a:ext>
            </a:extLst>
          </p:cNvPr>
          <p:cNvSpPr/>
          <p:nvPr>
            <p:custDataLst>
              <p:tags r:id="rId8"/>
            </p:custDataLst>
          </p:nvPr>
        </p:nvSpPr>
        <p:spPr>
          <a:xfrm rot="5400000">
            <a:off x="4465688" y="1620004"/>
            <a:ext cx="1520357" cy="13933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AB6321-FF62-6109-C222-5AFD6E3D5A9E}"/>
              </a:ext>
            </a:extLst>
          </p:cNvPr>
          <p:cNvSpPr/>
          <p:nvPr>
            <p:custDataLst>
              <p:tags r:id="rId9"/>
            </p:custDataLst>
          </p:nvPr>
        </p:nvSpPr>
        <p:spPr>
          <a:xfrm rot="5400000">
            <a:off x="5718755" y="1604223"/>
            <a:ext cx="1520357" cy="13933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EB53852-11F7-26E5-814B-B448CDB3A622}"/>
              </a:ext>
            </a:extLst>
          </p:cNvPr>
          <p:cNvSpPr/>
          <p:nvPr>
            <p:custDataLst>
              <p:tags r:id="rId10"/>
            </p:custDataLst>
          </p:nvPr>
        </p:nvSpPr>
        <p:spPr>
          <a:xfrm rot="5400000">
            <a:off x="6988755" y="1599988"/>
            <a:ext cx="1520357" cy="139334"/>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54D938-E51C-4D97-3D72-4A988D994EBB}"/>
              </a:ext>
            </a:extLst>
          </p:cNvPr>
          <p:cNvSpPr/>
          <p:nvPr>
            <p:custDataLst>
              <p:tags r:id="rId11"/>
            </p:custDataLst>
          </p:nvPr>
        </p:nvSpPr>
        <p:spPr>
          <a:xfrm rot="5400000">
            <a:off x="8333022" y="1638871"/>
            <a:ext cx="1486490" cy="135467"/>
          </a:xfrm>
          <a:prstGeom prst="rect">
            <a:avLst/>
          </a:prstGeom>
          <a:solidFill>
            <a:srgbClr val="DAD1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E40E01-030E-6DE4-3D3B-C2D1CBE5C888}"/>
              </a:ext>
            </a:extLst>
          </p:cNvPr>
          <p:cNvSpPr/>
          <p:nvPr>
            <p:custDataLst>
              <p:tags r:id="rId12"/>
            </p:custDataLst>
          </p:nvPr>
        </p:nvSpPr>
        <p:spPr>
          <a:xfrm rot="16200000">
            <a:off x="-683365" y="3132389"/>
            <a:ext cx="1506070" cy="13933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DAAA3AC-38EA-D336-40A0-8BFB6D9FECC8}"/>
              </a:ext>
            </a:extLst>
          </p:cNvPr>
          <p:cNvSpPr/>
          <p:nvPr>
            <p:custDataLst>
              <p:tags r:id="rId13"/>
            </p:custDataLst>
          </p:nvPr>
        </p:nvSpPr>
        <p:spPr>
          <a:xfrm rot="16200000">
            <a:off x="612035" y="3141914"/>
            <a:ext cx="1506070" cy="13933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4C04A3B-C56F-2A9D-EE92-47E37635B6E2}"/>
              </a:ext>
            </a:extLst>
          </p:cNvPr>
          <p:cNvSpPr/>
          <p:nvPr>
            <p:custDataLst>
              <p:tags r:id="rId14"/>
            </p:custDataLst>
          </p:nvPr>
        </p:nvSpPr>
        <p:spPr>
          <a:xfrm rot="16200000">
            <a:off x="1915670" y="3178379"/>
            <a:ext cx="1506070"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EFAE581-81DE-EA9F-099C-B521806F06C3}"/>
              </a:ext>
            </a:extLst>
          </p:cNvPr>
          <p:cNvSpPr/>
          <p:nvPr>
            <p:custDataLst>
              <p:tags r:id="rId15"/>
            </p:custDataLst>
          </p:nvPr>
        </p:nvSpPr>
        <p:spPr>
          <a:xfrm rot="16200000">
            <a:off x="3192021" y="3176670"/>
            <a:ext cx="1506070"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B1B7C7B-55B7-DD61-7348-73B5130AE28C}"/>
              </a:ext>
            </a:extLst>
          </p:cNvPr>
          <p:cNvSpPr/>
          <p:nvPr>
            <p:custDataLst>
              <p:tags r:id="rId16"/>
            </p:custDataLst>
          </p:nvPr>
        </p:nvSpPr>
        <p:spPr>
          <a:xfrm rot="16200000">
            <a:off x="4477897" y="3184484"/>
            <a:ext cx="1506070"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F74D859-D7C1-9E63-D69D-79E08328CB06}"/>
              </a:ext>
            </a:extLst>
          </p:cNvPr>
          <p:cNvSpPr/>
          <p:nvPr>
            <p:custDataLst>
              <p:tags r:id="rId17"/>
            </p:custDataLst>
          </p:nvPr>
        </p:nvSpPr>
        <p:spPr>
          <a:xfrm rot="16200000">
            <a:off x="7011549" y="3178377"/>
            <a:ext cx="1506070"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D3602E3-05B2-60E8-249A-EA79AFE551E2}"/>
              </a:ext>
            </a:extLst>
          </p:cNvPr>
          <p:cNvSpPr/>
          <p:nvPr>
            <p:custDataLst>
              <p:tags r:id="rId18"/>
            </p:custDataLst>
          </p:nvPr>
        </p:nvSpPr>
        <p:spPr>
          <a:xfrm rot="16200000">
            <a:off x="5735198" y="3178378"/>
            <a:ext cx="1506070" cy="4571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BC841B6E-2FC7-70B8-C7E1-23822CE0BAE3}"/>
              </a:ext>
            </a:extLst>
          </p:cNvPr>
          <p:cNvSpPr txBox="1"/>
          <p:nvPr>
            <p:custDataLst>
              <p:tags r:id="rId19"/>
            </p:custDataLst>
          </p:nvPr>
        </p:nvSpPr>
        <p:spPr>
          <a:xfrm>
            <a:off x="1282714" y="2865280"/>
            <a:ext cx="1333866" cy="507831"/>
          </a:xfrm>
          <a:prstGeom prst="rect">
            <a:avLst/>
          </a:prstGeom>
          <a:noFill/>
        </p:spPr>
        <p:txBody>
          <a:bodyPr wrap="square">
            <a:spAutoFit/>
          </a:bodyPr>
          <a:lstStyle/>
          <a:p>
            <a:pPr lvl="0" algn="ctr"/>
            <a:r>
              <a:rPr lang="en-CA" sz="900" noProof="0" dirty="0"/>
              <a:t>Avocat</a:t>
            </a:r>
          </a:p>
          <a:p>
            <a:pPr lvl="0" algn="ctr"/>
            <a:r>
              <a:rPr lang="en-CA" sz="900" noProof="0" dirty="0"/>
              <a:t>+1 514 397 7444</a:t>
            </a:r>
          </a:p>
          <a:p>
            <a:pPr lvl="0" algn="ctr"/>
            <a:r>
              <a:rPr lang="en-CA" sz="900" noProof="0" dirty="0" err="1">
                <a:solidFill>
                  <a:schemeClr val="accent3"/>
                </a:solidFill>
              </a:rPr>
              <a:t>mciecha@fasken.com</a:t>
            </a:r>
            <a:endParaRPr lang="en-CA" sz="900" noProof="0" dirty="0">
              <a:solidFill>
                <a:schemeClr val="accent3"/>
              </a:solidFill>
            </a:endParaRPr>
          </a:p>
        </p:txBody>
      </p:sp>
      <p:sp>
        <p:nvSpPr>
          <p:cNvPr id="26" name="TextBox 25">
            <a:extLst>
              <a:ext uri="{FF2B5EF4-FFF2-40B4-BE49-F238E27FC236}">
                <a16:creationId xmlns:a16="http://schemas.microsoft.com/office/drawing/2014/main" id="{8EBFB488-7B37-A984-230B-E77248A27888}"/>
              </a:ext>
            </a:extLst>
          </p:cNvPr>
          <p:cNvSpPr txBox="1"/>
          <p:nvPr>
            <p:custDataLst>
              <p:tags r:id="rId20"/>
            </p:custDataLst>
          </p:nvPr>
        </p:nvSpPr>
        <p:spPr>
          <a:xfrm>
            <a:off x="138512" y="2873095"/>
            <a:ext cx="1255542" cy="507831"/>
          </a:xfrm>
          <a:prstGeom prst="rect">
            <a:avLst/>
          </a:prstGeom>
          <a:noFill/>
        </p:spPr>
        <p:txBody>
          <a:bodyPr wrap="square">
            <a:spAutoFit/>
          </a:bodyPr>
          <a:lstStyle/>
          <a:p>
            <a:pPr lvl="0" algn="ctr"/>
            <a:r>
              <a:rPr lang="en-CA" sz="900" noProof="0" dirty="0" err="1"/>
              <a:t>Avocate</a:t>
            </a:r>
            <a:endParaRPr lang="en-CA" sz="900" noProof="0" dirty="0"/>
          </a:p>
          <a:p>
            <a:pPr lvl="0" algn="ctr"/>
            <a:r>
              <a:rPr lang="en-CA" sz="900" noProof="0" dirty="0"/>
              <a:t>+1 514 397 7407</a:t>
            </a:r>
          </a:p>
          <a:p>
            <a:pPr lvl="0" algn="ctr"/>
            <a:r>
              <a:rPr lang="en-CA" sz="900" noProof="0" dirty="0" err="1">
                <a:solidFill>
                  <a:schemeClr val="accent3"/>
                </a:solidFill>
              </a:rPr>
              <a:t>lbrien@fasken</a:t>
            </a:r>
            <a:r>
              <a:rPr lang="en-CA" sz="900" noProof="0" dirty="0">
                <a:solidFill>
                  <a:schemeClr val="accent3"/>
                </a:solidFill>
              </a:rPr>
              <a:t>.</a:t>
            </a:r>
            <a:r>
              <a:rPr lang="fr-CA" sz="900" noProof="0" dirty="0">
                <a:solidFill>
                  <a:schemeClr val="accent3"/>
                </a:solidFill>
              </a:rPr>
              <a:t>com</a:t>
            </a:r>
            <a:endParaRPr lang="en-CA" sz="900" noProof="0" dirty="0">
              <a:solidFill>
                <a:schemeClr val="accent3"/>
              </a:solidFill>
            </a:endParaRPr>
          </a:p>
        </p:txBody>
      </p:sp>
      <p:sp>
        <p:nvSpPr>
          <p:cNvPr id="28" name="TextBox 27">
            <a:extLst>
              <a:ext uri="{FF2B5EF4-FFF2-40B4-BE49-F238E27FC236}">
                <a16:creationId xmlns:a16="http://schemas.microsoft.com/office/drawing/2014/main" id="{DAC0DBD1-FC21-3F36-FFD3-E4DB36A82C63}"/>
              </a:ext>
            </a:extLst>
          </p:cNvPr>
          <p:cNvSpPr txBox="1"/>
          <p:nvPr>
            <p:custDataLst>
              <p:tags r:id="rId21"/>
            </p:custDataLst>
          </p:nvPr>
        </p:nvSpPr>
        <p:spPr>
          <a:xfrm>
            <a:off x="2574215" y="2865280"/>
            <a:ext cx="1440070" cy="507831"/>
          </a:xfrm>
          <a:prstGeom prst="rect">
            <a:avLst/>
          </a:prstGeom>
          <a:noFill/>
        </p:spPr>
        <p:txBody>
          <a:bodyPr wrap="square">
            <a:spAutoFit/>
          </a:bodyPr>
          <a:lstStyle/>
          <a:p>
            <a:pPr lvl="0" algn="ctr"/>
            <a:r>
              <a:rPr lang="en-CA" sz="900" noProof="0" dirty="0" err="1"/>
              <a:t>Avocate</a:t>
            </a:r>
            <a:endParaRPr lang="en-CA" sz="900" noProof="0" dirty="0"/>
          </a:p>
          <a:p>
            <a:pPr lvl="0" algn="ctr"/>
            <a:r>
              <a:rPr lang="en-CA" sz="900" noProof="0" dirty="0"/>
              <a:t>+1 514 397 5251</a:t>
            </a:r>
          </a:p>
          <a:p>
            <a:pPr lvl="0" algn="ctr"/>
            <a:r>
              <a:rPr lang="en-CA" sz="900" noProof="0" dirty="0" err="1">
                <a:solidFill>
                  <a:schemeClr val="accent3"/>
                </a:solidFill>
              </a:rPr>
              <a:t>mberger@fasken.com</a:t>
            </a:r>
            <a:endParaRPr lang="en-CA" sz="900" noProof="0" dirty="0">
              <a:solidFill>
                <a:schemeClr val="accent3"/>
              </a:solidFill>
            </a:endParaRPr>
          </a:p>
        </p:txBody>
      </p:sp>
      <p:sp>
        <p:nvSpPr>
          <p:cNvPr id="30" name="TextBox 29">
            <a:extLst>
              <a:ext uri="{FF2B5EF4-FFF2-40B4-BE49-F238E27FC236}">
                <a16:creationId xmlns:a16="http://schemas.microsoft.com/office/drawing/2014/main" id="{0F1B290B-9E7B-D4F2-ED85-5E78C751B565}"/>
              </a:ext>
            </a:extLst>
          </p:cNvPr>
          <p:cNvSpPr txBox="1"/>
          <p:nvPr>
            <p:custDataLst>
              <p:tags r:id="rId22"/>
            </p:custDataLst>
          </p:nvPr>
        </p:nvSpPr>
        <p:spPr>
          <a:xfrm>
            <a:off x="3882948" y="2865295"/>
            <a:ext cx="1333696" cy="507831"/>
          </a:xfrm>
          <a:prstGeom prst="rect">
            <a:avLst/>
          </a:prstGeom>
          <a:noFill/>
        </p:spPr>
        <p:txBody>
          <a:bodyPr wrap="square">
            <a:spAutoFit/>
          </a:bodyPr>
          <a:lstStyle/>
          <a:p>
            <a:pPr lvl="0" algn="ctr"/>
            <a:r>
              <a:rPr lang="fr-CA" sz="900" dirty="0"/>
              <a:t>Avocate</a:t>
            </a:r>
          </a:p>
          <a:p>
            <a:pPr lvl="0" algn="ctr"/>
            <a:r>
              <a:rPr lang="fr-CA" sz="900" dirty="0"/>
              <a:t>+1 514 397 4396</a:t>
            </a:r>
          </a:p>
          <a:p>
            <a:pPr lvl="0" algn="ctr"/>
            <a:r>
              <a:rPr lang="fr-CA" sz="900" dirty="0" err="1">
                <a:solidFill>
                  <a:schemeClr val="accent3"/>
                </a:solidFill>
              </a:rPr>
              <a:t>gthibault@fasken.com</a:t>
            </a:r>
            <a:endParaRPr lang="fr-CA" sz="900" dirty="0">
              <a:solidFill>
                <a:schemeClr val="accent3"/>
              </a:solidFill>
            </a:endParaRPr>
          </a:p>
        </p:txBody>
      </p:sp>
      <p:sp>
        <p:nvSpPr>
          <p:cNvPr id="32" name="TextBox 31">
            <a:extLst>
              <a:ext uri="{FF2B5EF4-FFF2-40B4-BE49-F238E27FC236}">
                <a16:creationId xmlns:a16="http://schemas.microsoft.com/office/drawing/2014/main" id="{5B28AC60-0D4C-5B73-AB1B-EB21C25030FE}"/>
              </a:ext>
            </a:extLst>
          </p:cNvPr>
          <p:cNvSpPr txBox="1"/>
          <p:nvPr>
            <p:custDataLst>
              <p:tags r:id="rId23"/>
            </p:custDataLst>
          </p:nvPr>
        </p:nvSpPr>
        <p:spPr>
          <a:xfrm>
            <a:off x="5172201" y="2865260"/>
            <a:ext cx="1440070" cy="507831"/>
          </a:xfrm>
          <a:prstGeom prst="rect">
            <a:avLst/>
          </a:prstGeom>
          <a:noFill/>
        </p:spPr>
        <p:txBody>
          <a:bodyPr wrap="square">
            <a:spAutoFit/>
          </a:bodyPr>
          <a:lstStyle/>
          <a:p>
            <a:pPr lvl="0" algn="ctr"/>
            <a:r>
              <a:rPr lang="fr-CA" sz="900" dirty="0"/>
              <a:t>Avocate</a:t>
            </a:r>
          </a:p>
          <a:p>
            <a:pPr lvl="0" algn="ctr"/>
            <a:r>
              <a:rPr lang="fr-CA" sz="900" dirty="0"/>
              <a:t>+1 514 397 7476</a:t>
            </a:r>
          </a:p>
          <a:p>
            <a:pPr lvl="0" algn="ctr"/>
            <a:r>
              <a:rPr lang="fr-CA" sz="900" dirty="0" err="1">
                <a:solidFill>
                  <a:schemeClr val="accent3"/>
                </a:solidFill>
              </a:rPr>
              <a:t>lfiliatrault@fasken.com</a:t>
            </a:r>
            <a:endParaRPr lang="fr-CA" sz="900" dirty="0">
              <a:solidFill>
                <a:schemeClr val="accent3"/>
              </a:solidFill>
            </a:endParaRPr>
          </a:p>
        </p:txBody>
      </p:sp>
      <p:sp>
        <p:nvSpPr>
          <p:cNvPr id="34" name="TextBox 33">
            <a:extLst>
              <a:ext uri="{FF2B5EF4-FFF2-40B4-BE49-F238E27FC236}">
                <a16:creationId xmlns:a16="http://schemas.microsoft.com/office/drawing/2014/main" id="{90686156-CCE5-BB8E-603A-6BC2151F060C}"/>
              </a:ext>
            </a:extLst>
          </p:cNvPr>
          <p:cNvSpPr txBox="1"/>
          <p:nvPr>
            <p:custDataLst>
              <p:tags r:id="rId24"/>
            </p:custDataLst>
          </p:nvPr>
        </p:nvSpPr>
        <p:spPr>
          <a:xfrm>
            <a:off x="6532467" y="2862272"/>
            <a:ext cx="1216466" cy="507831"/>
          </a:xfrm>
          <a:prstGeom prst="rect">
            <a:avLst/>
          </a:prstGeom>
          <a:noFill/>
        </p:spPr>
        <p:txBody>
          <a:bodyPr wrap="square">
            <a:spAutoFit/>
          </a:bodyPr>
          <a:lstStyle/>
          <a:p>
            <a:pPr lvl="0" algn="ctr"/>
            <a:r>
              <a:rPr lang="fr-CA" sz="900" dirty="0"/>
              <a:t>Avocat</a:t>
            </a:r>
          </a:p>
          <a:p>
            <a:pPr lvl="0" algn="ctr"/>
            <a:r>
              <a:rPr lang="fr-CA" sz="900" dirty="0"/>
              <a:t>+1 514 657 2773</a:t>
            </a:r>
          </a:p>
          <a:p>
            <a:pPr lvl="0" algn="ctr"/>
            <a:r>
              <a:rPr lang="fr-CA" sz="900" dirty="0" err="1">
                <a:solidFill>
                  <a:schemeClr val="accent3"/>
                </a:solidFill>
              </a:rPr>
              <a:t>vbac@fasken.com</a:t>
            </a:r>
            <a:endParaRPr lang="fr-CA" sz="900" dirty="0">
              <a:solidFill>
                <a:schemeClr val="accent3"/>
              </a:solidFill>
            </a:endParaRPr>
          </a:p>
        </p:txBody>
      </p:sp>
      <p:sp>
        <p:nvSpPr>
          <p:cNvPr id="36" name="TextBox 35">
            <a:extLst>
              <a:ext uri="{FF2B5EF4-FFF2-40B4-BE49-F238E27FC236}">
                <a16:creationId xmlns:a16="http://schemas.microsoft.com/office/drawing/2014/main" id="{92929A5E-CED9-3B73-FA15-AE23CB0C3BC5}"/>
              </a:ext>
            </a:extLst>
          </p:cNvPr>
          <p:cNvSpPr txBox="1"/>
          <p:nvPr>
            <p:custDataLst>
              <p:tags r:id="rId25"/>
            </p:custDataLst>
          </p:nvPr>
        </p:nvSpPr>
        <p:spPr>
          <a:xfrm>
            <a:off x="7739385" y="2861142"/>
            <a:ext cx="1325880" cy="507831"/>
          </a:xfrm>
          <a:prstGeom prst="rect">
            <a:avLst/>
          </a:prstGeom>
          <a:noFill/>
        </p:spPr>
        <p:txBody>
          <a:bodyPr wrap="square">
            <a:spAutoFit/>
          </a:bodyPr>
          <a:lstStyle/>
          <a:p>
            <a:pPr lvl="0" algn="ctr"/>
            <a:r>
              <a:rPr lang="fr-CA" sz="900" dirty="0"/>
              <a:t>Avocate</a:t>
            </a:r>
          </a:p>
          <a:p>
            <a:pPr lvl="0" algn="ctr"/>
            <a:r>
              <a:rPr lang="fr-CA" sz="900" dirty="0"/>
              <a:t>+1 514 397 4311</a:t>
            </a:r>
          </a:p>
          <a:p>
            <a:pPr lvl="0" algn="ctr"/>
            <a:r>
              <a:rPr lang="fr-CA" sz="900" dirty="0" err="1">
                <a:solidFill>
                  <a:schemeClr val="accent3"/>
                </a:solidFill>
              </a:rPr>
              <a:t>barrelle@fasken.com</a:t>
            </a:r>
            <a:endParaRPr lang="fr-CA" sz="900" dirty="0">
              <a:solidFill>
                <a:schemeClr val="accent3"/>
              </a:solidFill>
            </a:endParaRPr>
          </a:p>
        </p:txBody>
      </p:sp>
      <p:sp>
        <p:nvSpPr>
          <p:cNvPr id="38" name="TextBox 37">
            <a:extLst>
              <a:ext uri="{FF2B5EF4-FFF2-40B4-BE49-F238E27FC236}">
                <a16:creationId xmlns:a16="http://schemas.microsoft.com/office/drawing/2014/main" id="{5809AF5D-6599-CE16-E81C-56D4F277BE2B}"/>
              </a:ext>
            </a:extLst>
          </p:cNvPr>
          <p:cNvSpPr txBox="1"/>
          <p:nvPr>
            <p:custDataLst>
              <p:tags r:id="rId26"/>
            </p:custDataLst>
          </p:nvPr>
        </p:nvSpPr>
        <p:spPr>
          <a:xfrm>
            <a:off x="2679794" y="2578762"/>
            <a:ext cx="1216466" cy="276999"/>
          </a:xfrm>
          <a:prstGeom prst="rect">
            <a:avLst/>
          </a:prstGeom>
          <a:noFill/>
        </p:spPr>
        <p:txBody>
          <a:bodyPr wrap="square">
            <a:spAutoFit/>
          </a:bodyPr>
          <a:lstStyle/>
          <a:p>
            <a:pPr lvl="0" algn="ctr"/>
            <a:r>
              <a:rPr lang="en-CA" sz="1200" noProof="0" dirty="0"/>
              <a:t>Berger Paquin</a:t>
            </a:r>
          </a:p>
        </p:txBody>
      </p:sp>
      <p:sp>
        <p:nvSpPr>
          <p:cNvPr id="40" name="TextBox 39">
            <a:extLst>
              <a:ext uri="{FF2B5EF4-FFF2-40B4-BE49-F238E27FC236}">
                <a16:creationId xmlns:a16="http://schemas.microsoft.com/office/drawing/2014/main" id="{CAF2CFFC-4990-92F8-DD32-CBF6CE2D29E7}"/>
              </a:ext>
            </a:extLst>
          </p:cNvPr>
          <p:cNvSpPr txBox="1"/>
          <p:nvPr>
            <p:custDataLst>
              <p:tags r:id="rId27"/>
            </p:custDataLst>
          </p:nvPr>
        </p:nvSpPr>
        <p:spPr>
          <a:xfrm>
            <a:off x="6816280" y="2578762"/>
            <a:ext cx="636954" cy="276999"/>
          </a:xfrm>
          <a:prstGeom prst="rect">
            <a:avLst/>
          </a:prstGeom>
          <a:noFill/>
        </p:spPr>
        <p:txBody>
          <a:bodyPr wrap="square">
            <a:spAutoFit/>
          </a:bodyPr>
          <a:lstStyle/>
          <a:p>
            <a:pPr lvl="0" algn="ctr"/>
            <a:r>
              <a:rPr lang="fr-CA" sz="1200" dirty="0"/>
              <a:t>Bac</a:t>
            </a:r>
          </a:p>
        </p:txBody>
      </p:sp>
      <p:sp>
        <p:nvSpPr>
          <p:cNvPr id="42" name="TextBox 41">
            <a:extLst>
              <a:ext uri="{FF2B5EF4-FFF2-40B4-BE49-F238E27FC236}">
                <a16:creationId xmlns:a16="http://schemas.microsoft.com/office/drawing/2014/main" id="{BAD10139-D1ED-15DC-59EF-88AA77BA5E8F}"/>
              </a:ext>
            </a:extLst>
          </p:cNvPr>
          <p:cNvSpPr txBox="1"/>
          <p:nvPr>
            <p:custDataLst>
              <p:tags r:id="rId28"/>
            </p:custDataLst>
          </p:nvPr>
        </p:nvSpPr>
        <p:spPr>
          <a:xfrm>
            <a:off x="7738856" y="2582017"/>
            <a:ext cx="1315718" cy="276999"/>
          </a:xfrm>
          <a:prstGeom prst="rect">
            <a:avLst/>
          </a:prstGeom>
          <a:noFill/>
        </p:spPr>
        <p:txBody>
          <a:bodyPr wrap="square">
            <a:spAutoFit/>
          </a:bodyPr>
          <a:lstStyle/>
          <a:p>
            <a:pPr lvl="0" algn="ctr"/>
            <a:r>
              <a:rPr lang="fr-CA" sz="1200" dirty="0" err="1"/>
              <a:t>Arrelle</a:t>
            </a:r>
            <a:r>
              <a:rPr lang="fr-CA" sz="1200" dirty="0"/>
              <a:t>-Petit</a:t>
            </a:r>
            <a:endParaRPr lang="en-US" sz="1200" dirty="0"/>
          </a:p>
        </p:txBody>
      </p:sp>
      <p:sp>
        <p:nvSpPr>
          <p:cNvPr id="44" name="TextBox 43">
            <a:extLst>
              <a:ext uri="{FF2B5EF4-FFF2-40B4-BE49-F238E27FC236}">
                <a16:creationId xmlns:a16="http://schemas.microsoft.com/office/drawing/2014/main" id="{0FAE57E5-F967-3EAA-8942-09C8D36C7BE6}"/>
              </a:ext>
            </a:extLst>
          </p:cNvPr>
          <p:cNvSpPr txBox="1"/>
          <p:nvPr>
            <p:custDataLst>
              <p:tags r:id="rId29"/>
            </p:custDataLst>
          </p:nvPr>
        </p:nvSpPr>
        <p:spPr>
          <a:xfrm>
            <a:off x="1592916" y="2589394"/>
            <a:ext cx="900336" cy="276999"/>
          </a:xfrm>
          <a:prstGeom prst="rect">
            <a:avLst/>
          </a:prstGeom>
          <a:noFill/>
        </p:spPr>
        <p:txBody>
          <a:bodyPr wrap="square">
            <a:spAutoFit/>
          </a:bodyPr>
          <a:lstStyle/>
          <a:p>
            <a:pPr lvl="0" algn="ctr"/>
            <a:r>
              <a:rPr lang="en-CA" sz="1200" noProof="0" dirty="0" err="1"/>
              <a:t>Ciecha</a:t>
            </a:r>
            <a:endParaRPr lang="en-CA" sz="1200" noProof="0" dirty="0"/>
          </a:p>
        </p:txBody>
      </p:sp>
    </p:spTree>
    <p:extLst>
      <p:ext uri="{BB962C8B-B14F-4D97-AF65-F5344CB8AC3E}">
        <p14:creationId xmlns:p14="http://schemas.microsoft.com/office/powerpoint/2010/main" val="393564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121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6BAD5B-F0A5-D3C6-7061-83AA03F251DA}"/>
              </a:ext>
            </a:extLst>
          </p:cNvPr>
          <p:cNvSpPr/>
          <p:nvPr>
            <p:custDataLst>
              <p:tags r:id="rId1"/>
            </p:custDataLst>
          </p:nvPr>
        </p:nvSpPr>
        <p:spPr>
          <a:xfrm>
            <a:off x="728539" y="1617695"/>
            <a:ext cx="8035831" cy="99417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2"/>
            </p:custDataLst>
          </p:nvPr>
        </p:nvSpPr>
        <p:spPr>
          <a:xfrm>
            <a:off x="628650" y="252244"/>
            <a:ext cx="8234550" cy="994172"/>
          </a:xfrm>
        </p:spPr>
        <p:txBody>
          <a:bodyPr>
            <a:normAutofit/>
          </a:bodyPr>
          <a:lstStyle/>
          <a:p>
            <a:r>
              <a:rPr lang="fr-CA" sz="3200" dirty="0"/>
              <a:t>Convenance du client</a:t>
            </a:r>
            <a:endParaRPr lang="fr-CA" sz="2200" dirty="0"/>
          </a:p>
        </p:txBody>
      </p:sp>
      <p:pic>
        <p:nvPicPr>
          <p:cNvPr id="4" name="Graphic 3" descr="Caret Right outline">
            <a:extLst>
              <a:ext uri="{FF2B5EF4-FFF2-40B4-BE49-F238E27FC236}">
                <a16:creationId xmlns:a16="http://schemas.microsoft.com/office/drawing/2014/main" id="{37B91CFB-5EF5-3B0B-5FFC-18A299BDB8B2}"/>
              </a:ext>
            </a:extLst>
          </p:cNvPr>
          <p:cNvPicPr>
            <a:picLocks noChangeAspect="1"/>
          </p:cNvPicPr>
          <p:nvPr>
            <p:custDataLst>
              <p:tags r:id="rId3"/>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4853" y="845824"/>
            <a:ext cx="369332" cy="369332"/>
          </a:xfrm>
          <a:prstGeom prst="rect">
            <a:avLst/>
          </a:prstGeom>
        </p:spPr>
      </p:pic>
      <p:sp>
        <p:nvSpPr>
          <p:cNvPr id="10" name="TextBox 9">
            <a:extLst>
              <a:ext uri="{FF2B5EF4-FFF2-40B4-BE49-F238E27FC236}">
                <a16:creationId xmlns:a16="http://schemas.microsoft.com/office/drawing/2014/main" id="{1C52C33D-2A57-2AF6-08E0-17020F987F20}"/>
              </a:ext>
            </a:extLst>
          </p:cNvPr>
          <p:cNvSpPr txBox="1"/>
          <p:nvPr>
            <p:custDataLst>
              <p:tags r:id="rId4"/>
            </p:custDataLst>
          </p:nvPr>
        </p:nvSpPr>
        <p:spPr>
          <a:xfrm>
            <a:off x="628650" y="877084"/>
            <a:ext cx="8144119" cy="769441"/>
          </a:xfrm>
          <a:prstGeom prst="rect">
            <a:avLst/>
          </a:prstGeom>
          <a:noFill/>
        </p:spPr>
        <p:txBody>
          <a:bodyPr wrap="square">
            <a:spAutoFit/>
          </a:bodyPr>
          <a:lstStyle/>
          <a:p>
            <a:pPr algn="just">
              <a:lnSpc>
                <a:spcPct val="100000"/>
              </a:lnSpc>
              <a:spcBef>
                <a:spcPts val="0"/>
              </a:spcBef>
            </a:pPr>
            <a:r>
              <a:rPr lang="fr-CA" sz="1100" b="1" u="sng" dirty="0">
                <a:solidFill>
                  <a:schemeClr val="accent3"/>
                </a:solidFill>
              </a:rPr>
              <a:t>Avant</a:t>
            </a:r>
            <a:r>
              <a:rPr lang="fr-CA" sz="1100" dirty="0">
                <a:solidFill>
                  <a:schemeClr val="accent3"/>
                </a:solidFill>
              </a:rPr>
              <a:t> d’ouvrir un compte </a:t>
            </a:r>
            <a:r>
              <a:rPr lang="fr-CA" sz="1100" dirty="0"/>
              <a:t>pour un client, d’acheter, de vendre, de déposer, d’échanger ou de transférer des titres à l’égard du compte, ou de prendre, y compris en vertu d’un pouvoir discrétionnaire, ou de recommander toute autre mesure relative à un placement pour le client, la personne inscrite établit de façon raisonnable que la mesure </a:t>
            </a:r>
            <a:r>
              <a:rPr lang="fr-CA" sz="1100" dirty="0">
                <a:solidFill>
                  <a:schemeClr val="accent3"/>
                </a:solidFill>
              </a:rPr>
              <a:t>respecte les critères suivants</a:t>
            </a:r>
            <a:r>
              <a:rPr lang="fr-CA" sz="1100" dirty="0"/>
              <a:t>: </a:t>
            </a:r>
          </a:p>
          <a:p>
            <a:pPr marL="609600" indent="-171450" algn="just">
              <a:lnSpc>
                <a:spcPct val="100000"/>
              </a:lnSpc>
              <a:spcBef>
                <a:spcPts val="0"/>
              </a:spcBef>
              <a:buClr>
                <a:schemeClr val="accent3"/>
              </a:buClr>
              <a:buFont typeface="Arial" panose="020B0604020202020204" pitchFamily="34" charset="0"/>
              <a:buChar char="•"/>
            </a:pPr>
            <a:r>
              <a:rPr lang="fr-CA" sz="1100" dirty="0"/>
              <a:t>elle convient au client, selon les </a:t>
            </a:r>
            <a:r>
              <a:rPr lang="fr-CA" sz="1100" dirty="0">
                <a:solidFill>
                  <a:schemeClr val="accent3"/>
                </a:solidFill>
              </a:rPr>
              <a:t>facteurs suivants</a:t>
            </a:r>
            <a:r>
              <a:rPr lang="fr-CA" sz="1100" dirty="0"/>
              <a:t>:    </a:t>
            </a:r>
          </a:p>
        </p:txBody>
      </p:sp>
      <p:sp>
        <p:nvSpPr>
          <p:cNvPr id="13" name="TextBox 12">
            <a:extLst>
              <a:ext uri="{FF2B5EF4-FFF2-40B4-BE49-F238E27FC236}">
                <a16:creationId xmlns:a16="http://schemas.microsoft.com/office/drawing/2014/main" id="{83296246-8DA4-2E13-F7FB-10C2D1E09CB3}"/>
              </a:ext>
            </a:extLst>
          </p:cNvPr>
          <p:cNvSpPr txBox="1"/>
          <p:nvPr>
            <p:custDataLst>
              <p:tags r:id="rId5"/>
            </p:custDataLst>
          </p:nvPr>
        </p:nvSpPr>
        <p:spPr>
          <a:xfrm>
            <a:off x="379630" y="1648955"/>
            <a:ext cx="8642159" cy="900246"/>
          </a:xfrm>
          <a:prstGeom prst="rect">
            <a:avLst/>
          </a:prstGeom>
          <a:noFill/>
        </p:spPr>
        <p:txBody>
          <a:bodyPr wrap="square">
            <a:spAutoFit/>
          </a:bodyPr>
          <a:lstStyle/>
          <a:p>
            <a:pPr lvl="1"/>
            <a:r>
              <a:rPr lang="fr-CA" sz="1050" dirty="0">
                <a:solidFill>
                  <a:schemeClr val="accent3"/>
                </a:solidFill>
              </a:rPr>
              <a:t>1. L’information</a:t>
            </a:r>
            <a:r>
              <a:rPr lang="fr-CA" sz="1050" dirty="0"/>
              <a:t> recueillie au sujet du client conformément aux </a:t>
            </a:r>
            <a:r>
              <a:rPr lang="fr-CA" sz="1050" dirty="0">
                <a:solidFill>
                  <a:schemeClr val="accent3"/>
                </a:solidFill>
              </a:rPr>
              <a:t>exigences de KYC</a:t>
            </a:r>
            <a:r>
              <a:rPr lang="fr-CA" sz="1050" dirty="0"/>
              <a:t>    </a:t>
            </a:r>
          </a:p>
          <a:p>
            <a:pPr lvl="1"/>
            <a:r>
              <a:rPr lang="fr-CA" sz="1050" dirty="0">
                <a:solidFill>
                  <a:schemeClr val="accent3"/>
                </a:solidFill>
              </a:rPr>
              <a:t>2. L’évaluation</a:t>
            </a:r>
            <a:r>
              <a:rPr lang="fr-CA" sz="1050" dirty="0"/>
              <a:t> ou la compréhension </a:t>
            </a:r>
            <a:r>
              <a:rPr lang="fr-CA" sz="1050" dirty="0">
                <a:solidFill>
                  <a:schemeClr val="accent3"/>
                </a:solidFill>
              </a:rPr>
              <a:t>du titre </a:t>
            </a:r>
            <a:r>
              <a:rPr lang="fr-CA" sz="1050" dirty="0"/>
              <a:t>par la personne inscrite   </a:t>
            </a:r>
          </a:p>
          <a:p>
            <a:pPr lvl="1"/>
            <a:r>
              <a:rPr lang="fr-CA" sz="1050" dirty="0">
                <a:solidFill>
                  <a:schemeClr val="accent3"/>
                </a:solidFill>
              </a:rPr>
              <a:t>3. Les conséquences </a:t>
            </a:r>
            <a:r>
              <a:rPr lang="fr-CA" sz="1050" dirty="0"/>
              <a:t>de la mesure sur le compte du client, notamment la </a:t>
            </a:r>
            <a:r>
              <a:rPr lang="fr-CA" sz="1050" dirty="0">
                <a:solidFill>
                  <a:schemeClr val="accent3"/>
                </a:solidFill>
              </a:rPr>
              <a:t>concentration</a:t>
            </a:r>
            <a:r>
              <a:rPr lang="fr-CA" sz="1050" dirty="0"/>
              <a:t> et la </a:t>
            </a:r>
            <a:r>
              <a:rPr lang="fr-CA" sz="1050" dirty="0">
                <a:solidFill>
                  <a:schemeClr val="accent3"/>
                </a:solidFill>
              </a:rPr>
              <a:t>liquidité</a:t>
            </a:r>
            <a:r>
              <a:rPr lang="fr-CA" sz="1050" dirty="0"/>
              <a:t> des titres dans le compte    </a:t>
            </a:r>
          </a:p>
          <a:p>
            <a:pPr lvl="1"/>
            <a:r>
              <a:rPr lang="fr-CA" sz="1050" dirty="0">
                <a:solidFill>
                  <a:schemeClr val="accent3"/>
                </a:solidFill>
              </a:rPr>
              <a:t>4. L’incidence</a:t>
            </a:r>
            <a:r>
              <a:rPr lang="fr-CA" sz="1050" dirty="0"/>
              <a:t> réelle et potentielle des coûts sur les </a:t>
            </a:r>
            <a:r>
              <a:rPr lang="fr-CA" sz="1050" dirty="0">
                <a:solidFill>
                  <a:schemeClr val="accent3"/>
                </a:solidFill>
              </a:rPr>
              <a:t>rendements des placements </a:t>
            </a:r>
            <a:r>
              <a:rPr lang="fr-CA" sz="1050" dirty="0"/>
              <a:t>du client    </a:t>
            </a:r>
          </a:p>
          <a:p>
            <a:pPr lvl="1"/>
            <a:r>
              <a:rPr lang="fr-CA" sz="1050" dirty="0">
                <a:solidFill>
                  <a:schemeClr val="accent3"/>
                </a:solidFill>
              </a:rPr>
              <a:t>5. </a:t>
            </a:r>
            <a:r>
              <a:rPr lang="fr-CA" sz="1050" dirty="0"/>
              <a:t>Un ensemble raisonnable </a:t>
            </a:r>
            <a:r>
              <a:rPr lang="fr-CA" sz="1050" dirty="0">
                <a:solidFill>
                  <a:schemeClr val="accent3"/>
                </a:solidFill>
              </a:rPr>
              <a:t>d’autres mesures </a:t>
            </a:r>
            <a:r>
              <a:rPr lang="fr-CA" sz="1050" dirty="0"/>
              <a:t>qu’elle peut adopter par l’entremise de la société inscrite au moment de l’évaluation </a:t>
            </a:r>
          </a:p>
        </p:txBody>
      </p:sp>
      <p:sp>
        <p:nvSpPr>
          <p:cNvPr id="15" name="TextBox 14">
            <a:extLst>
              <a:ext uri="{FF2B5EF4-FFF2-40B4-BE49-F238E27FC236}">
                <a16:creationId xmlns:a16="http://schemas.microsoft.com/office/drawing/2014/main" id="{CC5B12BA-87F5-0E2F-7B95-727F47ADFCFA}"/>
              </a:ext>
            </a:extLst>
          </p:cNvPr>
          <p:cNvSpPr txBox="1"/>
          <p:nvPr>
            <p:custDataLst>
              <p:tags r:id="rId6"/>
            </p:custDataLst>
          </p:nvPr>
        </p:nvSpPr>
        <p:spPr>
          <a:xfrm>
            <a:off x="628649" y="2651652"/>
            <a:ext cx="3826119" cy="261610"/>
          </a:xfrm>
          <a:prstGeom prst="rect">
            <a:avLst/>
          </a:prstGeom>
          <a:noFill/>
        </p:spPr>
        <p:txBody>
          <a:bodyPr wrap="square">
            <a:spAutoFit/>
          </a:bodyPr>
          <a:lstStyle/>
          <a:p>
            <a:pPr marL="609600" indent="-171450">
              <a:lnSpc>
                <a:spcPct val="100000"/>
              </a:lnSpc>
              <a:spcBef>
                <a:spcPts val="0"/>
              </a:spcBef>
              <a:buClr>
                <a:schemeClr val="accent3"/>
              </a:buClr>
              <a:buFont typeface="Arial" panose="020B0604020202020204" pitchFamily="34" charset="0"/>
              <a:buChar char="•"/>
            </a:pPr>
            <a:r>
              <a:rPr lang="fr-CA" sz="1100" dirty="0"/>
              <a:t>la mesure donne préséance à </a:t>
            </a:r>
            <a:r>
              <a:rPr lang="fr-CA" sz="1100" dirty="0">
                <a:solidFill>
                  <a:schemeClr val="accent3"/>
                </a:solidFill>
              </a:rPr>
              <a:t>l’intérêt du client</a:t>
            </a:r>
          </a:p>
        </p:txBody>
      </p:sp>
      <p:grpSp>
        <p:nvGrpSpPr>
          <p:cNvPr id="20" name="Group 19">
            <a:extLst>
              <a:ext uri="{FF2B5EF4-FFF2-40B4-BE49-F238E27FC236}">
                <a16:creationId xmlns:a16="http://schemas.microsoft.com/office/drawing/2014/main" id="{3C011874-382F-570E-3601-D06AB7A25BDD}"/>
              </a:ext>
            </a:extLst>
          </p:cNvPr>
          <p:cNvGrpSpPr/>
          <p:nvPr>
            <p:custDataLst>
              <p:tags r:id="rId7"/>
            </p:custDataLst>
          </p:nvPr>
        </p:nvGrpSpPr>
        <p:grpSpPr>
          <a:xfrm>
            <a:off x="294852" y="2828865"/>
            <a:ext cx="8089605" cy="652737"/>
            <a:chOff x="294853" y="2883570"/>
            <a:chExt cx="7872224" cy="652737"/>
          </a:xfrm>
        </p:grpSpPr>
        <p:pic>
          <p:nvPicPr>
            <p:cNvPr id="5" name="Graphic 4" descr="Caret Right outline">
              <a:extLst>
                <a:ext uri="{FF2B5EF4-FFF2-40B4-BE49-F238E27FC236}">
                  <a16:creationId xmlns:a16="http://schemas.microsoft.com/office/drawing/2014/main" id="{C707D006-6E3D-E74E-F736-B99D7DA623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4853" y="2883570"/>
              <a:ext cx="369332" cy="369332"/>
            </a:xfrm>
            <a:prstGeom prst="rect">
              <a:avLst/>
            </a:prstGeom>
          </p:spPr>
        </p:pic>
        <p:sp>
          <p:nvSpPr>
            <p:cNvPr id="17" name="TextBox 16">
              <a:extLst>
                <a:ext uri="{FF2B5EF4-FFF2-40B4-BE49-F238E27FC236}">
                  <a16:creationId xmlns:a16="http://schemas.microsoft.com/office/drawing/2014/main" id="{3B23E345-D351-8C2B-0EFD-9994BDB17EB4}"/>
                </a:ext>
              </a:extLst>
            </p:cNvPr>
            <p:cNvSpPr txBox="1"/>
            <p:nvPr/>
          </p:nvSpPr>
          <p:spPr>
            <a:xfrm>
              <a:off x="628649" y="2936143"/>
              <a:ext cx="7538428" cy="600164"/>
            </a:xfrm>
            <a:prstGeom prst="rect">
              <a:avLst/>
            </a:prstGeom>
            <a:noFill/>
          </p:spPr>
          <p:txBody>
            <a:bodyPr wrap="square">
              <a:spAutoFit/>
            </a:bodyPr>
            <a:lstStyle/>
            <a:p>
              <a:pPr algn="just">
                <a:lnSpc>
                  <a:spcPct val="100000"/>
                </a:lnSpc>
                <a:spcBef>
                  <a:spcPts val="0"/>
                </a:spcBef>
              </a:pPr>
              <a:r>
                <a:rPr lang="fr-CA" sz="1100" dirty="0"/>
                <a:t>La personne inscrite </a:t>
              </a:r>
              <a:r>
                <a:rPr lang="fr-CA" sz="1100" dirty="0">
                  <a:solidFill>
                    <a:schemeClr val="accent3"/>
                  </a:solidFill>
                </a:rPr>
                <a:t>examine le compte </a:t>
              </a:r>
              <a:r>
                <a:rPr lang="fr-CA" sz="1100" dirty="0"/>
                <a:t>du client et les titres qui le composent afin de déterminer si les critères ci-dessus sont respectés et </a:t>
              </a:r>
              <a:r>
                <a:rPr lang="fr-CA" sz="1100" b="1" u="sng" dirty="0"/>
                <a:t>prend des </a:t>
              </a:r>
              <a:r>
                <a:rPr lang="fr-CA" sz="1100" b="1" u="sng" dirty="0">
                  <a:solidFill>
                    <a:schemeClr val="accent3"/>
                  </a:solidFill>
                </a:rPr>
                <a:t>mesures raisonnables </a:t>
              </a:r>
              <a:r>
                <a:rPr lang="fr-CA" sz="1100" b="1" u="sng" dirty="0"/>
                <a:t>dans un </a:t>
              </a:r>
              <a:r>
                <a:rPr lang="fr-CA" sz="1100" b="1" u="sng" dirty="0">
                  <a:solidFill>
                    <a:schemeClr val="accent3"/>
                  </a:solidFill>
                </a:rPr>
                <a:t>délai raisonnable </a:t>
              </a:r>
              <a:r>
                <a:rPr lang="fr-CA" sz="1100" b="1" u="sng" dirty="0"/>
                <a:t>après les événements suivants</a:t>
              </a:r>
              <a:r>
                <a:rPr lang="fr-CA" sz="1100" dirty="0"/>
                <a:t>:   </a:t>
              </a:r>
            </a:p>
          </p:txBody>
        </p:sp>
      </p:grpSp>
      <p:sp>
        <p:nvSpPr>
          <p:cNvPr id="19" name="TextBox 18">
            <a:extLst>
              <a:ext uri="{FF2B5EF4-FFF2-40B4-BE49-F238E27FC236}">
                <a16:creationId xmlns:a16="http://schemas.microsoft.com/office/drawing/2014/main" id="{5966257C-EFD6-25F3-92DF-C1CBB3EB8199}"/>
              </a:ext>
            </a:extLst>
          </p:cNvPr>
          <p:cNvSpPr txBox="1"/>
          <p:nvPr>
            <p:custDataLst>
              <p:tags r:id="rId8"/>
            </p:custDataLst>
          </p:nvPr>
        </p:nvSpPr>
        <p:spPr>
          <a:xfrm>
            <a:off x="603500" y="3260234"/>
            <a:ext cx="8169270" cy="1107996"/>
          </a:xfrm>
          <a:prstGeom prst="rect">
            <a:avLst/>
          </a:prstGeom>
          <a:noFill/>
        </p:spPr>
        <p:txBody>
          <a:bodyPr wrap="square">
            <a:spAutoFit/>
          </a:bodyPr>
          <a:lstStyle/>
          <a:p>
            <a:pPr marL="628650" lvl="1" indent="-171450">
              <a:lnSpc>
                <a:spcPct val="100000"/>
              </a:lnSpc>
              <a:spcBef>
                <a:spcPts val="0"/>
              </a:spcBef>
              <a:buClr>
                <a:schemeClr val="accent3"/>
              </a:buClr>
              <a:buFont typeface="Arial" panose="020B0604020202020204" pitchFamily="34" charset="0"/>
              <a:buChar char="•"/>
            </a:pPr>
            <a:r>
              <a:rPr lang="fr-CA" sz="1100" dirty="0"/>
              <a:t>Une personne physique inscrite est désignée comme responsable du compte   </a:t>
            </a:r>
          </a:p>
          <a:p>
            <a:pPr marL="628650" lvl="1" indent="-171450">
              <a:lnSpc>
                <a:spcPct val="100000"/>
              </a:lnSpc>
              <a:spcBef>
                <a:spcPts val="0"/>
              </a:spcBef>
              <a:buClr>
                <a:schemeClr val="accent3"/>
              </a:buClr>
              <a:buFont typeface="Arial" panose="020B0604020202020204" pitchFamily="34" charset="0"/>
              <a:buChar char="•"/>
            </a:pPr>
            <a:r>
              <a:rPr lang="fr-CA" sz="1100" dirty="0"/>
              <a:t>Elle a connaissance d’un changement dans un titre du compte pouvant faire que le titre ou le compte ne respecte plus la convenance   </a:t>
            </a:r>
          </a:p>
          <a:p>
            <a:pPr marL="628650" lvl="1" indent="-171450">
              <a:lnSpc>
                <a:spcPct val="100000"/>
              </a:lnSpc>
              <a:spcBef>
                <a:spcPts val="0"/>
              </a:spcBef>
              <a:buClr>
                <a:schemeClr val="accent3"/>
              </a:buClr>
              <a:buFont typeface="Arial" panose="020B0604020202020204" pitchFamily="34" charset="0"/>
              <a:buChar char="•"/>
            </a:pPr>
            <a:r>
              <a:rPr lang="fr-CA" sz="1100" b="1" u="sng" dirty="0"/>
              <a:t>Elle a </a:t>
            </a:r>
            <a:r>
              <a:rPr lang="fr-CA" sz="1100" b="1" u="sng" dirty="0">
                <a:solidFill>
                  <a:schemeClr val="accent3"/>
                </a:solidFill>
              </a:rPr>
              <a:t>connaissance d’un changement </a:t>
            </a:r>
            <a:r>
              <a:rPr lang="fr-CA" sz="1100" b="1" u="sng" dirty="0"/>
              <a:t>dans les renseignements KYC pouvant faire que le titre ou le compte ne respecte plus la convenance   </a:t>
            </a:r>
          </a:p>
          <a:p>
            <a:pPr marL="628650" lvl="1" indent="-171450">
              <a:lnSpc>
                <a:spcPct val="100000"/>
              </a:lnSpc>
              <a:spcBef>
                <a:spcPts val="0"/>
              </a:spcBef>
              <a:buClr>
                <a:schemeClr val="accent3"/>
              </a:buClr>
              <a:buFont typeface="Arial" panose="020B0604020202020204" pitchFamily="34" charset="0"/>
              <a:buChar char="•"/>
            </a:pPr>
            <a:r>
              <a:rPr lang="fr-CA" sz="1100" b="1" u="sng" dirty="0"/>
              <a:t>Elle </a:t>
            </a:r>
            <a:r>
              <a:rPr lang="fr-CA" sz="1100" b="1" u="sng" dirty="0">
                <a:solidFill>
                  <a:schemeClr val="accent3"/>
                </a:solidFill>
              </a:rPr>
              <a:t>réexamine l’information </a:t>
            </a:r>
            <a:r>
              <a:rPr lang="fr-CA" sz="1100" b="1" u="sng" dirty="0"/>
              <a:t>au sujet du client conformément à la fréquence prévue au Règlement 31-103</a:t>
            </a:r>
          </a:p>
        </p:txBody>
      </p:sp>
      <p:cxnSp>
        <p:nvCxnSpPr>
          <p:cNvPr id="21" name="Straight Connector 20">
            <a:extLst>
              <a:ext uri="{FF2B5EF4-FFF2-40B4-BE49-F238E27FC236}">
                <a16:creationId xmlns:a16="http://schemas.microsoft.com/office/drawing/2014/main" id="{2B7DC1A7-7EDA-393C-A800-C1D60641395C}"/>
              </a:ext>
            </a:extLst>
          </p:cNvPr>
          <p:cNvCxnSpPr>
            <a:cxnSpLocks/>
          </p:cNvCxnSpPr>
          <p:nvPr>
            <p:custDataLst>
              <p:tags r:id="rId9"/>
            </p:custDataLst>
          </p:nvPr>
        </p:nvCxnSpPr>
        <p:spPr>
          <a:xfrm>
            <a:off x="736355" y="1617695"/>
            <a:ext cx="0" cy="994172"/>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Graphic 7" descr="Folder Search outline">
            <a:extLst>
              <a:ext uri="{FF2B5EF4-FFF2-40B4-BE49-F238E27FC236}">
                <a16:creationId xmlns:a16="http://schemas.microsoft.com/office/drawing/2014/main" id="{F58160AE-B0FF-2BF5-89BC-A525E6C09EAE}"/>
              </a:ext>
            </a:extLst>
          </p:cNvPr>
          <p:cNvPicPr>
            <a:picLocks noChangeAspect="1"/>
          </p:cNvPicPr>
          <p:nvPr>
            <p:custDataLst>
              <p:tags r:id="rId10"/>
            </p:custDataLst>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22471" y="3447880"/>
            <a:ext cx="612135" cy="612135"/>
          </a:xfrm>
          <a:prstGeom prst="rect">
            <a:avLst/>
          </a:prstGeom>
        </p:spPr>
      </p:pic>
    </p:spTree>
    <p:extLst>
      <p:ext uri="{BB962C8B-B14F-4D97-AF65-F5344CB8AC3E}">
        <p14:creationId xmlns:p14="http://schemas.microsoft.com/office/powerpoint/2010/main" val="3492407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9258-0332-FBBA-3419-6CD957F90C99}"/>
              </a:ext>
            </a:extLst>
          </p:cNvPr>
          <p:cNvSpPr>
            <a:spLocks noGrp="1"/>
          </p:cNvSpPr>
          <p:nvPr>
            <p:ph type="title"/>
            <p:custDataLst>
              <p:tags r:id="rId1"/>
            </p:custDataLst>
          </p:nvPr>
        </p:nvSpPr>
        <p:spPr>
          <a:xfrm>
            <a:off x="628650" y="273844"/>
            <a:ext cx="7886700" cy="656598"/>
          </a:xfrm>
        </p:spPr>
        <p:txBody>
          <a:bodyPr>
            <a:normAutofit/>
          </a:bodyPr>
          <a:lstStyle/>
          <a:p>
            <a:r>
              <a:rPr lang="fr-CA" sz="3600" dirty="0"/>
              <a:t>Connaissance du client (</a:t>
            </a:r>
            <a:r>
              <a:rPr lang="fr-CA" sz="3600" dirty="0" err="1"/>
              <a:t>KYC</a:t>
            </a:r>
            <a:r>
              <a:rPr lang="fr-CA" sz="3600" dirty="0"/>
              <a:t>)</a:t>
            </a:r>
            <a:endParaRPr lang="en-CA" dirty="0"/>
          </a:p>
        </p:txBody>
      </p:sp>
      <p:sp>
        <p:nvSpPr>
          <p:cNvPr id="7" name="TextBox 6">
            <a:extLst>
              <a:ext uri="{FF2B5EF4-FFF2-40B4-BE49-F238E27FC236}">
                <a16:creationId xmlns:a16="http://schemas.microsoft.com/office/drawing/2014/main" id="{00948C4F-5C51-6956-DBA6-22E9C245E01C}"/>
              </a:ext>
            </a:extLst>
          </p:cNvPr>
          <p:cNvSpPr txBox="1"/>
          <p:nvPr>
            <p:custDataLst>
              <p:tags r:id="rId2"/>
            </p:custDataLst>
          </p:nvPr>
        </p:nvSpPr>
        <p:spPr>
          <a:xfrm>
            <a:off x="628650" y="806893"/>
            <a:ext cx="7886701" cy="369332"/>
          </a:xfrm>
          <a:prstGeom prst="rect">
            <a:avLst/>
          </a:prstGeom>
          <a:noFill/>
        </p:spPr>
        <p:txBody>
          <a:bodyPr wrap="square">
            <a:spAutoFit/>
          </a:bodyPr>
          <a:lstStyle/>
          <a:p>
            <a:pPr marL="0" indent="0">
              <a:buNone/>
            </a:pPr>
            <a:r>
              <a:rPr lang="fr-FR" sz="1800" dirty="0"/>
              <a:t>La personne inscrite prend des mesures raisonnables pour faire ce qui suit:</a:t>
            </a:r>
          </a:p>
        </p:txBody>
      </p:sp>
      <p:pic>
        <p:nvPicPr>
          <p:cNvPr id="8" name="Graphic 7" descr="Caret Right outline">
            <a:extLst>
              <a:ext uri="{FF2B5EF4-FFF2-40B4-BE49-F238E27FC236}">
                <a16:creationId xmlns:a16="http://schemas.microsoft.com/office/drawing/2014/main" id="{26F7FA1A-D99C-0F97-B752-62C878BF4F1E}"/>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9953" y="1210379"/>
            <a:ext cx="369332" cy="369332"/>
          </a:xfrm>
          <a:prstGeom prst="rect">
            <a:avLst/>
          </a:prstGeom>
        </p:spPr>
      </p:pic>
      <p:sp>
        <p:nvSpPr>
          <p:cNvPr id="10" name="TextBox 9">
            <a:extLst>
              <a:ext uri="{FF2B5EF4-FFF2-40B4-BE49-F238E27FC236}">
                <a16:creationId xmlns:a16="http://schemas.microsoft.com/office/drawing/2014/main" id="{358060DE-DA7D-FEDF-2116-F699CEC78C88}"/>
              </a:ext>
            </a:extLst>
          </p:cNvPr>
          <p:cNvSpPr txBox="1"/>
          <p:nvPr>
            <p:custDataLst>
              <p:tags r:id="rId4"/>
            </p:custDataLst>
          </p:nvPr>
        </p:nvSpPr>
        <p:spPr>
          <a:xfrm>
            <a:off x="1307876" y="1208042"/>
            <a:ext cx="6459607" cy="523220"/>
          </a:xfrm>
          <a:prstGeom prst="rect">
            <a:avLst/>
          </a:prstGeom>
          <a:noFill/>
        </p:spPr>
        <p:txBody>
          <a:bodyPr wrap="square">
            <a:spAutoFit/>
          </a:bodyPr>
          <a:lstStyle/>
          <a:p>
            <a:pPr marL="0" indent="0">
              <a:buNone/>
            </a:pPr>
            <a:r>
              <a:rPr lang="fr-FR" sz="1400" dirty="0">
                <a:solidFill>
                  <a:schemeClr val="accent3"/>
                </a:solidFill>
              </a:rPr>
              <a:t>établir l’identité </a:t>
            </a:r>
            <a:r>
              <a:rPr lang="fr-FR" sz="1400" dirty="0"/>
              <a:t>et, si la personne inscrite a des doutes sur le client, </a:t>
            </a:r>
            <a:r>
              <a:rPr lang="fr-FR" sz="1400" dirty="0">
                <a:solidFill>
                  <a:schemeClr val="accent3"/>
                </a:solidFill>
              </a:rPr>
              <a:t>effectuer une enquête</a:t>
            </a:r>
            <a:r>
              <a:rPr lang="fr-FR" sz="1400" dirty="0"/>
              <a:t> diligente sur la réputation de ce dernier</a:t>
            </a:r>
          </a:p>
        </p:txBody>
      </p:sp>
      <p:sp>
        <p:nvSpPr>
          <p:cNvPr id="12" name="TextBox 11">
            <a:extLst>
              <a:ext uri="{FF2B5EF4-FFF2-40B4-BE49-F238E27FC236}">
                <a16:creationId xmlns:a16="http://schemas.microsoft.com/office/drawing/2014/main" id="{631706EA-16A4-47A6-F402-75DC9C84961E}"/>
              </a:ext>
            </a:extLst>
          </p:cNvPr>
          <p:cNvSpPr txBox="1"/>
          <p:nvPr>
            <p:custDataLst>
              <p:tags r:id="rId5"/>
            </p:custDataLst>
          </p:nvPr>
        </p:nvSpPr>
        <p:spPr>
          <a:xfrm>
            <a:off x="1307876" y="1768251"/>
            <a:ext cx="6459606" cy="523220"/>
          </a:xfrm>
          <a:prstGeom prst="rect">
            <a:avLst/>
          </a:prstGeom>
          <a:noFill/>
        </p:spPr>
        <p:txBody>
          <a:bodyPr wrap="square">
            <a:spAutoFit/>
          </a:bodyPr>
          <a:lstStyle/>
          <a:p>
            <a:pPr marL="0" indent="0">
              <a:buNone/>
            </a:pPr>
            <a:r>
              <a:rPr lang="fr-FR" sz="1400" dirty="0">
                <a:solidFill>
                  <a:schemeClr val="accent3"/>
                </a:solidFill>
              </a:rPr>
              <a:t>déterminer</a:t>
            </a:r>
            <a:r>
              <a:rPr lang="fr-FR" sz="1400" dirty="0"/>
              <a:t> si le client est initié à l’égard d’un émetteur assujetti ou de tout émetteur dont les titres sont négociés sur un marché</a:t>
            </a:r>
          </a:p>
        </p:txBody>
      </p:sp>
      <p:pic>
        <p:nvPicPr>
          <p:cNvPr id="13" name="Graphic 12" descr="Caret Right outline">
            <a:extLst>
              <a:ext uri="{FF2B5EF4-FFF2-40B4-BE49-F238E27FC236}">
                <a16:creationId xmlns:a16="http://schemas.microsoft.com/office/drawing/2014/main" id="{C405D3DF-9738-86EB-D90C-EB4FE63A95C6}"/>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9953" y="1750336"/>
            <a:ext cx="369332" cy="369332"/>
          </a:xfrm>
          <a:prstGeom prst="rect">
            <a:avLst/>
          </a:prstGeom>
        </p:spPr>
      </p:pic>
      <p:sp>
        <p:nvSpPr>
          <p:cNvPr id="15" name="TextBox 14">
            <a:extLst>
              <a:ext uri="{FF2B5EF4-FFF2-40B4-BE49-F238E27FC236}">
                <a16:creationId xmlns:a16="http://schemas.microsoft.com/office/drawing/2014/main" id="{31E873AD-A22C-3987-B87C-FA6B5F17D36E}"/>
              </a:ext>
            </a:extLst>
          </p:cNvPr>
          <p:cNvSpPr txBox="1"/>
          <p:nvPr>
            <p:custDataLst>
              <p:tags r:id="rId7"/>
            </p:custDataLst>
          </p:nvPr>
        </p:nvSpPr>
        <p:spPr>
          <a:xfrm>
            <a:off x="1307876" y="2291471"/>
            <a:ext cx="6459606" cy="523220"/>
          </a:xfrm>
          <a:prstGeom prst="rect">
            <a:avLst/>
          </a:prstGeom>
          <a:noFill/>
        </p:spPr>
        <p:txBody>
          <a:bodyPr wrap="square">
            <a:spAutoFit/>
          </a:bodyPr>
          <a:lstStyle/>
          <a:p>
            <a:r>
              <a:rPr lang="fr-FR" sz="1400" dirty="0">
                <a:solidFill>
                  <a:schemeClr val="accent3"/>
                </a:solidFill>
              </a:rPr>
              <a:t>disposer</a:t>
            </a:r>
            <a:r>
              <a:rPr lang="fr-FR" sz="1400" dirty="0"/>
              <a:t> de renseignements suffisants sur tous les éléments suivants (collectivement, les renseignements KYC):</a:t>
            </a:r>
            <a:endParaRPr lang="en-US" sz="1400" dirty="0"/>
          </a:p>
        </p:txBody>
      </p:sp>
      <p:pic>
        <p:nvPicPr>
          <p:cNvPr id="16" name="Graphic 15" descr="Caret Right outline">
            <a:extLst>
              <a:ext uri="{FF2B5EF4-FFF2-40B4-BE49-F238E27FC236}">
                <a16:creationId xmlns:a16="http://schemas.microsoft.com/office/drawing/2014/main" id="{7DE9A3AA-729F-9204-5E91-44E068C89751}"/>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9953" y="2271063"/>
            <a:ext cx="369332" cy="369332"/>
          </a:xfrm>
          <a:prstGeom prst="rect">
            <a:avLst/>
          </a:prstGeom>
        </p:spPr>
      </p:pic>
      <p:sp>
        <p:nvSpPr>
          <p:cNvPr id="20" name="TextBox 19">
            <a:extLst>
              <a:ext uri="{FF2B5EF4-FFF2-40B4-BE49-F238E27FC236}">
                <a16:creationId xmlns:a16="http://schemas.microsoft.com/office/drawing/2014/main" id="{1B45FD22-A520-9C56-0CF1-FEEFD5F1C24F}"/>
              </a:ext>
            </a:extLst>
          </p:cNvPr>
          <p:cNvSpPr txBox="1"/>
          <p:nvPr>
            <p:custDataLst>
              <p:tags r:id="rId9"/>
            </p:custDataLst>
          </p:nvPr>
        </p:nvSpPr>
        <p:spPr>
          <a:xfrm>
            <a:off x="1194619" y="2782192"/>
            <a:ext cx="5628967" cy="1200329"/>
          </a:xfrm>
          <a:prstGeom prst="rect">
            <a:avLst/>
          </a:prstGeom>
          <a:noFill/>
        </p:spPr>
        <p:txBody>
          <a:bodyPr wrap="square">
            <a:spAutoFit/>
          </a:bodyPr>
          <a:lstStyle/>
          <a:p>
            <a:pPr marL="823913" indent="-285750">
              <a:buClr>
                <a:schemeClr val="accent3"/>
              </a:buClr>
              <a:buFont typeface="Arial" panose="020B0604020202020204" pitchFamily="34" charset="0"/>
              <a:buChar char="•"/>
            </a:pPr>
            <a:r>
              <a:rPr lang="fr-FR" sz="1200" dirty="0"/>
              <a:t>la situation </a:t>
            </a:r>
            <a:r>
              <a:rPr lang="fr-FR" sz="1200" dirty="0">
                <a:solidFill>
                  <a:schemeClr val="accent3"/>
                </a:solidFill>
              </a:rPr>
              <a:t>personnelle</a:t>
            </a:r>
            <a:r>
              <a:rPr lang="fr-FR" sz="1200" dirty="0"/>
              <a:t> du client</a:t>
            </a:r>
          </a:p>
          <a:p>
            <a:pPr marL="823913" indent="-285750">
              <a:buClr>
                <a:schemeClr val="accent3"/>
              </a:buClr>
              <a:buFont typeface="Arial" panose="020B0604020202020204" pitchFamily="34" charset="0"/>
              <a:buChar char="•"/>
            </a:pPr>
            <a:r>
              <a:rPr lang="fr-FR" sz="1200" dirty="0"/>
              <a:t>la situation </a:t>
            </a:r>
            <a:r>
              <a:rPr lang="fr-FR" sz="1200" dirty="0">
                <a:solidFill>
                  <a:schemeClr val="accent3"/>
                </a:solidFill>
              </a:rPr>
              <a:t>financière</a:t>
            </a:r>
            <a:r>
              <a:rPr lang="fr-FR" sz="1200" dirty="0"/>
              <a:t> du client</a:t>
            </a:r>
          </a:p>
          <a:p>
            <a:pPr marL="823913" indent="-285750">
              <a:buClr>
                <a:schemeClr val="accent3"/>
              </a:buClr>
              <a:buFont typeface="Arial" panose="020B0604020202020204" pitchFamily="34" charset="0"/>
              <a:buChar char="•"/>
            </a:pPr>
            <a:r>
              <a:rPr lang="fr-FR" sz="1200" dirty="0"/>
              <a:t>les </a:t>
            </a:r>
            <a:r>
              <a:rPr lang="fr-FR" sz="1200" dirty="0">
                <a:solidFill>
                  <a:schemeClr val="accent3"/>
                </a:solidFill>
              </a:rPr>
              <a:t>besoins</a:t>
            </a:r>
            <a:r>
              <a:rPr lang="fr-FR" sz="1200" dirty="0"/>
              <a:t> et les </a:t>
            </a:r>
            <a:r>
              <a:rPr lang="fr-FR" sz="1200" dirty="0">
                <a:solidFill>
                  <a:schemeClr val="accent3"/>
                </a:solidFill>
              </a:rPr>
              <a:t>objectifs</a:t>
            </a:r>
            <a:r>
              <a:rPr lang="fr-FR" sz="1200" dirty="0"/>
              <a:t> de placement du client</a:t>
            </a:r>
          </a:p>
          <a:p>
            <a:pPr marL="823913" indent="-285750">
              <a:buClr>
                <a:schemeClr val="accent3"/>
              </a:buClr>
              <a:buFont typeface="Arial" panose="020B0604020202020204" pitchFamily="34" charset="0"/>
              <a:buChar char="•"/>
            </a:pPr>
            <a:r>
              <a:rPr lang="fr-FR" sz="1200" dirty="0"/>
              <a:t>les </a:t>
            </a:r>
            <a:r>
              <a:rPr lang="fr-FR" sz="1200" dirty="0">
                <a:solidFill>
                  <a:schemeClr val="accent3"/>
                </a:solidFill>
              </a:rPr>
              <a:t>connaissances</a:t>
            </a:r>
            <a:r>
              <a:rPr lang="fr-FR" sz="1200" dirty="0"/>
              <a:t> du client en matière de placement</a:t>
            </a:r>
          </a:p>
          <a:p>
            <a:pPr marL="823913" indent="-285750">
              <a:buClr>
                <a:schemeClr val="accent3"/>
              </a:buClr>
              <a:buFont typeface="Arial" panose="020B0604020202020204" pitchFamily="34" charset="0"/>
              <a:buChar char="•"/>
            </a:pPr>
            <a:r>
              <a:rPr lang="fr-FR" sz="1200" dirty="0"/>
              <a:t>le profil de </a:t>
            </a:r>
            <a:r>
              <a:rPr lang="fr-FR" sz="1200" dirty="0">
                <a:solidFill>
                  <a:schemeClr val="accent3"/>
                </a:solidFill>
              </a:rPr>
              <a:t>risque</a:t>
            </a:r>
            <a:r>
              <a:rPr lang="fr-FR" sz="1200" dirty="0"/>
              <a:t> du client</a:t>
            </a:r>
          </a:p>
          <a:p>
            <a:pPr marL="823913" indent="-285750">
              <a:buClr>
                <a:schemeClr val="accent3"/>
              </a:buClr>
              <a:buFont typeface="Arial" panose="020B0604020202020204" pitchFamily="34" charset="0"/>
              <a:buChar char="•"/>
            </a:pPr>
            <a:r>
              <a:rPr lang="fr-FR" sz="1200" dirty="0">
                <a:solidFill>
                  <a:schemeClr val="accent1"/>
                </a:solidFill>
              </a:rPr>
              <a:t>l’</a:t>
            </a:r>
            <a:r>
              <a:rPr lang="fr-FR" sz="1200" dirty="0">
                <a:solidFill>
                  <a:schemeClr val="accent3"/>
                </a:solidFill>
              </a:rPr>
              <a:t>horizon temporel de</a:t>
            </a:r>
            <a:r>
              <a:rPr lang="fr-FR" sz="1200" dirty="0"/>
              <a:t> </a:t>
            </a:r>
            <a:r>
              <a:rPr lang="fr-FR" sz="1200" dirty="0">
                <a:solidFill>
                  <a:schemeClr val="accent3"/>
                </a:solidFill>
              </a:rPr>
              <a:t>placement</a:t>
            </a:r>
            <a:r>
              <a:rPr lang="fr-FR" sz="1200" dirty="0"/>
              <a:t> du client</a:t>
            </a:r>
          </a:p>
        </p:txBody>
      </p:sp>
      <p:pic>
        <p:nvPicPr>
          <p:cNvPr id="21" name="Graphic 20" descr="Caret Right outline">
            <a:extLst>
              <a:ext uri="{FF2B5EF4-FFF2-40B4-BE49-F238E27FC236}">
                <a16:creationId xmlns:a16="http://schemas.microsoft.com/office/drawing/2014/main" id="{21ED3B77-B029-6AD7-E097-8FF1D1A075DD}"/>
              </a:ext>
            </a:extLst>
          </p:cNvPr>
          <p:cNvPicPr>
            <a:picLocks noChangeAspect="1"/>
          </p:cNvPicPr>
          <p:nvPr>
            <p:custDataLst>
              <p:tags r:id="rId10"/>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9953" y="3896052"/>
            <a:ext cx="369332" cy="369332"/>
          </a:xfrm>
          <a:prstGeom prst="rect">
            <a:avLst/>
          </a:prstGeom>
        </p:spPr>
      </p:pic>
      <p:sp>
        <p:nvSpPr>
          <p:cNvPr id="23" name="TextBox 22">
            <a:extLst>
              <a:ext uri="{FF2B5EF4-FFF2-40B4-BE49-F238E27FC236}">
                <a16:creationId xmlns:a16="http://schemas.microsoft.com/office/drawing/2014/main" id="{9131AC01-319D-B363-54DC-FDC2446B3EC0}"/>
              </a:ext>
            </a:extLst>
          </p:cNvPr>
          <p:cNvSpPr txBox="1"/>
          <p:nvPr>
            <p:custDataLst>
              <p:tags r:id="rId11"/>
            </p:custDataLst>
          </p:nvPr>
        </p:nvSpPr>
        <p:spPr>
          <a:xfrm>
            <a:off x="1307876" y="3928104"/>
            <a:ext cx="7007631" cy="523220"/>
          </a:xfrm>
          <a:prstGeom prst="rect">
            <a:avLst/>
          </a:prstGeom>
          <a:noFill/>
        </p:spPr>
        <p:txBody>
          <a:bodyPr wrap="square">
            <a:spAutoFit/>
          </a:bodyPr>
          <a:lstStyle/>
          <a:p>
            <a:pPr marL="0" indent="0">
              <a:buNone/>
            </a:pPr>
            <a:r>
              <a:rPr lang="fr-FR" sz="1400" dirty="0">
                <a:solidFill>
                  <a:schemeClr val="accent3"/>
                </a:solidFill>
              </a:rPr>
              <a:t>établir la solvabilité </a:t>
            </a:r>
            <a:r>
              <a:rPr lang="fr-FR" sz="1400" dirty="0"/>
              <a:t>du client, si la société inscrite lui consent un crédit en vue de l’acquisition de titres</a:t>
            </a:r>
            <a:endParaRPr lang="en-CA" sz="1400" dirty="0"/>
          </a:p>
        </p:txBody>
      </p:sp>
      <p:pic>
        <p:nvPicPr>
          <p:cNvPr id="25" name="Graphic 24" descr="Customer review with solid fill">
            <a:extLst>
              <a:ext uri="{FF2B5EF4-FFF2-40B4-BE49-F238E27FC236}">
                <a16:creationId xmlns:a16="http://schemas.microsoft.com/office/drawing/2014/main" id="{A61C0962-79A5-85AD-8A62-FDD63B7A9AB1}"/>
              </a:ext>
            </a:extLst>
          </p:cNvPr>
          <p:cNvPicPr>
            <a:picLocks noChangeAspect="1"/>
          </p:cNvPicPr>
          <p:nvPr>
            <p:custDataLst>
              <p:tags r:id="rId12"/>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836124" y="1463491"/>
            <a:ext cx="795982" cy="795982"/>
          </a:xfrm>
          <a:prstGeom prst="rect">
            <a:avLst/>
          </a:prstGeom>
        </p:spPr>
      </p:pic>
      <p:pic>
        <p:nvPicPr>
          <p:cNvPr id="29" name="Graphic 28" descr="Folder Search with solid fill">
            <a:extLst>
              <a:ext uri="{FF2B5EF4-FFF2-40B4-BE49-F238E27FC236}">
                <a16:creationId xmlns:a16="http://schemas.microsoft.com/office/drawing/2014/main" id="{3574305F-CF38-80F7-0E97-B9A0901B61B5}"/>
              </a:ext>
            </a:extLst>
          </p:cNvPr>
          <p:cNvPicPr>
            <a:picLocks noChangeAspect="1"/>
          </p:cNvPicPr>
          <p:nvPr>
            <p:custDataLst>
              <p:tags r:id="rId13"/>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814863" y="2865696"/>
            <a:ext cx="838503" cy="838503"/>
          </a:xfrm>
          <a:prstGeom prst="rect">
            <a:avLst/>
          </a:prstGeom>
        </p:spPr>
      </p:pic>
    </p:spTree>
    <p:extLst>
      <p:ext uri="{BB962C8B-B14F-4D97-AF65-F5344CB8AC3E}">
        <p14:creationId xmlns:p14="http://schemas.microsoft.com/office/powerpoint/2010/main" val="422507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9258-0332-FBBA-3419-6CD957F90C99}"/>
              </a:ext>
            </a:extLst>
          </p:cNvPr>
          <p:cNvSpPr>
            <a:spLocks noGrp="1"/>
          </p:cNvSpPr>
          <p:nvPr>
            <p:ph type="title"/>
            <p:custDataLst>
              <p:tags r:id="rId1"/>
            </p:custDataLst>
          </p:nvPr>
        </p:nvSpPr>
        <p:spPr>
          <a:xfrm>
            <a:off x="628650" y="273844"/>
            <a:ext cx="7886700" cy="656598"/>
          </a:xfrm>
        </p:spPr>
        <p:txBody>
          <a:bodyPr>
            <a:normAutofit/>
          </a:bodyPr>
          <a:lstStyle/>
          <a:p>
            <a:r>
              <a:rPr lang="fr-CA" sz="3600" dirty="0"/>
              <a:t>Connaissance du produit (</a:t>
            </a:r>
            <a:r>
              <a:rPr lang="fr-CA" sz="3600" dirty="0" err="1"/>
              <a:t>KYP</a:t>
            </a:r>
            <a:r>
              <a:rPr lang="fr-CA" sz="3600" dirty="0"/>
              <a:t>)</a:t>
            </a:r>
            <a:endParaRPr lang="en-CA" dirty="0"/>
          </a:p>
        </p:txBody>
      </p:sp>
      <p:sp>
        <p:nvSpPr>
          <p:cNvPr id="7" name="TextBox 6">
            <a:extLst>
              <a:ext uri="{FF2B5EF4-FFF2-40B4-BE49-F238E27FC236}">
                <a16:creationId xmlns:a16="http://schemas.microsoft.com/office/drawing/2014/main" id="{00948C4F-5C51-6956-DBA6-22E9C245E01C}"/>
              </a:ext>
            </a:extLst>
          </p:cNvPr>
          <p:cNvSpPr txBox="1"/>
          <p:nvPr>
            <p:custDataLst>
              <p:tags r:id="rId2"/>
            </p:custDataLst>
          </p:nvPr>
        </p:nvSpPr>
        <p:spPr>
          <a:xfrm>
            <a:off x="628650" y="806893"/>
            <a:ext cx="7886701" cy="369332"/>
          </a:xfrm>
          <a:prstGeom prst="rect">
            <a:avLst/>
          </a:prstGeom>
          <a:noFill/>
        </p:spPr>
        <p:txBody>
          <a:bodyPr wrap="square">
            <a:spAutoFit/>
          </a:bodyPr>
          <a:lstStyle/>
          <a:p>
            <a:pPr marL="0" indent="0">
              <a:buNone/>
            </a:pPr>
            <a:r>
              <a:rPr lang="fr-FR" sz="1800" dirty="0"/>
              <a:t>La société inscrite prend des mesures raisonnables pour faire ce qui suit:</a:t>
            </a:r>
          </a:p>
        </p:txBody>
      </p:sp>
      <p:pic>
        <p:nvPicPr>
          <p:cNvPr id="8" name="Graphic 7" descr="Caret Right outline">
            <a:extLst>
              <a:ext uri="{FF2B5EF4-FFF2-40B4-BE49-F238E27FC236}">
                <a16:creationId xmlns:a16="http://schemas.microsoft.com/office/drawing/2014/main" id="{26F7FA1A-D99C-0F97-B752-62C878BF4F1E}"/>
              </a:ext>
            </a:extLst>
          </p:cNvPr>
          <p:cNvPicPr>
            <a:picLocks noChangeAspect="1"/>
          </p:cNvPicPr>
          <p:nvPr>
            <p:custDataLst>
              <p:tags r:id="rId3"/>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9953" y="1210379"/>
            <a:ext cx="369332" cy="369332"/>
          </a:xfrm>
          <a:prstGeom prst="rect">
            <a:avLst/>
          </a:prstGeom>
        </p:spPr>
      </p:pic>
      <p:sp>
        <p:nvSpPr>
          <p:cNvPr id="10" name="TextBox 9">
            <a:extLst>
              <a:ext uri="{FF2B5EF4-FFF2-40B4-BE49-F238E27FC236}">
                <a16:creationId xmlns:a16="http://schemas.microsoft.com/office/drawing/2014/main" id="{358060DE-DA7D-FEDF-2116-F699CEC78C88}"/>
              </a:ext>
            </a:extLst>
          </p:cNvPr>
          <p:cNvSpPr txBox="1"/>
          <p:nvPr>
            <p:custDataLst>
              <p:tags r:id="rId4"/>
            </p:custDataLst>
          </p:nvPr>
        </p:nvSpPr>
        <p:spPr>
          <a:xfrm>
            <a:off x="1307876" y="1208042"/>
            <a:ext cx="6459607" cy="738664"/>
          </a:xfrm>
          <a:prstGeom prst="rect">
            <a:avLst/>
          </a:prstGeom>
          <a:noFill/>
        </p:spPr>
        <p:txBody>
          <a:bodyPr wrap="square">
            <a:spAutoFit/>
          </a:bodyPr>
          <a:lstStyle/>
          <a:p>
            <a:pPr marL="0" indent="0" algn="just">
              <a:buNone/>
            </a:pPr>
            <a:r>
              <a:rPr lang="fr-FR" sz="1400" dirty="0">
                <a:solidFill>
                  <a:schemeClr val="accent3"/>
                </a:solidFill>
              </a:rPr>
              <a:t>évaluer </a:t>
            </a:r>
            <a:r>
              <a:rPr lang="fr-FR" sz="1400" dirty="0"/>
              <a:t>les aspects pertinents des titres, notamment leur structure, leurs caractéristiques et leurs risques, ainsi que les frais initiaux et continus qui y sont associés et leur incidence</a:t>
            </a:r>
          </a:p>
        </p:txBody>
      </p:sp>
      <p:sp>
        <p:nvSpPr>
          <p:cNvPr id="12" name="TextBox 11">
            <a:extLst>
              <a:ext uri="{FF2B5EF4-FFF2-40B4-BE49-F238E27FC236}">
                <a16:creationId xmlns:a16="http://schemas.microsoft.com/office/drawing/2014/main" id="{631706EA-16A4-47A6-F402-75DC9C84961E}"/>
              </a:ext>
            </a:extLst>
          </p:cNvPr>
          <p:cNvSpPr txBox="1"/>
          <p:nvPr>
            <p:custDataLst>
              <p:tags r:id="rId5"/>
            </p:custDataLst>
          </p:nvPr>
        </p:nvSpPr>
        <p:spPr>
          <a:xfrm>
            <a:off x="1307876" y="1942547"/>
            <a:ext cx="6459606" cy="307777"/>
          </a:xfrm>
          <a:prstGeom prst="rect">
            <a:avLst/>
          </a:prstGeom>
          <a:noFill/>
        </p:spPr>
        <p:txBody>
          <a:bodyPr wrap="square">
            <a:spAutoFit/>
          </a:bodyPr>
          <a:lstStyle/>
          <a:p>
            <a:pPr marL="0" indent="0">
              <a:buNone/>
            </a:pPr>
            <a:r>
              <a:rPr lang="fr-FR" sz="1400" dirty="0">
                <a:solidFill>
                  <a:schemeClr val="accent3"/>
                </a:solidFill>
              </a:rPr>
              <a:t>approuver</a:t>
            </a:r>
            <a:r>
              <a:rPr lang="fr-FR" sz="1400" dirty="0"/>
              <a:t> les titres qui seront offerts aux clients</a:t>
            </a:r>
          </a:p>
        </p:txBody>
      </p:sp>
      <p:pic>
        <p:nvPicPr>
          <p:cNvPr id="13" name="Graphic 12" descr="Caret Right outline">
            <a:extLst>
              <a:ext uri="{FF2B5EF4-FFF2-40B4-BE49-F238E27FC236}">
                <a16:creationId xmlns:a16="http://schemas.microsoft.com/office/drawing/2014/main" id="{C405D3DF-9738-86EB-D90C-EB4FE63A95C6}"/>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7185" y="1899438"/>
            <a:ext cx="369332" cy="369332"/>
          </a:xfrm>
          <a:prstGeom prst="rect">
            <a:avLst/>
          </a:prstGeom>
        </p:spPr>
      </p:pic>
      <p:sp>
        <p:nvSpPr>
          <p:cNvPr id="15" name="TextBox 14">
            <a:extLst>
              <a:ext uri="{FF2B5EF4-FFF2-40B4-BE49-F238E27FC236}">
                <a16:creationId xmlns:a16="http://schemas.microsoft.com/office/drawing/2014/main" id="{31E873AD-A22C-3987-B87C-FA6B5F17D36E}"/>
              </a:ext>
            </a:extLst>
          </p:cNvPr>
          <p:cNvSpPr txBox="1"/>
          <p:nvPr>
            <p:custDataLst>
              <p:tags r:id="rId7"/>
            </p:custDataLst>
          </p:nvPr>
        </p:nvSpPr>
        <p:spPr>
          <a:xfrm>
            <a:off x="1307876" y="2291471"/>
            <a:ext cx="6459606" cy="307777"/>
          </a:xfrm>
          <a:prstGeom prst="rect">
            <a:avLst/>
          </a:prstGeom>
          <a:noFill/>
        </p:spPr>
        <p:txBody>
          <a:bodyPr wrap="square">
            <a:spAutoFit/>
          </a:bodyPr>
          <a:lstStyle/>
          <a:p>
            <a:r>
              <a:rPr lang="fr-FR" sz="1400" dirty="0">
                <a:solidFill>
                  <a:schemeClr val="accent3"/>
                </a:solidFill>
              </a:rPr>
              <a:t>surveiller</a:t>
            </a:r>
            <a:r>
              <a:rPr lang="fr-FR" sz="1400" dirty="0"/>
              <a:t> les titres relativement à tout changement significatif qui s’y rapporte</a:t>
            </a:r>
            <a:endParaRPr lang="en-US" sz="1400" dirty="0"/>
          </a:p>
        </p:txBody>
      </p:sp>
      <p:pic>
        <p:nvPicPr>
          <p:cNvPr id="16" name="Graphic 15" descr="Caret Right outline">
            <a:extLst>
              <a:ext uri="{FF2B5EF4-FFF2-40B4-BE49-F238E27FC236}">
                <a16:creationId xmlns:a16="http://schemas.microsoft.com/office/drawing/2014/main" id="{7DE9A3AA-729F-9204-5E91-44E068C89751}"/>
              </a:ext>
            </a:extLst>
          </p:cNvPr>
          <p:cNvPicPr>
            <a:picLocks noChangeAspect="1"/>
          </p:cNvPicPr>
          <p:nvPr>
            <p:custDataLst>
              <p:tags r:id="rId8"/>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9953" y="2271063"/>
            <a:ext cx="369332" cy="369332"/>
          </a:xfrm>
          <a:prstGeom prst="rect">
            <a:avLst/>
          </a:prstGeom>
        </p:spPr>
      </p:pic>
      <p:sp>
        <p:nvSpPr>
          <p:cNvPr id="23" name="TextBox 22">
            <a:extLst>
              <a:ext uri="{FF2B5EF4-FFF2-40B4-BE49-F238E27FC236}">
                <a16:creationId xmlns:a16="http://schemas.microsoft.com/office/drawing/2014/main" id="{9131AC01-319D-B363-54DC-FDC2446B3EC0}"/>
              </a:ext>
            </a:extLst>
          </p:cNvPr>
          <p:cNvSpPr txBox="1"/>
          <p:nvPr>
            <p:custDataLst>
              <p:tags r:id="rId9"/>
            </p:custDataLst>
          </p:nvPr>
        </p:nvSpPr>
        <p:spPr>
          <a:xfrm>
            <a:off x="1307876" y="3610235"/>
            <a:ext cx="7007631" cy="523220"/>
          </a:xfrm>
          <a:prstGeom prst="rect">
            <a:avLst/>
          </a:prstGeom>
          <a:noFill/>
        </p:spPr>
        <p:txBody>
          <a:bodyPr wrap="square">
            <a:spAutoFit/>
          </a:bodyPr>
          <a:lstStyle/>
          <a:p>
            <a:pPr marL="0" indent="0">
              <a:buNone/>
            </a:pPr>
            <a:r>
              <a:rPr lang="fr-FR" sz="1400" dirty="0"/>
              <a:t>leur </a:t>
            </a:r>
            <a:r>
              <a:rPr lang="fr-FR" sz="1400" dirty="0">
                <a:solidFill>
                  <a:schemeClr val="accent3"/>
                </a:solidFill>
              </a:rPr>
              <a:t>structure</a:t>
            </a:r>
            <a:r>
              <a:rPr lang="fr-FR" sz="1400" dirty="0"/>
              <a:t>, leurs </a:t>
            </a:r>
            <a:r>
              <a:rPr lang="fr-FR" sz="1400" dirty="0">
                <a:solidFill>
                  <a:schemeClr val="accent3"/>
                </a:solidFill>
              </a:rPr>
              <a:t>caractéristiques</a:t>
            </a:r>
            <a:r>
              <a:rPr lang="fr-FR" sz="1400" dirty="0"/>
              <a:t>, leurs </a:t>
            </a:r>
            <a:r>
              <a:rPr lang="fr-FR" sz="1400" dirty="0">
                <a:solidFill>
                  <a:schemeClr val="accent3"/>
                </a:solidFill>
              </a:rPr>
              <a:t>risques</a:t>
            </a:r>
            <a:r>
              <a:rPr lang="fr-FR" sz="1400" dirty="0"/>
              <a:t>, ainsi que les </a:t>
            </a:r>
            <a:r>
              <a:rPr lang="fr-FR" sz="1400" dirty="0">
                <a:solidFill>
                  <a:schemeClr val="accent3"/>
                </a:solidFill>
              </a:rPr>
              <a:t>frais initiaux et continus </a:t>
            </a:r>
            <a:r>
              <a:rPr lang="fr-FR" sz="1400" dirty="0"/>
              <a:t>qui y sont associés et leur </a:t>
            </a:r>
            <a:r>
              <a:rPr lang="fr-FR" sz="1400" dirty="0">
                <a:solidFill>
                  <a:schemeClr val="accent3"/>
                </a:solidFill>
              </a:rPr>
              <a:t>incidence</a:t>
            </a:r>
            <a:endParaRPr lang="en-CA" sz="1400" dirty="0"/>
          </a:p>
        </p:txBody>
      </p:sp>
      <p:pic>
        <p:nvPicPr>
          <p:cNvPr id="25" name="Graphic 24" descr="Customer review with solid fill">
            <a:extLst>
              <a:ext uri="{FF2B5EF4-FFF2-40B4-BE49-F238E27FC236}">
                <a16:creationId xmlns:a16="http://schemas.microsoft.com/office/drawing/2014/main" id="{A61C0962-79A5-85AD-8A62-FDD63B7A9AB1}"/>
              </a:ext>
            </a:extLst>
          </p:cNvPr>
          <p:cNvPicPr>
            <a:picLocks noChangeAspect="1"/>
          </p:cNvPicPr>
          <p:nvPr>
            <p:custDataLst>
              <p:tags r:id="rId10"/>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36124" y="1463491"/>
            <a:ext cx="795982" cy="795982"/>
          </a:xfrm>
          <a:prstGeom prst="rect">
            <a:avLst/>
          </a:prstGeom>
        </p:spPr>
      </p:pic>
      <p:pic>
        <p:nvPicPr>
          <p:cNvPr id="29" name="Graphic 28" descr="Folder Search with solid fill">
            <a:extLst>
              <a:ext uri="{FF2B5EF4-FFF2-40B4-BE49-F238E27FC236}">
                <a16:creationId xmlns:a16="http://schemas.microsoft.com/office/drawing/2014/main" id="{3574305F-CF38-80F7-0E97-B9A0901B61B5}"/>
              </a:ext>
            </a:extLst>
          </p:cNvPr>
          <p:cNvPicPr>
            <a:picLocks noChangeAspect="1"/>
          </p:cNvPicPr>
          <p:nvPr>
            <p:custDataLst>
              <p:tags r:id="rId11"/>
            </p:custDataLst>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814863" y="3233692"/>
            <a:ext cx="838503" cy="838503"/>
          </a:xfrm>
          <a:prstGeom prst="rect">
            <a:avLst/>
          </a:prstGeom>
        </p:spPr>
      </p:pic>
      <p:pic>
        <p:nvPicPr>
          <p:cNvPr id="3" name="Graphic 2" descr="Caret Right outline">
            <a:extLst>
              <a:ext uri="{FF2B5EF4-FFF2-40B4-BE49-F238E27FC236}">
                <a16:creationId xmlns:a16="http://schemas.microsoft.com/office/drawing/2014/main" id="{7FDB6691-64F0-62AD-3BA3-D4B049158A99}"/>
              </a:ext>
            </a:extLst>
          </p:cNvPr>
          <p:cNvPicPr>
            <a:picLocks noChangeAspect="1"/>
          </p:cNvPicPr>
          <p:nvPr>
            <p:custDataLst>
              <p:tags r:id="rId12"/>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07185" y="3610235"/>
            <a:ext cx="369332" cy="369332"/>
          </a:xfrm>
          <a:prstGeom prst="rect">
            <a:avLst/>
          </a:prstGeom>
        </p:spPr>
      </p:pic>
      <p:sp>
        <p:nvSpPr>
          <p:cNvPr id="4" name="TextBox 3">
            <a:extLst>
              <a:ext uri="{FF2B5EF4-FFF2-40B4-BE49-F238E27FC236}">
                <a16:creationId xmlns:a16="http://schemas.microsoft.com/office/drawing/2014/main" id="{017F945E-17C8-9521-0820-D65B34A9BFEA}"/>
              </a:ext>
            </a:extLst>
          </p:cNvPr>
          <p:cNvSpPr txBox="1"/>
          <p:nvPr>
            <p:custDataLst>
              <p:tags r:id="rId13"/>
            </p:custDataLst>
          </p:nvPr>
        </p:nvSpPr>
        <p:spPr>
          <a:xfrm>
            <a:off x="628649" y="2593971"/>
            <a:ext cx="7903892" cy="923330"/>
          </a:xfrm>
          <a:prstGeom prst="rect">
            <a:avLst/>
          </a:prstGeom>
          <a:noFill/>
        </p:spPr>
        <p:txBody>
          <a:bodyPr wrap="square">
            <a:spAutoFit/>
          </a:bodyPr>
          <a:lstStyle/>
          <a:p>
            <a:pPr marL="0" indent="0" algn="just">
              <a:buNone/>
            </a:pPr>
            <a:r>
              <a:rPr lang="fr-FR" sz="1800" dirty="0"/>
              <a:t>La personne inscrite ne peut acheter ou vendre de titres pour un client ou lui en recommander que si elle prend des mesures pour comprendre les titres, notamment:</a:t>
            </a:r>
          </a:p>
        </p:txBody>
      </p:sp>
    </p:spTree>
    <p:extLst>
      <p:ext uri="{BB962C8B-B14F-4D97-AF65-F5344CB8AC3E}">
        <p14:creationId xmlns:p14="http://schemas.microsoft.com/office/powerpoint/2010/main" val="1971319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31DD-8047-BFE0-3292-D142BF4CF9ED}"/>
              </a:ext>
            </a:extLst>
          </p:cNvPr>
          <p:cNvSpPr>
            <a:spLocks noGrp="1"/>
          </p:cNvSpPr>
          <p:nvPr>
            <p:ph type="title"/>
            <p:custDataLst>
              <p:tags r:id="rId1"/>
            </p:custDataLst>
          </p:nvPr>
        </p:nvSpPr>
        <p:spPr>
          <a:xfrm>
            <a:off x="520496" y="273844"/>
            <a:ext cx="7886700" cy="627944"/>
          </a:xfrm>
        </p:spPr>
        <p:txBody>
          <a:bodyPr>
            <a:normAutofit/>
          </a:bodyPr>
          <a:lstStyle/>
          <a:p>
            <a:r>
              <a:rPr lang="fr-CA" sz="2400" dirty="0"/>
              <a:t>Rappel de certaines définitions importantes</a:t>
            </a:r>
            <a:endParaRPr lang="en-CA" sz="2400" dirty="0"/>
          </a:p>
        </p:txBody>
      </p:sp>
      <p:graphicFrame>
        <p:nvGraphicFramePr>
          <p:cNvPr id="4" name="Table 4">
            <a:extLst>
              <a:ext uri="{FF2B5EF4-FFF2-40B4-BE49-F238E27FC236}">
                <a16:creationId xmlns:a16="http://schemas.microsoft.com/office/drawing/2014/main" id="{2965E67E-4759-706E-3086-090357EE63A9}"/>
              </a:ext>
            </a:extLst>
          </p:cNvPr>
          <p:cNvGraphicFramePr>
            <a:graphicFrameLocks noGrp="1"/>
          </p:cNvGraphicFramePr>
          <p:nvPr>
            <p:ph idx="1"/>
            <p:custDataLst>
              <p:tags r:id="rId2"/>
            </p:custDataLst>
            <p:extLst>
              <p:ext uri="{D42A27DB-BD31-4B8C-83A1-F6EECF244321}">
                <p14:modId xmlns:p14="http://schemas.microsoft.com/office/powerpoint/2010/main" val="3592319941"/>
              </p:ext>
            </p:extLst>
          </p:nvPr>
        </p:nvGraphicFramePr>
        <p:xfrm>
          <a:off x="628650" y="901788"/>
          <a:ext cx="7886700" cy="3474720"/>
        </p:xfrm>
        <a:graphic>
          <a:graphicData uri="http://schemas.openxmlformats.org/drawingml/2006/table">
            <a:tbl>
              <a:tblPr firstRow="1" bandRow="1">
                <a:tableStyleId>{5C22544A-7EE6-4342-B048-85BDC9FD1C3A}</a:tableStyleId>
              </a:tblPr>
              <a:tblGrid>
                <a:gridCol w="3991476">
                  <a:extLst>
                    <a:ext uri="{9D8B030D-6E8A-4147-A177-3AD203B41FA5}">
                      <a16:colId xmlns:a16="http://schemas.microsoft.com/office/drawing/2014/main" val="178341398"/>
                    </a:ext>
                  </a:extLst>
                </a:gridCol>
                <a:gridCol w="3895224">
                  <a:extLst>
                    <a:ext uri="{9D8B030D-6E8A-4147-A177-3AD203B41FA5}">
                      <a16:colId xmlns:a16="http://schemas.microsoft.com/office/drawing/2014/main" val="3242279514"/>
                    </a:ext>
                  </a:extLst>
                </a:gridCol>
              </a:tblGrid>
              <a:tr h="370840">
                <a:tc>
                  <a:txBody>
                    <a:bodyPr/>
                    <a:lstStyle/>
                    <a:p>
                      <a:pPr algn="l"/>
                      <a:r>
                        <a:rPr lang="fr-CA" sz="800" dirty="0">
                          <a:solidFill>
                            <a:schemeClr val="accent3"/>
                          </a:solidFill>
                        </a:rPr>
                        <a:t>Investisseur qualifié </a:t>
                      </a:r>
                      <a:r>
                        <a:rPr lang="fr-CA" sz="800" b="1" kern="1200" dirty="0">
                          <a:solidFill>
                            <a:schemeClr val="lt1"/>
                          </a:solidFill>
                          <a:latin typeface="+mn-lt"/>
                          <a:ea typeface="+mn-ea"/>
                          <a:cs typeface="+mn-cs"/>
                        </a:rPr>
                        <a:t>signifie les personnes suivantes </a:t>
                      </a:r>
                      <a:r>
                        <a:rPr lang="fr-CA" sz="800" dirty="0"/>
                        <a:t>(art. 1.1 du </a:t>
                      </a:r>
                      <a:r>
                        <a:rPr lang="fr-CA" sz="800" u="sng" dirty="0"/>
                        <a:t>Règlement 45-106</a:t>
                      </a:r>
                      <a:r>
                        <a:rPr lang="fr-CA" sz="800" u="none" dirty="0"/>
                        <a:t> – </a:t>
                      </a:r>
                      <a:r>
                        <a:rPr lang="fr-CA" sz="800" i="1" u="none" dirty="0"/>
                        <a:t>Dispenses de prospectus</a:t>
                      </a:r>
                      <a:r>
                        <a:rPr lang="fr-CA" sz="800" u="none" dirty="0"/>
                        <a:t> </a:t>
                      </a:r>
                      <a:r>
                        <a:rPr lang="fr-CA" sz="800" dirty="0"/>
                        <a:t>(Règlement 45-106)):</a:t>
                      </a:r>
                      <a:endParaRPr lang="en-CA" sz="800" dirty="0"/>
                    </a:p>
                  </a:txBody>
                  <a:tcPr/>
                </a:tc>
                <a:tc>
                  <a:txBody>
                    <a:bodyPr/>
                    <a:lstStyle/>
                    <a:p>
                      <a:pPr marL="0" algn="ctr" defTabSz="685800" rtl="0" eaLnBrk="1" latinLnBrk="0" hangingPunct="1"/>
                      <a:r>
                        <a:rPr lang="fr-CA" sz="800" b="1" kern="1200" dirty="0">
                          <a:solidFill>
                            <a:schemeClr val="accent3"/>
                          </a:solidFill>
                          <a:latin typeface="+mn-lt"/>
                          <a:ea typeface="+mn-ea"/>
                          <a:cs typeface="+mn-cs"/>
                        </a:rPr>
                        <a:t>Client autorisé </a:t>
                      </a:r>
                      <a:r>
                        <a:rPr lang="fr-CA" sz="800" b="1" kern="1200" dirty="0">
                          <a:solidFill>
                            <a:schemeClr val="lt1"/>
                          </a:solidFill>
                          <a:latin typeface="+mn-lt"/>
                          <a:ea typeface="+mn-ea"/>
                          <a:cs typeface="+mn-cs"/>
                        </a:rPr>
                        <a:t>signifie les entités suivantes (art. 1.1 du </a:t>
                      </a:r>
                      <a:r>
                        <a:rPr lang="fr-CA" sz="800" b="1" u="sng" kern="1200" dirty="0">
                          <a:solidFill>
                            <a:schemeClr val="lt1"/>
                          </a:solidFill>
                          <a:latin typeface="+mn-lt"/>
                          <a:ea typeface="+mn-ea"/>
                          <a:cs typeface="+mn-cs"/>
                        </a:rPr>
                        <a:t>Règlement 31-103 </a:t>
                      </a:r>
                      <a:r>
                        <a:rPr lang="fr-CA" sz="800" b="1" u="none" kern="1200" dirty="0">
                          <a:solidFill>
                            <a:schemeClr val="lt1"/>
                          </a:solidFill>
                          <a:latin typeface="+mn-lt"/>
                          <a:ea typeface="+mn-ea"/>
                          <a:cs typeface="+mn-cs"/>
                        </a:rPr>
                        <a:t>– </a:t>
                      </a:r>
                      <a:r>
                        <a:rPr lang="fr-CA" sz="800" b="1" i="1" u="none" kern="1200" dirty="0">
                          <a:solidFill>
                            <a:schemeClr val="lt1"/>
                          </a:solidFill>
                          <a:latin typeface="+mn-lt"/>
                          <a:ea typeface="+mn-ea"/>
                          <a:cs typeface="+mn-cs"/>
                        </a:rPr>
                        <a:t>Obligations et dispenses d’inscription et obligations continues des personnes inscrites</a:t>
                      </a:r>
                      <a:r>
                        <a:rPr lang="fr-CA" sz="800" b="1" u="none" kern="1200" dirty="0">
                          <a:solidFill>
                            <a:schemeClr val="lt1"/>
                          </a:solidFill>
                          <a:latin typeface="+mn-lt"/>
                          <a:ea typeface="+mn-ea"/>
                          <a:cs typeface="+mn-cs"/>
                        </a:rPr>
                        <a:t> (Règlement 31-103)</a:t>
                      </a:r>
                      <a:r>
                        <a:rPr lang="fr-CA" sz="800" b="1" kern="1200" dirty="0">
                          <a:solidFill>
                            <a:schemeClr val="lt1"/>
                          </a:solidFill>
                          <a:latin typeface="+mn-lt"/>
                          <a:ea typeface="+mn-ea"/>
                          <a:cs typeface="+mn-cs"/>
                        </a:rPr>
                        <a:t>):</a:t>
                      </a:r>
                      <a:endParaRPr lang="en-CA" sz="800" b="1" kern="1200" dirty="0">
                        <a:solidFill>
                          <a:schemeClr val="lt1"/>
                        </a:solidFill>
                        <a:latin typeface="+mn-lt"/>
                        <a:ea typeface="+mn-ea"/>
                        <a:cs typeface="+mn-cs"/>
                      </a:endParaRPr>
                    </a:p>
                  </a:txBody>
                  <a:tcPr/>
                </a:tc>
                <a:extLst>
                  <a:ext uri="{0D108BD9-81ED-4DB2-BD59-A6C34878D82A}">
                    <a16:rowId xmlns:a16="http://schemas.microsoft.com/office/drawing/2014/main" val="2036935730"/>
                  </a:ext>
                </a:extLst>
              </a:tr>
              <a:tr h="370840">
                <a:tc>
                  <a:txBody>
                    <a:bodyPr/>
                    <a:lstStyle/>
                    <a:p>
                      <a:pPr algn="l"/>
                      <a:r>
                        <a:rPr lang="fr-CA" sz="800" dirty="0"/>
                        <a:t>j) une personne physique qui, à elle seule ou avec son conjoint, </a:t>
                      </a:r>
                      <a:r>
                        <a:rPr lang="fr-CA" sz="800" dirty="0">
                          <a:solidFill>
                            <a:schemeClr val="accent3"/>
                          </a:solidFill>
                        </a:rPr>
                        <a:t>a la propriété véritable d’actifs financiers </a:t>
                      </a:r>
                      <a:r>
                        <a:rPr lang="fr-CA" sz="800" dirty="0"/>
                        <a:t>ayant une valeur de réalisation globale avant impôt </a:t>
                      </a:r>
                      <a:r>
                        <a:rPr lang="fr-CA" sz="800" dirty="0">
                          <a:solidFill>
                            <a:schemeClr val="accent3"/>
                          </a:solidFill>
                        </a:rPr>
                        <a:t>de plus de 1 000 000 $</a:t>
                      </a:r>
                      <a:r>
                        <a:rPr lang="fr-CA" sz="800" dirty="0"/>
                        <a:t>, déduction faite des dettes correspondantes</a:t>
                      </a:r>
                    </a:p>
                    <a:p>
                      <a:pPr algn="l"/>
                      <a:endParaRPr lang="fr-CA" sz="800" dirty="0"/>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kern="1200" dirty="0" err="1">
                          <a:solidFill>
                            <a:schemeClr val="dk1"/>
                          </a:solidFill>
                          <a:latin typeface="+mn-lt"/>
                          <a:ea typeface="+mn-ea"/>
                          <a:cs typeface="+mn-cs"/>
                        </a:rPr>
                        <a:t>j.1</a:t>
                      </a:r>
                      <a:r>
                        <a:rPr lang="fr-CA" sz="800" kern="1200" dirty="0">
                          <a:solidFill>
                            <a:schemeClr val="dk1"/>
                          </a:solidFill>
                          <a:latin typeface="+mn-lt"/>
                          <a:ea typeface="+mn-ea"/>
                          <a:cs typeface="+mn-cs"/>
                        </a:rPr>
                        <a:t>) une personne physique qui </a:t>
                      </a:r>
                      <a:r>
                        <a:rPr lang="fr-CA" sz="800" kern="1200" dirty="0">
                          <a:solidFill>
                            <a:schemeClr val="accent3"/>
                          </a:solidFill>
                          <a:latin typeface="+mn-lt"/>
                          <a:ea typeface="+mn-ea"/>
                          <a:cs typeface="+mn-cs"/>
                        </a:rPr>
                        <a:t>a la propriété véritable d’actifs financiers </a:t>
                      </a:r>
                      <a:r>
                        <a:rPr lang="fr-CA" sz="800" kern="1200" dirty="0">
                          <a:solidFill>
                            <a:schemeClr val="dk1"/>
                          </a:solidFill>
                          <a:latin typeface="+mn-lt"/>
                          <a:ea typeface="+mn-ea"/>
                          <a:cs typeface="+mn-cs"/>
                        </a:rPr>
                        <a:t>ayant une valeur de réalisation globale avant impôt </a:t>
                      </a:r>
                      <a:r>
                        <a:rPr lang="fr-CA" sz="800" kern="1200" dirty="0">
                          <a:solidFill>
                            <a:schemeClr val="accent3"/>
                          </a:solidFill>
                          <a:latin typeface="+mn-lt"/>
                          <a:ea typeface="+mn-ea"/>
                          <a:cs typeface="+mn-cs"/>
                        </a:rPr>
                        <a:t>de plus de 5 000 000 $</a:t>
                      </a:r>
                      <a:r>
                        <a:rPr lang="fr-CA" sz="800" kern="1200" dirty="0">
                          <a:solidFill>
                            <a:schemeClr val="tx2"/>
                          </a:solidFill>
                          <a:latin typeface="+mn-lt"/>
                          <a:ea typeface="+mn-ea"/>
                          <a:cs typeface="+mn-cs"/>
                        </a:rPr>
                        <a:t>,</a:t>
                      </a:r>
                      <a:r>
                        <a:rPr lang="fr-CA" sz="800" kern="1200" dirty="0">
                          <a:solidFill>
                            <a:schemeClr val="accent3"/>
                          </a:solidFill>
                          <a:latin typeface="+mn-lt"/>
                          <a:ea typeface="+mn-ea"/>
                          <a:cs typeface="+mn-cs"/>
                        </a:rPr>
                        <a:t> </a:t>
                      </a:r>
                      <a:r>
                        <a:rPr lang="fr-CA" sz="800" kern="1200" dirty="0">
                          <a:solidFill>
                            <a:schemeClr val="dk1"/>
                          </a:solidFill>
                          <a:latin typeface="+mn-lt"/>
                          <a:ea typeface="+mn-ea"/>
                          <a:cs typeface="+mn-cs"/>
                        </a:rPr>
                        <a:t>déduction faite des dettes correspondantes</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800" kern="120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kern="1200" dirty="0">
                          <a:solidFill>
                            <a:schemeClr val="dk1"/>
                          </a:solidFill>
                          <a:latin typeface="+mn-lt"/>
                          <a:ea typeface="+mn-ea"/>
                          <a:cs typeface="+mn-cs"/>
                        </a:rPr>
                        <a:t>k) une personne physique qui, dans chacune des 2 dernières années civiles, a eu </a:t>
                      </a:r>
                      <a:r>
                        <a:rPr lang="fr-CA" sz="800" kern="1200" dirty="0">
                          <a:solidFill>
                            <a:schemeClr val="accent3"/>
                          </a:solidFill>
                          <a:latin typeface="+mn-lt"/>
                          <a:ea typeface="+mn-ea"/>
                          <a:cs typeface="+mn-cs"/>
                        </a:rPr>
                        <a:t>un revenu net avant impôt de plus de 200 000 $ </a:t>
                      </a:r>
                      <a:r>
                        <a:rPr lang="fr-CA" sz="800" kern="1200" dirty="0">
                          <a:solidFill>
                            <a:schemeClr val="dk1"/>
                          </a:solidFill>
                          <a:latin typeface="+mn-lt"/>
                          <a:ea typeface="+mn-ea"/>
                          <a:cs typeface="+mn-cs"/>
                        </a:rPr>
                        <a:t>ou, avec son conjoint, de plus de 300 000 $ et qui, dans l’un ou l’autre cas, </a:t>
                      </a:r>
                      <a:r>
                        <a:rPr lang="fr-CA" sz="800" kern="1200" dirty="0">
                          <a:solidFill>
                            <a:schemeClr val="accent3"/>
                          </a:solidFill>
                          <a:latin typeface="+mn-lt"/>
                          <a:ea typeface="+mn-ea"/>
                          <a:cs typeface="+mn-cs"/>
                        </a:rPr>
                        <a:t>s’attend raisonnablement à excéder ce revenu net</a:t>
                      </a:r>
                      <a:r>
                        <a:rPr lang="fr-CA" sz="800" kern="1200" dirty="0">
                          <a:solidFill>
                            <a:schemeClr val="dk1"/>
                          </a:solidFill>
                          <a:latin typeface="+mn-lt"/>
                          <a:ea typeface="+mn-ea"/>
                          <a:cs typeface="+mn-cs"/>
                        </a:rPr>
                        <a:t> dans l’année civile en cours</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800" kern="120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kern="1200" dirty="0">
                          <a:solidFill>
                            <a:schemeClr val="dk1"/>
                          </a:solidFill>
                          <a:latin typeface="+mn-lt"/>
                          <a:ea typeface="+mn-ea"/>
                          <a:cs typeface="+mn-cs"/>
                        </a:rPr>
                        <a:t>l) une personne physique qui, à elle seule ou avec son conjoint, </a:t>
                      </a:r>
                      <a:r>
                        <a:rPr lang="fr-CA" sz="800" kern="1200" dirty="0">
                          <a:solidFill>
                            <a:schemeClr val="accent3"/>
                          </a:solidFill>
                          <a:latin typeface="+mn-lt"/>
                          <a:ea typeface="+mn-ea"/>
                          <a:cs typeface="+mn-cs"/>
                        </a:rPr>
                        <a:t>a un actif net d’au moins 5 000 000 $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800" kern="120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kern="1200" dirty="0">
                          <a:solidFill>
                            <a:schemeClr val="dk1"/>
                          </a:solidFill>
                          <a:latin typeface="+mn-lt"/>
                          <a:ea typeface="+mn-ea"/>
                          <a:cs typeface="+mn-cs"/>
                        </a:rPr>
                        <a:t>m) une personne, à l’exception d’une personne physique ou d’un fonds d’investissement, qui </a:t>
                      </a:r>
                      <a:r>
                        <a:rPr lang="fr-CA" sz="800" kern="1200" dirty="0">
                          <a:solidFill>
                            <a:schemeClr val="accent3"/>
                          </a:solidFill>
                          <a:latin typeface="+mn-lt"/>
                          <a:ea typeface="+mn-ea"/>
                          <a:cs typeface="+mn-cs"/>
                        </a:rPr>
                        <a:t>a un actif net d’au moins 5 000 000 $ selon ses derniers états financiers</a:t>
                      </a:r>
                      <a:endParaRPr lang="en-CA" sz="800" kern="1200" dirty="0">
                        <a:solidFill>
                          <a:schemeClr val="accent3"/>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800" kern="120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b="1" i="1" kern="1200" dirty="0">
                          <a:solidFill>
                            <a:schemeClr val="dk1"/>
                          </a:solidFill>
                          <a:latin typeface="+mn-lt"/>
                          <a:ea typeface="+mn-ea"/>
                          <a:cs typeface="+mn-cs"/>
                        </a:rPr>
                        <a:t>q) une personne agissant pour un compte géré sous mandat discrétionnaire par elle si elle est inscrite ou autorisée à exercer l’activité de conseiller ou l’équivalent en vertu de la législation en valeurs mobilières d’un territoire du Canada ou d’un territoire étranger</a:t>
                      </a:r>
                      <a:endParaRPr lang="en-CA" sz="800" b="1" i="1" dirty="0"/>
                    </a:p>
                  </a:txBody>
                  <a:tcPr>
                    <a:solidFill>
                      <a:schemeClr val="bg1">
                        <a:lumMod val="95000"/>
                      </a:schemeClr>
                    </a:solidFill>
                  </a:tcPr>
                </a:tc>
                <a:tc>
                  <a:txBody>
                    <a:bodyPr/>
                    <a:lstStyle/>
                    <a:p>
                      <a:pPr marL="0" indent="0" algn="l" defTabSz="685800" rtl="0" eaLnBrk="1" latinLnBrk="0" hangingPunct="1">
                        <a:buNone/>
                      </a:pPr>
                      <a:r>
                        <a:rPr lang="fr-CA" sz="800" b="1" i="1" kern="1200" dirty="0">
                          <a:solidFill>
                            <a:schemeClr val="dk1"/>
                          </a:solidFill>
                          <a:latin typeface="+mn-lt"/>
                          <a:ea typeface="+mn-ea"/>
                          <a:cs typeface="+mn-cs"/>
                        </a:rPr>
                        <a:t>k) une personne agissant pour un compte géré par elle si elle est inscrite ou autorisée à exercer l’activité de conseiller ou l’équivalent en vertu de la législation en valeurs mobilières d’un territoire du Canada ou d’un territoire étranger</a:t>
                      </a:r>
                    </a:p>
                    <a:p>
                      <a:pPr marL="0" indent="0" algn="l" defTabSz="685800" rtl="0" eaLnBrk="1" latinLnBrk="0" hangingPunct="1">
                        <a:buNone/>
                      </a:pPr>
                      <a:endParaRPr lang="fr-CA" sz="800" b="1" i="1" kern="120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kern="1200" dirty="0">
                          <a:solidFill>
                            <a:schemeClr val="dk1"/>
                          </a:solidFill>
                          <a:latin typeface="+mn-lt"/>
                          <a:ea typeface="+mn-ea"/>
                          <a:cs typeface="+mn-cs"/>
                        </a:rPr>
                        <a:t>o) une personne physique qui </a:t>
                      </a:r>
                      <a:r>
                        <a:rPr lang="fr-CA" sz="800" kern="1200" dirty="0">
                          <a:solidFill>
                            <a:schemeClr val="accent3"/>
                          </a:solidFill>
                          <a:latin typeface="+mn-lt"/>
                          <a:ea typeface="+mn-ea"/>
                          <a:cs typeface="+mn-cs"/>
                        </a:rPr>
                        <a:t>a la propriété véritable d’actifs financiers</a:t>
                      </a:r>
                      <a:r>
                        <a:rPr lang="fr-CA" sz="800" kern="1200" dirty="0">
                          <a:solidFill>
                            <a:schemeClr val="dk1"/>
                          </a:solidFill>
                          <a:latin typeface="+mn-lt"/>
                          <a:ea typeface="+mn-ea"/>
                          <a:cs typeface="+mn-cs"/>
                        </a:rPr>
                        <a:t>, au sens de l’article 1.1 du Règlement 45-106 sur les dispenses de prospectus, ayant une valeur de réalisation globale avant impôt, mais déduction faite des passifs correspondants, </a:t>
                      </a:r>
                      <a:r>
                        <a:rPr lang="fr-CA" sz="800" kern="1200" dirty="0">
                          <a:solidFill>
                            <a:schemeClr val="accent3"/>
                          </a:solidFill>
                          <a:latin typeface="+mn-lt"/>
                          <a:ea typeface="+mn-ea"/>
                          <a:cs typeface="+mn-cs"/>
                        </a:rPr>
                        <a:t>de plus de 5 000 000 $</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800" kern="120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kern="1200" dirty="0">
                          <a:solidFill>
                            <a:schemeClr val="dk1"/>
                          </a:solidFill>
                          <a:latin typeface="+mn-lt"/>
                          <a:ea typeface="+mn-ea"/>
                          <a:cs typeface="+mn-cs"/>
                        </a:rPr>
                        <a:t>p) une personne dont une ou plusieurs personnes physiques visées au paragraphe </a:t>
                      </a:r>
                      <a:r>
                        <a:rPr lang="fr-CA" sz="800" i="1" kern="1200" dirty="0">
                          <a:solidFill>
                            <a:schemeClr val="dk1"/>
                          </a:solidFill>
                          <a:latin typeface="+mn-lt"/>
                          <a:ea typeface="+mn-ea"/>
                          <a:cs typeface="+mn-cs"/>
                        </a:rPr>
                        <a:t>o</a:t>
                      </a:r>
                      <a:r>
                        <a:rPr lang="fr-CA" sz="800" kern="1200" dirty="0">
                          <a:solidFill>
                            <a:schemeClr val="dk1"/>
                          </a:solidFill>
                          <a:latin typeface="+mn-lt"/>
                          <a:ea typeface="+mn-ea"/>
                          <a:cs typeface="+mn-cs"/>
                        </a:rPr>
                        <a:t> </a:t>
                      </a:r>
                      <a:r>
                        <a:rPr lang="fr-CA" sz="800" kern="1200" dirty="0">
                          <a:solidFill>
                            <a:schemeClr val="accent3"/>
                          </a:solidFill>
                          <a:latin typeface="+mn-lt"/>
                          <a:ea typeface="+mn-ea"/>
                          <a:cs typeface="+mn-cs"/>
                        </a:rPr>
                        <a:t>ont la propriété véritable exclusive, soit directement, soit par l’intermédiaire d’une fiducie dont le fiduciaire est une société de fiducie inscrite ou autorisée à exercer son activité</a:t>
                      </a:r>
                      <a:r>
                        <a:rPr lang="fr-CA" sz="800" kern="1200" dirty="0">
                          <a:solidFill>
                            <a:schemeClr val="dk1"/>
                          </a:solidFill>
                          <a:latin typeface="+mn-lt"/>
                          <a:ea typeface="+mn-ea"/>
                          <a:cs typeface="+mn-cs"/>
                        </a:rPr>
                        <a:t>, en vertu de la </a:t>
                      </a:r>
                      <a:r>
                        <a:rPr lang="fr-CA" sz="800" i="1" kern="1200" dirty="0">
                          <a:solidFill>
                            <a:schemeClr val="dk1"/>
                          </a:solidFill>
                          <a:latin typeface="+mn-lt"/>
                          <a:ea typeface="+mn-ea"/>
                          <a:cs typeface="+mn-cs"/>
                        </a:rPr>
                        <a:t>Loi sur les sociétés de fiducie et de prêt </a:t>
                      </a:r>
                      <a:r>
                        <a:rPr lang="fr-CA" sz="800" kern="1200" dirty="0">
                          <a:solidFill>
                            <a:schemeClr val="dk1"/>
                          </a:solidFill>
                          <a:latin typeface="+mn-lt"/>
                          <a:ea typeface="+mn-ea"/>
                          <a:cs typeface="+mn-cs"/>
                        </a:rPr>
                        <a:t>ou d’une loi équivalente dans un territoire du Canada ou dans un territoire étranger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800" kern="1200" dirty="0">
                        <a:solidFill>
                          <a:schemeClr val="dk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fr-CA" sz="800" kern="1200" dirty="0">
                          <a:solidFill>
                            <a:schemeClr val="dk1"/>
                          </a:solidFill>
                          <a:latin typeface="+mn-lt"/>
                          <a:ea typeface="+mn-ea"/>
                          <a:cs typeface="+mn-cs"/>
                        </a:rPr>
                        <a:t>q) une personne, à l’exclusion d’une personne physique ou d’un fonds d’investissement, dont </a:t>
                      </a:r>
                      <a:r>
                        <a:rPr lang="fr-CA" sz="800" kern="1200" dirty="0">
                          <a:solidFill>
                            <a:schemeClr val="accent3"/>
                          </a:solidFill>
                          <a:latin typeface="+mn-lt"/>
                          <a:ea typeface="+mn-ea"/>
                          <a:cs typeface="+mn-cs"/>
                        </a:rPr>
                        <a:t>l’actif net totalise au moins 25 000 000 $ selon ses derniers états financiers</a:t>
                      </a:r>
                      <a:endParaRPr lang="en-CA" sz="800" dirty="0">
                        <a:solidFill>
                          <a:schemeClr val="accent3"/>
                        </a:solidFill>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CA" sz="800"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fr-CA" sz="800" kern="1200" dirty="0">
                        <a:solidFill>
                          <a:schemeClr val="dk1"/>
                        </a:solidFill>
                        <a:latin typeface="+mn-lt"/>
                        <a:ea typeface="+mn-ea"/>
                        <a:cs typeface="+mn-cs"/>
                      </a:endParaRPr>
                    </a:p>
                    <a:p>
                      <a:pPr marL="0" indent="0" algn="l" defTabSz="685800" rtl="0" eaLnBrk="1" latinLnBrk="0" hangingPunct="1">
                        <a:buNone/>
                      </a:pPr>
                      <a:endParaRPr lang="fr-CA" sz="800" b="1" i="1" kern="1200" dirty="0">
                        <a:solidFill>
                          <a:schemeClr val="dk1"/>
                        </a:solidFill>
                        <a:latin typeface="+mn-lt"/>
                        <a:ea typeface="+mn-ea"/>
                        <a:cs typeface="+mn-cs"/>
                      </a:endParaRPr>
                    </a:p>
                  </a:txBody>
                  <a:tcPr>
                    <a:solidFill>
                      <a:schemeClr val="bg1">
                        <a:lumMod val="95000"/>
                      </a:schemeClr>
                    </a:solidFill>
                  </a:tcPr>
                </a:tc>
                <a:extLst>
                  <a:ext uri="{0D108BD9-81ED-4DB2-BD59-A6C34878D82A}">
                    <a16:rowId xmlns:a16="http://schemas.microsoft.com/office/drawing/2014/main" val="3974575979"/>
                  </a:ext>
                </a:extLst>
              </a:tr>
            </a:tbl>
          </a:graphicData>
        </a:graphic>
      </p:graphicFrame>
      <p:pic>
        <p:nvPicPr>
          <p:cNvPr id="7" name="Graphic 6" descr="Comment Important outline">
            <a:extLst>
              <a:ext uri="{FF2B5EF4-FFF2-40B4-BE49-F238E27FC236}">
                <a16:creationId xmlns:a16="http://schemas.microsoft.com/office/drawing/2014/main" id="{A701FD29-8997-B2B9-6806-CB3E12E37EB6}"/>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7493085" y="130616"/>
            <a:ext cx="968188" cy="914400"/>
          </a:xfrm>
          <a:prstGeom prst="rect">
            <a:avLst/>
          </a:prstGeom>
        </p:spPr>
      </p:pic>
    </p:spTree>
    <p:extLst>
      <p:ext uri="{BB962C8B-B14F-4D97-AF65-F5344CB8AC3E}">
        <p14:creationId xmlns:p14="http://schemas.microsoft.com/office/powerpoint/2010/main" val="1177294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860F3F92-A4C4-4B73-923B-761C89A85EA8}"/>
              </a:ext>
            </a:extLst>
          </p:cNvPr>
          <p:cNvSpPr>
            <a:spLocks noGrp="1"/>
          </p:cNvSpPr>
          <p:nvPr>
            <p:ph type="subTitle" idx="1"/>
            <p:custDataLst>
              <p:tags r:id="rId1"/>
            </p:custDataLst>
          </p:nvPr>
        </p:nvSpPr>
        <p:spPr/>
        <p:txBody>
          <a:bodyPr>
            <a:normAutofit/>
          </a:bodyPr>
          <a:lstStyle/>
          <a:p>
            <a:pPr algn="ctr"/>
            <a:r>
              <a:rPr lang="fr-CA" sz="1400" dirty="0"/>
              <a:t>Fonds d’investissement assujettis au Règlement 81-102</a:t>
            </a:r>
          </a:p>
        </p:txBody>
      </p:sp>
      <p:sp>
        <p:nvSpPr>
          <p:cNvPr id="3" name="Title 2">
            <a:extLst>
              <a:ext uri="{FF2B5EF4-FFF2-40B4-BE49-F238E27FC236}">
                <a16:creationId xmlns:a16="http://schemas.microsoft.com/office/drawing/2014/main" id="{3312ED53-D9FB-4249-9DC2-2F9E61E1BCE7}"/>
              </a:ext>
            </a:extLst>
          </p:cNvPr>
          <p:cNvSpPr>
            <a:spLocks noGrp="1"/>
          </p:cNvSpPr>
          <p:nvPr>
            <p:ph type="title"/>
            <p:custDataLst>
              <p:tags r:id="rId2"/>
            </p:custDataLst>
          </p:nvPr>
        </p:nvSpPr>
        <p:spPr/>
        <p:txBody>
          <a:bodyPr>
            <a:normAutofit/>
          </a:bodyPr>
          <a:lstStyle/>
          <a:p>
            <a:pPr algn="ctr"/>
            <a:r>
              <a:rPr lang="fr-CA" sz="2400" dirty="0"/>
              <a:t>Opportunités d’investissement dans des véhicules alternatifs</a:t>
            </a:r>
            <a:endParaRPr lang="en-CA" sz="2400" dirty="0"/>
          </a:p>
        </p:txBody>
      </p:sp>
      <p:pic>
        <p:nvPicPr>
          <p:cNvPr id="5" name="Picture 4" descr="Woman signing contract">
            <a:extLst>
              <a:ext uri="{FF2B5EF4-FFF2-40B4-BE49-F238E27FC236}">
                <a16:creationId xmlns:a16="http://schemas.microsoft.com/office/drawing/2014/main" id="{0F890376-CDB2-6570-B739-2474E01F82F6}"/>
              </a:ext>
            </a:extLst>
          </p:cNvPr>
          <p:cNvPicPr>
            <a:picLocks noChangeAspect="1"/>
          </p:cNvPicPr>
          <p:nvPr>
            <p:custDataLst>
              <p:tags r:id="rId3"/>
            </p:custDataLst>
          </p:nvPr>
        </p:nvPicPr>
        <p:blipFill rotWithShape="1">
          <a:blip r:embed="rId7">
            <a:grayscl/>
            <a:extLst>
              <a:ext uri="{28A0092B-C50C-407E-A947-70E740481C1C}">
                <a14:useLocalDpi xmlns:a14="http://schemas.microsoft.com/office/drawing/2010/main" val="0"/>
              </a:ext>
            </a:extLst>
          </a:blip>
          <a:srcRect l="26892" r="13906"/>
          <a:stretch/>
        </p:blipFill>
        <p:spPr>
          <a:xfrm>
            <a:off x="0" y="0"/>
            <a:ext cx="4572000" cy="5143500"/>
          </a:xfrm>
          <a:prstGeom prst="rect">
            <a:avLst/>
          </a:prstGeom>
        </p:spPr>
      </p:pic>
      <p:cxnSp>
        <p:nvCxnSpPr>
          <p:cNvPr id="6" name="Straight Connector 5">
            <a:extLst>
              <a:ext uri="{FF2B5EF4-FFF2-40B4-BE49-F238E27FC236}">
                <a16:creationId xmlns:a16="http://schemas.microsoft.com/office/drawing/2014/main" id="{945E23C5-3E37-16BD-4BE1-4B4EAC2BBD8D}"/>
              </a:ext>
            </a:extLst>
          </p:cNvPr>
          <p:cNvCxnSpPr>
            <a:cxnSpLocks/>
          </p:cNvCxnSpPr>
          <p:nvPr>
            <p:custDataLst>
              <p:tags r:id="rId4"/>
            </p:custDataLst>
          </p:nvPr>
        </p:nvCxnSpPr>
        <p:spPr>
          <a:xfrm>
            <a:off x="5972348" y="3274646"/>
            <a:ext cx="173501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40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F54B-EB60-48B6-8DAE-27C27A31B0BB}"/>
              </a:ext>
            </a:extLst>
          </p:cNvPr>
          <p:cNvSpPr>
            <a:spLocks noGrp="1"/>
          </p:cNvSpPr>
          <p:nvPr>
            <p:ph type="title"/>
            <p:custDataLst>
              <p:tags r:id="rId1"/>
            </p:custDataLst>
          </p:nvPr>
        </p:nvSpPr>
        <p:spPr>
          <a:xfrm>
            <a:off x="628650" y="336367"/>
            <a:ext cx="7886700" cy="439170"/>
          </a:xfrm>
        </p:spPr>
        <p:txBody>
          <a:bodyPr>
            <a:normAutofit/>
          </a:bodyPr>
          <a:lstStyle/>
          <a:p>
            <a:r>
              <a:rPr lang="fr-CA" sz="2000" dirty="0"/>
              <a:t>Qualification de fonds d’investissement au sens de la </a:t>
            </a:r>
            <a:r>
              <a:rPr lang="fr-CA" sz="2000" dirty="0" err="1"/>
              <a:t>LVM</a:t>
            </a:r>
            <a:endParaRPr lang="fr-CA" sz="2000" dirty="0"/>
          </a:p>
        </p:txBody>
      </p:sp>
      <p:pic>
        <p:nvPicPr>
          <p:cNvPr id="4" name="Graphic 3" descr="Caret Right outline">
            <a:extLst>
              <a:ext uri="{FF2B5EF4-FFF2-40B4-BE49-F238E27FC236}">
                <a16:creationId xmlns:a16="http://schemas.microsoft.com/office/drawing/2014/main" id="{5E474D7D-5B31-EF39-4684-CC8410BFF7E7}"/>
              </a:ext>
            </a:extLst>
          </p:cNvPr>
          <p:cNvPicPr>
            <a:picLocks noChangeAspect="1"/>
          </p:cNvPicPr>
          <p:nvPr>
            <p:custDataLst>
              <p:tags r:id="rId2"/>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8476" y="1299097"/>
            <a:ext cx="421425" cy="421425"/>
          </a:xfrm>
          <a:prstGeom prst="rect">
            <a:avLst/>
          </a:prstGeom>
        </p:spPr>
      </p:pic>
      <p:pic>
        <p:nvPicPr>
          <p:cNvPr id="5" name="Graphic 4" descr="Caret Right outline">
            <a:extLst>
              <a:ext uri="{FF2B5EF4-FFF2-40B4-BE49-F238E27FC236}">
                <a16:creationId xmlns:a16="http://schemas.microsoft.com/office/drawing/2014/main" id="{1EC5BFA6-EB89-6B30-7AEF-9D5FF2FE5FAE}"/>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8477" y="775537"/>
            <a:ext cx="421425" cy="421425"/>
          </a:xfrm>
          <a:prstGeom prst="rect">
            <a:avLst/>
          </a:prstGeom>
        </p:spPr>
      </p:pic>
      <p:sp>
        <p:nvSpPr>
          <p:cNvPr id="9" name="TextBox 8">
            <a:extLst>
              <a:ext uri="{FF2B5EF4-FFF2-40B4-BE49-F238E27FC236}">
                <a16:creationId xmlns:a16="http://schemas.microsoft.com/office/drawing/2014/main" id="{99639B95-DFA2-3C40-B377-A0FA3C18CAA2}"/>
              </a:ext>
            </a:extLst>
          </p:cNvPr>
          <p:cNvSpPr txBox="1"/>
          <p:nvPr>
            <p:custDataLst>
              <p:tags r:id="rId4"/>
            </p:custDataLst>
          </p:nvPr>
        </p:nvSpPr>
        <p:spPr>
          <a:xfrm>
            <a:off x="628650" y="837432"/>
            <a:ext cx="7194550" cy="461665"/>
          </a:xfrm>
          <a:prstGeom prst="rect">
            <a:avLst/>
          </a:prstGeom>
          <a:noFill/>
        </p:spPr>
        <p:txBody>
          <a:bodyPr wrap="square">
            <a:spAutoFit/>
          </a:bodyPr>
          <a:lstStyle/>
          <a:p>
            <a:pPr marL="0" indent="0">
              <a:spcBef>
                <a:spcPts val="600"/>
              </a:spcBef>
              <a:buNone/>
            </a:pPr>
            <a:r>
              <a:rPr lang="fr-FR" sz="1200" b="0" i="0" dirty="0">
                <a:solidFill>
                  <a:srgbClr val="212529"/>
                </a:solidFill>
                <a:effectLst/>
                <a:latin typeface="Arial" panose="020B0604020202020204" pitchFamily="34" charset="0"/>
              </a:rPr>
              <a:t>La </a:t>
            </a:r>
            <a:r>
              <a:rPr lang="fr-FR" sz="1200" b="0" i="1" dirty="0">
                <a:solidFill>
                  <a:srgbClr val="212529"/>
                </a:solidFill>
                <a:effectLst/>
                <a:latin typeface="Arial" panose="020B0604020202020204" pitchFamily="34" charset="0"/>
              </a:rPr>
              <a:t>Loi sur les valeurs mobilières </a:t>
            </a:r>
            <a:r>
              <a:rPr lang="fr-FR" sz="1200" b="0" i="0" dirty="0">
                <a:solidFill>
                  <a:srgbClr val="212529"/>
                </a:solidFill>
                <a:effectLst/>
                <a:latin typeface="Arial" panose="020B0604020202020204" pitchFamily="34" charset="0"/>
              </a:rPr>
              <a:t>(Québec) (LVM) </a:t>
            </a:r>
            <a:r>
              <a:rPr lang="fr-FR" sz="1200" b="0" i="0" dirty="0">
                <a:solidFill>
                  <a:schemeClr val="accent3"/>
                </a:solidFill>
                <a:effectLst/>
                <a:latin typeface="Arial" panose="020B0604020202020204" pitchFamily="34" charset="0"/>
              </a:rPr>
              <a:t>définit un fonds d’investissement </a:t>
            </a:r>
            <a:r>
              <a:rPr lang="fr-FR" sz="1200" b="0" i="0" dirty="0">
                <a:solidFill>
                  <a:srgbClr val="212529"/>
                </a:solidFill>
                <a:effectLst/>
                <a:latin typeface="Arial" panose="020B0604020202020204" pitchFamily="34" charset="0"/>
              </a:rPr>
              <a:t>comme étant tout </a:t>
            </a:r>
            <a:r>
              <a:rPr lang="fr-FR" sz="1200" dirty="0">
                <a:solidFill>
                  <a:schemeClr val="accent3"/>
                </a:solidFill>
                <a:latin typeface="Arial" panose="020B0604020202020204" pitchFamily="34" charset="0"/>
              </a:rPr>
              <a:t>organisme de placement collectif </a:t>
            </a:r>
            <a:r>
              <a:rPr lang="fr-FR" sz="1200" dirty="0">
                <a:solidFill>
                  <a:srgbClr val="212529"/>
                </a:solidFill>
                <a:latin typeface="Arial" panose="020B0604020202020204" pitchFamily="34" charset="0"/>
              </a:rPr>
              <a:t>(OPC)</a:t>
            </a:r>
            <a:r>
              <a:rPr lang="fr-FR" sz="1200" b="0" i="0" dirty="0">
                <a:solidFill>
                  <a:srgbClr val="212529"/>
                </a:solidFill>
                <a:effectLst/>
                <a:latin typeface="Arial" panose="020B0604020202020204" pitchFamily="34" charset="0"/>
              </a:rPr>
              <a:t> ou </a:t>
            </a:r>
            <a:r>
              <a:rPr lang="fr-FR" sz="1200" b="0" i="0" dirty="0">
                <a:solidFill>
                  <a:schemeClr val="accent3"/>
                </a:solidFill>
                <a:effectLst/>
                <a:latin typeface="Arial" panose="020B0604020202020204" pitchFamily="34" charset="0"/>
              </a:rPr>
              <a:t>fonds d’investissement à capital fixe</a:t>
            </a:r>
            <a:r>
              <a:rPr lang="fr-FR" sz="1200" b="0" i="0" dirty="0">
                <a:solidFill>
                  <a:srgbClr val="212529"/>
                </a:solidFill>
                <a:effectLst/>
                <a:latin typeface="Arial" panose="020B0604020202020204" pitchFamily="34" charset="0"/>
              </a:rPr>
              <a:t>.</a:t>
            </a:r>
          </a:p>
        </p:txBody>
      </p:sp>
      <p:sp>
        <p:nvSpPr>
          <p:cNvPr id="11" name="TextBox 10">
            <a:extLst>
              <a:ext uri="{FF2B5EF4-FFF2-40B4-BE49-F238E27FC236}">
                <a16:creationId xmlns:a16="http://schemas.microsoft.com/office/drawing/2014/main" id="{363A475B-2C67-16BA-CB4F-EDCC7085108E}"/>
              </a:ext>
            </a:extLst>
          </p:cNvPr>
          <p:cNvSpPr txBox="1"/>
          <p:nvPr>
            <p:custDataLst>
              <p:tags r:id="rId5"/>
            </p:custDataLst>
          </p:nvPr>
        </p:nvSpPr>
        <p:spPr>
          <a:xfrm>
            <a:off x="628649" y="1360992"/>
            <a:ext cx="6874119" cy="461665"/>
          </a:xfrm>
          <a:prstGeom prst="rect">
            <a:avLst/>
          </a:prstGeom>
          <a:noFill/>
        </p:spPr>
        <p:txBody>
          <a:bodyPr wrap="square">
            <a:spAutoFit/>
          </a:bodyPr>
          <a:lstStyle/>
          <a:p>
            <a:pPr marL="0" indent="0">
              <a:spcBef>
                <a:spcPts val="600"/>
              </a:spcBef>
              <a:buNone/>
            </a:pPr>
            <a:r>
              <a:rPr lang="fr-FR" sz="1200" dirty="0">
                <a:solidFill>
                  <a:srgbClr val="212529"/>
                </a:solidFill>
                <a:latin typeface="Arial" panose="020B0604020202020204" pitchFamily="34" charset="0"/>
              </a:rPr>
              <a:t>En vertu de la LVM, un </a:t>
            </a:r>
            <a:r>
              <a:rPr lang="fr-FR" sz="1200" dirty="0">
                <a:solidFill>
                  <a:schemeClr val="accent3"/>
                </a:solidFill>
                <a:latin typeface="Arial" panose="020B0604020202020204" pitchFamily="34" charset="0"/>
              </a:rPr>
              <a:t>fonds</a:t>
            </a:r>
            <a:r>
              <a:rPr lang="fr-FR" sz="1200" b="0" i="0" dirty="0">
                <a:solidFill>
                  <a:schemeClr val="accent3"/>
                </a:solidFill>
                <a:effectLst/>
                <a:latin typeface="Arial" panose="020B0604020202020204" pitchFamily="34" charset="0"/>
              </a:rPr>
              <a:t> d’investissement à capital fixe </a:t>
            </a:r>
            <a:r>
              <a:rPr lang="fr-FR" sz="1200" b="0" i="0" dirty="0">
                <a:solidFill>
                  <a:srgbClr val="212529"/>
                </a:solidFill>
                <a:effectLst/>
                <a:latin typeface="Arial" panose="020B0604020202020204" pitchFamily="34" charset="0"/>
              </a:rPr>
              <a:t>est un </a:t>
            </a:r>
            <a:r>
              <a:rPr lang="fr-FR" sz="1200" b="0" i="0" dirty="0">
                <a:solidFill>
                  <a:schemeClr val="accent3"/>
                </a:solidFill>
                <a:effectLst/>
                <a:latin typeface="Arial" panose="020B0604020202020204" pitchFamily="34" charset="0"/>
              </a:rPr>
              <a:t>émetteur </a:t>
            </a:r>
            <a:r>
              <a:rPr lang="fr-FR" sz="1200" b="0" i="0" dirty="0">
                <a:solidFill>
                  <a:srgbClr val="212529"/>
                </a:solidFill>
                <a:effectLst/>
                <a:latin typeface="Arial" panose="020B0604020202020204" pitchFamily="34" charset="0"/>
              </a:rPr>
              <a:t>qui réunit les caractéristiques suivantes: </a:t>
            </a:r>
          </a:p>
        </p:txBody>
      </p:sp>
      <p:grpSp>
        <p:nvGrpSpPr>
          <p:cNvPr id="29" name="Group 28">
            <a:extLst>
              <a:ext uri="{FF2B5EF4-FFF2-40B4-BE49-F238E27FC236}">
                <a16:creationId xmlns:a16="http://schemas.microsoft.com/office/drawing/2014/main" id="{F5EB04BD-9DC6-1BAF-9CCD-11B8A4831EBC}"/>
              </a:ext>
            </a:extLst>
          </p:cNvPr>
          <p:cNvGrpSpPr/>
          <p:nvPr>
            <p:custDataLst>
              <p:tags r:id="rId6"/>
            </p:custDataLst>
          </p:nvPr>
        </p:nvGrpSpPr>
        <p:grpSpPr>
          <a:xfrm>
            <a:off x="1016203" y="1782400"/>
            <a:ext cx="4646144" cy="743589"/>
            <a:chOff x="2550315" y="1536886"/>
            <a:chExt cx="4646144" cy="743589"/>
          </a:xfrm>
        </p:grpSpPr>
        <p:sp>
          <p:nvSpPr>
            <p:cNvPr id="13" name="TextBox 12">
              <a:extLst>
                <a:ext uri="{FF2B5EF4-FFF2-40B4-BE49-F238E27FC236}">
                  <a16:creationId xmlns:a16="http://schemas.microsoft.com/office/drawing/2014/main" id="{7A4DAD0A-74EA-0C7C-1281-E394D527E8D9}"/>
                </a:ext>
              </a:extLst>
            </p:cNvPr>
            <p:cNvSpPr txBox="1"/>
            <p:nvPr/>
          </p:nvSpPr>
          <p:spPr>
            <a:xfrm>
              <a:off x="2624459" y="1543262"/>
              <a:ext cx="4572000" cy="723275"/>
            </a:xfrm>
            <a:prstGeom prst="rect">
              <a:avLst/>
            </a:prstGeom>
            <a:noFill/>
          </p:spPr>
          <p:txBody>
            <a:bodyPr wrap="square">
              <a:spAutoFit/>
            </a:bodyPr>
            <a:lstStyle/>
            <a:p>
              <a:pPr marL="171450" lvl="1">
                <a:spcBef>
                  <a:spcPts val="600"/>
                </a:spcBef>
                <a:buClr>
                  <a:schemeClr val="accent3"/>
                </a:buClr>
              </a:pPr>
              <a:r>
                <a:rPr lang="fr-FR" sz="1200" dirty="0">
                  <a:solidFill>
                    <a:srgbClr val="212529"/>
                  </a:solidFill>
                  <a:latin typeface="Arial" panose="020B0604020202020204" pitchFamily="34" charset="0"/>
                </a:rPr>
                <a:t>il a pour objet principal </a:t>
              </a:r>
              <a:r>
                <a:rPr lang="fr-FR" sz="1200" dirty="0">
                  <a:latin typeface="Arial" panose="020B0604020202020204" pitchFamily="34" charset="0"/>
                </a:rPr>
                <a:t>d’</a:t>
              </a:r>
              <a:r>
                <a:rPr lang="fr-FR" sz="1200" dirty="0">
                  <a:solidFill>
                    <a:schemeClr val="accent3"/>
                  </a:solidFill>
                  <a:latin typeface="Arial" panose="020B0604020202020204" pitchFamily="34" charset="0"/>
                </a:rPr>
                <a:t>investir les sommes d’argent </a:t>
              </a:r>
              <a:r>
                <a:rPr lang="fr-FR" sz="1200" dirty="0">
                  <a:solidFill>
                    <a:srgbClr val="212529"/>
                  </a:solidFill>
                  <a:latin typeface="Arial" panose="020B0604020202020204" pitchFamily="34" charset="0"/>
                </a:rPr>
                <a:t>qui lui sont fournies par les porteurs de ses titres </a:t>
              </a:r>
            </a:p>
            <a:p>
              <a:pPr marL="171450" lvl="1">
                <a:spcBef>
                  <a:spcPts val="600"/>
                </a:spcBef>
                <a:buClr>
                  <a:schemeClr val="accent3"/>
                </a:buClr>
              </a:pPr>
              <a:r>
                <a:rPr lang="fr-FR" sz="1200" dirty="0">
                  <a:solidFill>
                    <a:srgbClr val="212529"/>
                  </a:solidFill>
                  <a:latin typeface="Arial" panose="020B0604020202020204" pitchFamily="34" charset="0"/>
                </a:rPr>
                <a:t>il </a:t>
              </a:r>
              <a:r>
                <a:rPr lang="fr-FR" sz="1200" dirty="0">
                  <a:solidFill>
                    <a:schemeClr val="accent3"/>
                  </a:solidFill>
                  <a:latin typeface="Arial" panose="020B0604020202020204" pitchFamily="34" charset="0"/>
                </a:rPr>
                <a:t>n’effectue pas d’investissement </a:t>
              </a:r>
              <a:r>
                <a:rPr lang="fr-FR" sz="1200" dirty="0">
                  <a:solidFill>
                    <a:srgbClr val="212529"/>
                  </a:solidFill>
                  <a:latin typeface="Arial" panose="020B0604020202020204" pitchFamily="34" charset="0"/>
                </a:rPr>
                <a:t>dans les buts suivants:</a:t>
              </a:r>
            </a:p>
          </p:txBody>
        </p:sp>
        <p:pic>
          <p:nvPicPr>
            <p:cNvPr id="15" name="Graphic 14" descr="Arrow Right outline">
              <a:extLst>
                <a:ext uri="{FF2B5EF4-FFF2-40B4-BE49-F238E27FC236}">
                  <a16:creationId xmlns:a16="http://schemas.microsoft.com/office/drawing/2014/main" id="{F688C9DF-1FB9-01DF-E4E8-D079D9AD55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50315" y="1536886"/>
              <a:ext cx="301381" cy="301381"/>
            </a:xfrm>
            <a:prstGeom prst="rect">
              <a:avLst/>
            </a:prstGeom>
          </p:spPr>
        </p:pic>
        <p:pic>
          <p:nvPicPr>
            <p:cNvPr id="17" name="Graphic 16" descr="Arrow Right outline">
              <a:extLst>
                <a:ext uri="{FF2B5EF4-FFF2-40B4-BE49-F238E27FC236}">
                  <a16:creationId xmlns:a16="http://schemas.microsoft.com/office/drawing/2014/main" id="{278FE1CC-6194-5B69-62A3-A59409FAA7A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550315" y="1979094"/>
              <a:ext cx="301381" cy="301381"/>
            </a:xfrm>
            <a:prstGeom prst="rect">
              <a:avLst/>
            </a:prstGeom>
          </p:spPr>
        </p:pic>
      </p:grpSp>
      <p:grpSp>
        <p:nvGrpSpPr>
          <p:cNvPr id="28" name="Group 27">
            <a:extLst>
              <a:ext uri="{FF2B5EF4-FFF2-40B4-BE49-F238E27FC236}">
                <a16:creationId xmlns:a16="http://schemas.microsoft.com/office/drawing/2014/main" id="{1AFFF636-3C33-64BA-0DD5-4392C6C10502}"/>
              </a:ext>
            </a:extLst>
          </p:cNvPr>
          <p:cNvGrpSpPr/>
          <p:nvPr>
            <p:custDataLst>
              <p:tags r:id="rId7"/>
            </p:custDataLst>
          </p:nvPr>
        </p:nvGrpSpPr>
        <p:grpSpPr>
          <a:xfrm>
            <a:off x="1016203" y="2571750"/>
            <a:ext cx="1842720" cy="308095"/>
            <a:chOff x="2669744" y="3997973"/>
            <a:chExt cx="1842720" cy="308095"/>
          </a:xfrm>
        </p:grpSpPr>
        <p:sp>
          <p:nvSpPr>
            <p:cNvPr id="19" name="TextBox 18">
              <a:extLst>
                <a:ext uri="{FF2B5EF4-FFF2-40B4-BE49-F238E27FC236}">
                  <a16:creationId xmlns:a16="http://schemas.microsoft.com/office/drawing/2014/main" id="{65A42E72-C896-4680-6258-2EF73F29D5B1}"/>
                </a:ext>
              </a:extLst>
            </p:cNvPr>
            <p:cNvSpPr txBox="1"/>
            <p:nvPr/>
          </p:nvSpPr>
          <p:spPr>
            <a:xfrm>
              <a:off x="2773541" y="3997973"/>
              <a:ext cx="1738923" cy="276999"/>
            </a:xfrm>
            <a:prstGeom prst="rect">
              <a:avLst/>
            </a:prstGeom>
            <a:noFill/>
          </p:spPr>
          <p:txBody>
            <a:bodyPr wrap="square">
              <a:spAutoFit/>
            </a:bodyPr>
            <a:lstStyle/>
            <a:p>
              <a:pPr marL="171450" lvl="1">
                <a:spcBef>
                  <a:spcPts val="600"/>
                </a:spcBef>
                <a:buClr>
                  <a:schemeClr val="accent3"/>
                </a:buClr>
              </a:pPr>
              <a:r>
                <a:rPr lang="fr-FR" sz="1200" dirty="0">
                  <a:solidFill>
                    <a:srgbClr val="212529"/>
                  </a:solidFill>
                  <a:latin typeface="Arial" panose="020B0604020202020204" pitchFamily="34" charset="0"/>
                </a:rPr>
                <a:t>il n’est pas un OPC</a:t>
              </a:r>
            </a:p>
          </p:txBody>
        </p:sp>
        <p:pic>
          <p:nvPicPr>
            <p:cNvPr id="20" name="Graphic 19" descr="Arrow Right outline">
              <a:extLst>
                <a:ext uri="{FF2B5EF4-FFF2-40B4-BE49-F238E27FC236}">
                  <a16:creationId xmlns:a16="http://schemas.microsoft.com/office/drawing/2014/main" id="{C3266820-7794-D2C0-0F2D-95CAADEB51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669744" y="4004687"/>
              <a:ext cx="301381" cy="301381"/>
            </a:xfrm>
            <a:prstGeom prst="rect">
              <a:avLst/>
            </a:prstGeom>
          </p:spPr>
        </p:pic>
      </p:grpSp>
      <p:grpSp>
        <p:nvGrpSpPr>
          <p:cNvPr id="30" name="Group 29">
            <a:extLst>
              <a:ext uri="{FF2B5EF4-FFF2-40B4-BE49-F238E27FC236}">
                <a16:creationId xmlns:a16="http://schemas.microsoft.com/office/drawing/2014/main" id="{63D73221-CA3E-3579-037E-4F6395143985}"/>
              </a:ext>
            </a:extLst>
          </p:cNvPr>
          <p:cNvGrpSpPr/>
          <p:nvPr>
            <p:custDataLst>
              <p:tags r:id="rId8"/>
            </p:custDataLst>
          </p:nvPr>
        </p:nvGrpSpPr>
        <p:grpSpPr>
          <a:xfrm>
            <a:off x="4936206" y="2224956"/>
            <a:ext cx="4043671" cy="1594547"/>
            <a:chOff x="2669744" y="2280475"/>
            <a:chExt cx="4572000" cy="1594547"/>
          </a:xfrm>
        </p:grpSpPr>
        <p:sp>
          <p:nvSpPr>
            <p:cNvPr id="21" name="Rectangle 20">
              <a:extLst>
                <a:ext uri="{FF2B5EF4-FFF2-40B4-BE49-F238E27FC236}">
                  <a16:creationId xmlns:a16="http://schemas.microsoft.com/office/drawing/2014/main" id="{B9E6701C-1C43-A770-CD16-0C1868829FB3}"/>
                </a:ext>
              </a:extLst>
            </p:cNvPr>
            <p:cNvSpPr/>
            <p:nvPr/>
          </p:nvSpPr>
          <p:spPr>
            <a:xfrm>
              <a:off x="3001107" y="2280475"/>
              <a:ext cx="4195351" cy="159454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C72E039-8FF2-000B-F24E-B55846F11150}"/>
                </a:ext>
              </a:extLst>
            </p:cNvPr>
            <p:cNvSpPr txBox="1"/>
            <p:nvPr/>
          </p:nvSpPr>
          <p:spPr>
            <a:xfrm>
              <a:off x="2701006" y="2280475"/>
              <a:ext cx="4495453" cy="769441"/>
            </a:xfrm>
            <a:prstGeom prst="rect">
              <a:avLst/>
            </a:prstGeom>
            <a:noFill/>
          </p:spPr>
          <p:txBody>
            <a:bodyPr wrap="square">
              <a:spAutoFit/>
            </a:bodyPr>
            <a:lstStyle/>
            <a:p>
              <a:pPr marL="628650" lvl="2" indent="-285750">
                <a:spcBef>
                  <a:spcPts val="600"/>
                </a:spcBef>
                <a:buClr>
                  <a:schemeClr val="accent3"/>
                </a:buClr>
                <a:buFont typeface="Arial" panose="020B0604020202020204" pitchFamily="34" charset="0"/>
                <a:buChar char="•"/>
              </a:pPr>
              <a:r>
                <a:rPr lang="fr-FR" sz="1100" b="1" i="0" u="sng" dirty="0">
                  <a:solidFill>
                    <a:srgbClr val="212529"/>
                  </a:solidFill>
                  <a:effectLst/>
                  <a:latin typeface="Arial" panose="020B0604020202020204" pitchFamily="34" charset="0"/>
                </a:rPr>
                <a:t>exercer ou chercher à exercer le contrôle d’émetteurs</a:t>
              </a:r>
              <a:r>
                <a:rPr lang="fr-FR" sz="1100" b="0" i="0" dirty="0">
                  <a:solidFill>
                    <a:srgbClr val="212529"/>
                  </a:solidFill>
                  <a:effectLst/>
                  <a:latin typeface="Arial" panose="020B0604020202020204" pitchFamily="34" charset="0"/>
                </a:rPr>
                <a:t>, à l’exception de tout émetteur qui est un organisme de placement collectif ou un fonds d’investissement à capital fixe</a:t>
              </a:r>
            </a:p>
          </p:txBody>
        </p:sp>
        <p:sp>
          <p:nvSpPr>
            <p:cNvPr id="25" name="TextBox 24">
              <a:extLst>
                <a:ext uri="{FF2B5EF4-FFF2-40B4-BE49-F238E27FC236}">
                  <a16:creationId xmlns:a16="http://schemas.microsoft.com/office/drawing/2014/main" id="{C5938DDB-490E-6495-3686-53F81E39ACB5}"/>
                </a:ext>
              </a:extLst>
            </p:cNvPr>
            <p:cNvSpPr txBox="1"/>
            <p:nvPr/>
          </p:nvSpPr>
          <p:spPr>
            <a:xfrm>
              <a:off x="2669744" y="3044025"/>
              <a:ext cx="4572000" cy="769441"/>
            </a:xfrm>
            <a:prstGeom prst="rect">
              <a:avLst/>
            </a:prstGeom>
            <a:noFill/>
          </p:spPr>
          <p:txBody>
            <a:bodyPr wrap="square">
              <a:spAutoFit/>
            </a:bodyPr>
            <a:lstStyle/>
            <a:p>
              <a:pPr marL="628650" lvl="2" indent="-285750">
                <a:spcBef>
                  <a:spcPts val="600"/>
                </a:spcBef>
                <a:buClr>
                  <a:schemeClr val="accent3"/>
                </a:buClr>
                <a:buFont typeface="Arial" panose="020B0604020202020204" pitchFamily="34" charset="0"/>
                <a:buChar char="•"/>
              </a:pPr>
              <a:r>
                <a:rPr lang="fr-FR" sz="1100" b="1" i="0" u="sng" dirty="0">
                  <a:solidFill>
                    <a:srgbClr val="212529"/>
                  </a:solidFill>
                  <a:effectLst/>
                  <a:latin typeface="Arial" panose="020B0604020202020204" pitchFamily="34" charset="0"/>
                </a:rPr>
                <a:t>participer activement à la gestion des émetteurs dans lesquels il investit</a:t>
              </a:r>
              <a:r>
                <a:rPr lang="fr-FR" sz="1100" b="0" i="0" dirty="0">
                  <a:solidFill>
                    <a:srgbClr val="212529"/>
                  </a:solidFill>
                  <a:effectLst/>
                  <a:latin typeface="Arial" panose="020B0604020202020204" pitchFamily="34" charset="0"/>
                </a:rPr>
                <a:t>, à l’exception de tout émetteur qui est un organisme de placement collectif ou un fonds d’investissement à capital fixe</a:t>
              </a:r>
            </a:p>
          </p:txBody>
        </p:sp>
      </p:grpSp>
      <p:sp>
        <p:nvSpPr>
          <p:cNvPr id="27" name="TextBox 26">
            <a:extLst>
              <a:ext uri="{FF2B5EF4-FFF2-40B4-BE49-F238E27FC236}">
                <a16:creationId xmlns:a16="http://schemas.microsoft.com/office/drawing/2014/main" id="{2B7C8DB4-B61F-7F7C-67E4-9D92CE3D7D65}"/>
              </a:ext>
            </a:extLst>
          </p:cNvPr>
          <p:cNvSpPr txBox="1"/>
          <p:nvPr>
            <p:custDataLst>
              <p:tags r:id="rId9"/>
            </p:custDataLst>
          </p:nvPr>
        </p:nvSpPr>
        <p:spPr>
          <a:xfrm>
            <a:off x="723138" y="3034267"/>
            <a:ext cx="4372493" cy="1384995"/>
          </a:xfrm>
          <a:prstGeom prst="rect">
            <a:avLst/>
          </a:prstGeom>
          <a:noFill/>
        </p:spPr>
        <p:txBody>
          <a:bodyPr wrap="square">
            <a:spAutoFit/>
          </a:bodyPr>
          <a:lstStyle/>
          <a:p>
            <a:pPr marL="0" indent="0" algn="just">
              <a:spcBef>
                <a:spcPts val="600"/>
              </a:spcBef>
              <a:buNone/>
            </a:pPr>
            <a:r>
              <a:rPr lang="fr-FR" sz="1200" b="0" i="0" dirty="0">
                <a:solidFill>
                  <a:srgbClr val="212529"/>
                </a:solidFill>
                <a:effectLst/>
                <a:latin typeface="Arial" panose="020B0604020202020204" pitchFamily="34" charset="0"/>
              </a:rPr>
              <a:t>En vertu de la LVM</a:t>
            </a:r>
            <a:r>
              <a:rPr lang="fr-FR" sz="1200" dirty="0">
                <a:solidFill>
                  <a:srgbClr val="212529"/>
                </a:solidFill>
                <a:latin typeface="Arial" panose="020B0604020202020204" pitchFamily="34" charset="0"/>
              </a:rPr>
              <a:t>, l’</a:t>
            </a:r>
            <a:r>
              <a:rPr lang="fr-FR" sz="1200" dirty="0">
                <a:solidFill>
                  <a:schemeClr val="accent3"/>
                </a:solidFill>
                <a:latin typeface="Arial" panose="020B0604020202020204" pitchFamily="34" charset="0"/>
              </a:rPr>
              <a:t>OPC</a:t>
            </a:r>
            <a:r>
              <a:rPr lang="fr-FR" sz="1200" dirty="0">
                <a:solidFill>
                  <a:srgbClr val="212529"/>
                </a:solidFill>
                <a:latin typeface="Arial" panose="020B0604020202020204" pitchFamily="34" charset="0"/>
              </a:rPr>
              <a:t> est un </a:t>
            </a:r>
            <a:r>
              <a:rPr lang="fr-FR" sz="1200" b="0" i="0" dirty="0">
                <a:solidFill>
                  <a:srgbClr val="212529"/>
                </a:solidFill>
                <a:effectLst/>
                <a:latin typeface="Arial" panose="020B0604020202020204" pitchFamily="34" charset="0"/>
              </a:rPr>
              <a:t>émetteur qui a pour objet principal </a:t>
            </a:r>
            <a:r>
              <a:rPr lang="fr-FR" sz="1200" b="0" i="0" dirty="0">
                <a:effectLst/>
                <a:latin typeface="Arial" panose="020B0604020202020204" pitchFamily="34" charset="0"/>
              </a:rPr>
              <a:t>d’</a:t>
            </a:r>
            <a:r>
              <a:rPr lang="fr-FR" sz="1200" b="0" i="0" dirty="0">
                <a:solidFill>
                  <a:schemeClr val="accent3"/>
                </a:solidFill>
                <a:effectLst/>
                <a:latin typeface="Arial" panose="020B0604020202020204" pitchFamily="34" charset="0"/>
              </a:rPr>
              <a:t>investir des sommes fournies par les porteurs de ses titres </a:t>
            </a:r>
            <a:r>
              <a:rPr lang="fr-FR" sz="1200" b="0" i="0" dirty="0">
                <a:solidFill>
                  <a:srgbClr val="212529"/>
                </a:solidFill>
                <a:effectLst/>
                <a:latin typeface="Arial" panose="020B0604020202020204" pitchFamily="34" charset="0"/>
              </a:rPr>
              <a:t>et dont les titres donnent à leur porteur le droit de recevoir sur demande, sans délai ou dans un délai déterminé, un montant calculé en fonction de la valeur d’une quote-part de la totalité ou d’une partie de l’actif net, y compris un fonds séparé ou un compte en fiducie, de l’émetteur.</a:t>
            </a:r>
          </a:p>
        </p:txBody>
      </p:sp>
      <p:pic>
        <p:nvPicPr>
          <p:cNvPr id="31" name="Graphic 30" descr="Caret Right outline">
            <a:extLst>
              <a:ext uri="{FF2B5EF4-FFF2-40B4-BE49-F238E27FC236}">
                <a16:creationId xmlns:a16="http://schemas.microsoft.com/office/drawing/2014/main" id="{3EA9E837-BAC4-CAE4-4FA9-721F3809E9DA}"/>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38476" y="2965061"/>
            <a:ext cx="421425" cy="421425"/>
          </a:xfrm>
          <a:prstGeom prst="rect">
            <a:avLst/>
          </a:prstGeom>
        </p:spPr>
      </p:pic>
      <p:pic>
        <p:nvPicPr>
          <p:cNvPr id="6" name="Graphic 5" descr="Gold bars outline">
            <a:extLst>
              <a:ext uri="{FF2B5EF4-FFF2-40B4-BE49-F238E27FC236}">
                <a16:creationId xmlns:a16="http://schemas.microsoft.com/office/drawing/2014/main" id="{8F71359E-E49C-873A-CC78-B36D8247B378}"/>
              </a:ext>
            </a:extLst>
          </p:cNvPr>
          <p:cNvPicPr>
            <a:picLocks noChangeAspect="1"/>
          </p:cNvPicPr>
          <p:nvPr>
            <p:custDataLst>
              <p:tags r:id="rId11"/>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670597" y="982477"/>
            <a:ext cx="914400" cy="914400"/>
          </a:xfrm>
          <a:prstGeom prst="rect">
            <a:avLst/>
          </a:prstGeom>
        </p:spPr>
      </p:pic>
    </p:spTree>
    <p:extLst>
      <p:ext uri="{BB962C8B-B14F-4D97-AF65-F5344CB8AC3E}">
        <p14:creationId xmlns:p14="http://schemas.microsoft.com/office/powerpoint/2010/main" val="28033647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11"/>
</p:tagLst>
</file>

<file path=ppt/tags/tag111.xml><?xml version="1.0" encoding="utf-8"?>
<p:tagLst xmlns:a="http://schemas.openxmlformats.org/drawingml/2006/main" xmlns:r="http://schemas.openxmlformats.org/officeDocument/2006/relationships" xmlns:p="http://schemas.openxmlformats.org/presentationml/2006/main">
  <p:tag name="NUM" val="12"/>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2"/>
</p:tagLst>
</file>

<file path=ppt/tags/tag114.xml><?xml version="1.0" encoding="utf-8"?>
<p:tagLst xmlns:a="http://schemas.openxmlformats.org/drawingml/2006/main" xmlns:r="http://schemas.openxmlformats.org/officeDocument/2006/relationships" xmlns:p="http://schemas.openxmlformats.org/presentationml/2006/main">
  <p:tag name="NUM" val="3"/>
</p:tagLst>
</file>

<file path=ppt/tags/tag115.xml><?xml version="1.0" encoding="utf-8"?>
<p:tagLst xmlns:a="http://schemas.openxmlformats.org/drawingml/2006/main" xmlns:r="http://schemas.openxmlformats.org/officeDocument/2006/relationships" xmlns:p="http://schemas.openxmlformats.org/presentationml/2006/main">
  <p:tag name="NUM" val="4"/>
</p:tagLst>
</file>

<file path=ppt/tags/tag116.xml><?xml version="1.0" encoding="utf-8"?>
<p:tagLst xmlns:a="http://schemas.openxmlformats.org/drawingml/2006/main" xmlns:r="http://schemas.openxmlformats.org/officeDocument/2006/relationships" xmlns:p="http://schemas.openxmlformats.org/presentationml/2006/main">
  <p:tag name="NUM" val="5"/>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9"/>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2"/>
</p:tagLst>
</file>

<file path=ppt/tags/tag123.xml><?xml version="1.0" encoding="utf-8"?>
<p:tagLst xmlns:a="http://schemas.openxmlformats.org/drawingml/2006/main" xmlns:r="http://schemas.openxmlformats.org/officeDocument/2006/relationships" xmlns:p="http://schemas.openxmlformats.org/presentationml/2006/main">
  <p:tag name="NUM" val="3"/>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5"/>
</p:tagLst>
</file>

<file path=ppt/tags/tag126.xml><?xml version="1.0" encoding="utf-8"?>
<p:tagLst xmlns:a="http://schemas.openxmlformats.org/drawingml/2006/main" xmlns:r="http://schemas.openxmlformats.org/officeDocument/2006/relationships" xmlns:p="http://schemas.openxmlformats.org/presentationml/2006/main">
  <p:tag name="NUM" val="6"/>
</p:tagLst>
</file>

<file path=ppt/tags/tag127.xml><?xml version="1.0" encoding="utf-8"?>
<p:tagLst xmlns:a="http://schemas.openxmlformats.org/drawingml/2006/main" xmlns:r="http://schemas.openxmlformats.org/officeDocument/2006/relationships" xmlns:p="http://schemas.openxmlformats.org/presentationml/2006/main">
  <p:tag name="NUM" val="7"/>
</p:tagLst>
</file>

<file path=ppt/tags/tag128.xml><?xml version="1.0" encoding="utf-8"?>
<p:tagLst xmlns:a="http://schemas.openxmlformats.org/drawingml/2006/main" xmlns:r="http://schemas.openxmlformats.org/officeDocument/2006/relationships" xmlns:p="http://schemas.openxmlformats.org/presentationml/2006/main">
  <p:tag name="NUM" val="8"/>
</p:tagLst>
</file>

<file path=ppt/tags/tag129.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10"/>
</p:tagLst>
</file>

<file path=ppt/tags/tag130.xml><?xml version="1.0" encoding="utf-8"?>
<p:tagLst xmlns:a="http://schemas.openxmlformats.org/drawingml/2006/main" xmlns:r="http://schemas.openxmlformats.org/officeDocument/2006/relationships" xmlns:p="http://schemas.openxmlformats.org/presentationml/2006/main">
  <p:tag name="NUM" val="10"/>
</p:tagLst>
</file>

<file path=ppt/tags/tag131.xml><?xml version="1.0" encoding="utf-8"?>
<p:tagLst xmlns:a="http://schemas.openxmlformats.org/drawingml/2006/main" xmlns:r="http://schemas.openxmlformats.org/officeDocument/2006/relationships" xmlns:p="http://schemas.openxmlformats.org/presentationml/2006/main">
  <p:tag name="NUM" val="11"/>
</p:tagLst>
</file>

<file path=ppt/tags/tag132.xml><?xml version="1.0" encoding="utf-8"?>
<p:tagLst xmlns:a="http://schemas.openxmlformats.org/drawingml/2006/main" xmlns:r="http://schemas.openxmlformats.org/officeDocument/2006/relationships" xmlns:p="http://schemas.openxmlformats.org/presentationml/2006/main">
  <p:tag name="NUM" val="12"/>
</p:tagLst>
</file>

<file path=ppt/tags/tag133.xml><?xml version="1.0" encoding="utf-8"?>
<p:tagLst xmlns:a="http://schemas.openxmlformats.org/drawingml/2006/main" xmlns:r="http://schemas.openxmlformats.org/officeDocument/2006/relationships" xmlns:p="http://schemas.openxmlformats.org/presentationml/2006/main">
  <p:tag name="NUM" val="13"/>
</p:tagLst>
</file>

<file path=ppt/tags/tag134.xml><?xml version="1.0" encoding="utf-8"?>
<p:tagLst xmlns:a="http://schemas.openxmlformats.org/drawingml/2006/main" xmlns:r="http://schemas.openxmlformats.org/officeDocument/2006/relationships" xmlns:p="http://schemas.openxmlformats.org/presentationml/2006/main">
  <p:tag name="NUM" val="14"/>
</p:tagLst>
</file>

<file path=ppt/tags/tag135.xml><?xml version="1.0" encoding="utf-8"?>
<p:tagLst xmlns:a="http://schemas.openxmlformats.org/drawingml/2006/main" xmlns:r="http://schemas.openxmlformats.org/officeDocument/2006/relationships" xmlns:p="http://schemas.openxmlformats.org/presentationml/2006/main">
  <p:tag name="NUM" val="15"/>
</p:tagLst>
</file>

<file path=ppt/tags/tag136.xml><?xml version="1.0" encoding="utf-8"?>
<p:tagLst xmlns:a="http://schemas.openxmlformats.org/drawingml/2006/main" xmlns:r="http://schemas.openxmlformats.org/officeDocument/2006/relationships" xmlns:p="http://schemas.openxmlformats.org/presentationml/2006/main">
  <p:tag name="NUM" val="16"/>
</p:tagLst>
</file>

<file path=ppt/tags/tag137.xml><?xml version="1.0" encoding="utf-8"?>
<p:tagLst xmlns:a="http://schemas.openxmlformats.org/drawingml/2006/main" xmlns:r="http://schemas.openxmlformats.org/officeDocument/2006/relationships" xmlns:p="http://schemas.openxmlformats.org/presentationml/2006/main">
  <p:tag name="NUM" val="17"/>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8"/>
</p:tagLst>
</file>

<file path=ppt/tags/tag146.xml><?xml version="1.0" encoding="utf-8"?>
<p:tagLst xmlns:a="http://schemas.openxmlformats.org/drawingml/2006/main" xmlns:r="http://schemas.openxmlformats.org/officeDocument/2006/relationships" xmlns:p="http://schemas.openxmlformats.org/presentationml/2006/main">
  <p:tag name="NUM" val="9"/>
</p:tagLst>
</file>

<file path=ppt/tags/tag147.xml><?xml version="1.0" encoding="utf-8"?>
<p:tagLst xmlns:a="http://schemas.openxmlformats.org/drawingml/2006/main" xmlns:r="http://schemas.openxmlformats.org/officeDocument/2006/relationships" xmlns:p="http://schemas.openxmlformats.org/presentationml/2006/main">
  <p:tag name="NUM" val="10"/>
</p:tagLst>
</file>

<file path=ppt/tags/tag148.xml><?xml version="1.0" encoding="utf-8"?>
<p:tagLst xmlns:a="http://schemas.openxmlformats.org/drawingml/2006/main" xmlns:r="http://schemas.openxmlformats.org/officeDocument/2006/relationships" xmlns:p="http://schemas.openxmlformats.org/presentationml/2006/main">
  <p:tag name="NUM" val="11"/>
</p:tagLst>
</file>

<file path=ppt/tags/tag149.xml><?xml version="1.0" encoding="utf-8"?>
<p:tagLst xmlns:a="http://schemas.openxmlformats.org/drawingml/2006/main" xmlns:r="http://schemas.openxmlformats.org/officeDocument/2006/relationships" xmlns:p="http://schemas.openxmlformats.org/presentationml/2006/main">
  <p:tag name="NUM" val="1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13"/>
</p:tagLst>
</file>

<file path=ppt/tags/tag151.xml><?xml version="1.0" encoding="utf-8"?>
<p:tagLst xmlns:a="http://schemas.openxmlformats.org/drawingml/2006/main" xmlns:r="http://schemas.openxmlformats.org/officeDocument/2006/relationships" xmlns:p="http://schemas.openxmlformats.org/presentationml/2006/main">
  <p:tag name="NUM" val="14"/>
</p:tagLst>
</file>

<file path=ppt/tags/tag152.xml><?xml version="1.0" encoding="utf-8"?>
<p:tagLst xmlns:a="http://schemas.openxmlformats.org/drawingml/2006/main" xmlns:r="http://schemas.openxmlformats.org/officeDocument/2006/relationships" xmlns:p="http://schemas.openxmlformats.org/presentationml/2006/main">
  <p:tag name="NUM" val="15"/>
</p:tagLst>
</file>

<file path=ppt/tags/tag153.xml><?xml version="1.0" encoding="utf-8"?>
<p:tagLst xmlns:a="http://schemas.openxmlformats.org/drawingml/2006/main" xmlns:r="http://schemas.openxmlformats.org/officeDocument/2006/relationships" xmlns:p="http://schemas.openxmlformats.org/presentationml/2006/main">
  <p:tag name="NUM" val="16"/>
</p:tagLst>
</file>

<file path=ppt/tags/tag154.xml><?xml version="1.0" encoding="utf-8"?>
<p:tagLst xmlns:a="http://schemas.openxmlformats.org/drawingml/2006/main" xmlns:r="http://schemas.openxmlformats.org/officeDocument/2006/relationships" xmlns:p="http://schemas.openxmlformats.org/presentationml/2006/main">
  <p:tag name="NUM" val="17"/>
</p:tagLst>
</file>

<file path=ppt/tags/tag155.xml><?xml version="1.0" encoding="utf-8"?>
<p:tagLst xmlns:a="http://schemas.openxmlformats.org/drawingml/2006/main" xmlns:r="http://schemas.openxmlformats.org/officeDocument/2006/relationships" xmlns:p="http://schemas.openxmlformats.org/presentationml/2006/main">
  <p:tag name="NUM" val="1"/>
</p:tagLst>
</file>

<file path=ppt/tags/tag156.xml><?xml version="1.0" encoding="utf-8"?>
<p:tagLst xmlns:a="http://schemas.openxmlformats.org/drawingml/2006/main" xmlns:r="http://schemas.openxmlformats.org/officeDocument/2006/relationships" xmlns:p="http://schemas.openxmlformats.org/presentationml/2006/main">
  <p:tag name="NUM" val="2"/>
</p:tagLst>
</file>

<file path=ppt/tags/tag157.xml><?xml version="1.0" encoding="utf-8"?>
<p:tagLst xmlns:a="http://schemas.openxmlformats.org/drawingml/2006/main" xmlns:r="http://schemas.openxmlformats.org/officeDocument/2006/relationships" xmlns:p="http://schemas.openxmlformats.org/presentationml/2006/main">
  <p:tag name="NUM" val="3"/>
</p:tagLst>
</file>

<file path=ppt/tags/tag158.xml><?xml version="1.0" encoding="utf-8"?>
<p:tagLst xmlns:a="http://schemas.openxmlformats.org/drawingml/2006/main" xmlns:r="http://schemas.openxmlformats.org/officeDocument/2006/relationships" xmlns:p="http://schemas.openxmlformats.org/presentationml/2006/main">
  <p:tag name="NUM" val="4"/>
</p:tagLst>
</file>

<file path=ppt/tags/tag159.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3"/>
</p:tagLst>
</file>

<file path=ppt/tags/tag163.xml><?xml version="1.0" encoding="utf-8"?>
<p:tagLst xmlns:a="http://schemas.openxmlformats.org/drawingml/2006/main" xmlns:r="http://schemas.openxmlformats.org/officeDocument/2006/relationships" xmlns:p="http://schemas.openxmlformats.org/presentationml/2006/main">
  <p:tag name="NUM" val="4"/>
</p:tagLst>
</file>

<file path=ppt/tags/tag164.xml><?xml version="1.0" encoding="utf-8"?>
<p:tagLst xmlns:a="http://schemas.openxmlformats.org/drawingml/2006/main" xmlns:r="http://schemas.openxmlformats.org/officeDocument/2006/relationships" xmlns:p="http://schemas.openxmlformats.org/presentationml/2006/main">
  <p:tag name="NUM" val="5"/>
</p:tagLst>
</file>

<file path=ppt/tags/tag165.xml><?xml version="1.0" encoding="utf-8"?>
<p:tagLst xmlns:a="http://schemas.openxmlformats.org/drawingml/2006/main" xmlns:r="http://schemas.openxmlformats.org/officeDocument/2006/relationships" xmlns:p="http://schemas.openxmlformats.org/presentationml/2006/main">
  <p:tag name="NUM" val="6"/>
</p:tagLst>
</file>

<file path=ppt/tags/tag166.xml><?xml version="1.0" encoding="utf-8"?>
<p:tagLst xmlns:a="http://schemas.openxmlformats.org/drawingml/2006/main" xmlns:r="http://schemas.openxmlformats.org/officeDocument/2006/relationships" xmlns:p="http://schemas.openxmlformats.org/presentationml/2006/main">
  <p:tag name="NUM" val="7"/>
</p:tagLst>
</file>

<file path=ppt/tags/tag167.xml><?xml version="1.0" encoding="utf-8"?>
<p:tagLst xmlns:a="http://schemas.openxmlformats.org/drawingml/2006/main" xmlns:r="http://schemas.openxmlformats.org/officeDocument/2006/relationships" xmlns:p="http://schemas.openxmlformats.org/presentationml/2006/main">
  <p:tag name="NUM" val="8"/>
</p:tagLst>
</file>

<file path=ppt/tags/tag168.xml><?xml version="1.0" encoding="utf-8"?>
<p:tagLst xmlns:a="http://schemas.openxmlformats.org/drawingml/2006/main" xmlns:r="http://schemas.openxmlformats.org/officeDocument/2006/relationships" xmlns:p="http://schemas.openxmlformats.org/presentationml/2006/main">
  <p:tag name="NUM" val="9"/>
</p:tagLst>
</file>

<file path=ppt/tags/tag169.xml><?xml version="1.0" encoding="utf-8"?>
<p:tagLst xmlns:a="http://schemas.openxmlformats.org/drawingml/2006/main" xmlns:r="http://schemas.openxmlformats.org/officeDocument/2006/relationships" xmlns:p="http://schemas.openxmlformats.org/presentationml/2006/main">
  <p:tag name="NUM" val="10"/>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70.xml><?xml version="1.0" encoding="utf-8"?>
<p:tagLst xmlns:a="http://schemas.openxmlformats.org/drawingml/2006/main" xmlns:r="http://schemas.openxmlformats.org/officeDocument/2006/relationships" xmlns:p="http://schemas.openxmlformats.org/presentationml/2006/main">
  <p:tag name="NUM" val="11"/>
</p:tagLst>
</file>

<file path=ppt/tags/tag171.xml><?xml version="1.0" encoding="utf-8"?>
<p:tagLst xmlns:a="http://schemas.openxmlformats.org/drawingml/2006/main" xmlns:r="http://schemas.openxmlformats.org/officeDocument/2006/relationships" xmlns:p="http://schemas.openxmlformats.org/presentationml/2006/main">
  <p:tag name="NUM" val="12"/>
</p:tagLst>
</file>

<file path=ppt/tags/tag172.xml><?xml version="1.0" encoding="utf-8"?>
<p:tagLst xmlns:a="http://schemas.openxmlformats.org/drawingml/2006/main" xmlns:r="http://schemas.openxmlformats.org/officeDocument/2006/relationships" xmlns:p="http://schemas.openxmlformats.org/presentationml/2006/main">
  <p:tag name="NUM" val="13"/>
</p:tagLst>
</file>

<file path=ppt/tags/tag173.xml><?xml version="1.0" encoding="utf-8"?>
<p:tagLst xmlns:a="http://schemas.openxmlformats.org/drawingml/2006/main" xmlns:r="http://schemas.openxmlformats.org/officeDocument/2006/relationships" xmlns:p="http://schemas.openxmlformats.org/presentationml/2006/main">
  <p:tag name="NUM" val="14"/>
</p:tagLst>
</file>

<file path=ppt/tags/tag174.xml><?xml version="1.0" encoding="utf-8"?>
<p:tagLst xmlns:a="http://schemas.openxmlformats.org/drawingml/2006/main" xmlns:r="http://schemas.openxmlformats.org/officeDocument/2006/relationships" xmlns:p="http://schemas.openxmlformats.org/presentationml/2006/main">
  <p:tag name="NUM" val="15"/>
</p:tagLst>
</file>

<file path=ppt/tags/tag175.xml><?xml version="1.0" encoding="utf-8"?>
<p:tagLst xmlns:a="http://schemas.openxmlformats.org/drawingml/2006/main" xmlns:r="http://schemas.openxmlformats.org/officeDocument/2006/relationships" xmlns:p="http://schemas.openxmlformats.org/presentationml/2006/main">
  <p:tag name="NUM" val="16"/>
</p:tagLst>
</file>

<file path=ppt/tags/tag176.xml><?xml version="1.0" encoding="utf-8"?>
<p:tagLst xmlns:a="http://schemas.openxmlformats.org/drawingml/2006/main" xmlns:r="http://schemas.openxmlformats.org/officeDocument/2006/relationships" xmlns:p="http://schemas.openxmlformats.org/presentationml/2006/main">
  <p:tag name="NUM" val="17"/>
</p:tagLst>
</file>

<file path=ppt/tags/tag177.xml><?xml version="1.0" encoding="utf-8"?>
<p:tagLst xmlns:a="http://schemas.openxmlformats.org/drawingml/2006/main" xmlns:r="http://schemas.openxmlformats.org/officeDocument/2006/relationships" xmlns:p="http://schemas.openxmlformats.org/presentationml/2006/main">
  <p:tag name="NUM" val="18"/>
</p:tagLst>
</file>

<file path=ppt/tags/tag178.xml><?xml version="1.0" encoding="utf-8"?>
<p:tagLst xmlns:a="http://schemas.openxmlformats.org/drawingml/2006/main" xmlns:r="http://schemas.openxmlformats.org/officeDocument/2006/relationships" xmlns:p="http://schemas.openxmlformats.org/presentationml/2006/main">
  <p:tag name="NUM" val="19"/>
</p:tagLst>
</file>

<file path=ppt/tags/tag179.xml><?xml version="1.0" encoding="utf-8"?>
<p:tagLst xmlns:a="http://schemas.openxmlformats.org/drawingml/2006/main" xmlns:r="http://schemas.openxmlformats.org/officeDocument/2006/relationships" xmlns:p="http://schemas.openxmlformats.org/presentationml/2006/main">
  <p:tag name="NUM" val="20"/>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80.xml><?xml version="1.0" encoding="utf-8"?>
<p:tagLst xmlns:a="http://schemas.openxmlformats.org/drawingml/2006/main" xmlns:r="http://schemas.openxmlformats.org/officeDocument/2006/relationships" xmlns:p="http://schemas.openxmlformats.org/presentationml/2006/main">
  <p:tag name="NUM" val="21"/>
</p:tagLst>
</file>

<file path=ppt/tags/tag181.xml><?xml version="1.0" encoding="utf-8"?>
<p:tagLst xmlns:a="http://schemas.openxmlformats.org/drawingml/2006/main" xmlns:r="http://schemas.openxmlformats.org/officeDocument/2006/relationships" xmlns:p="http://schemas.openxmlformats.org/presentationml/2006/main">
  <p:tag name="NUM" val="22"/>
</p:tagLst>
</file>

<file path=ppt/tags/tag182.xml><?xml version="1.0" encoding="utf-8"?>
<p:tagLst xmlns:a="http://schemas.openxmlformats.org/drawingml/2006/main" xmlns:r="http://schemas.openxmlformats.org/officeDocument/2006/relationships" xmlns:p="http://schemas.openxmlformats.org/presentationml/2006/main">
  <p:tag name="NUM" val="23"/>
</p:tagLst>
</file>

<file path=ppt/tags/tag183.xml><?xml version="1.0" encoding="utf-8"?>
<p:tagLst xmlns:a="http://schemas.openxmlformats.org/drawingml/2006/main" xmlns:r="http://schemas.openxmlformats.org/officeDocument/2006/relationships" xmlns:p="http://schemas.openxmlformats.org/presentationml/2006/main">
  <p:tag name="NUM" val="24"/>
</p:tagLst>
</file>

<file path=ppt/tags/tag184.xml><?xml version="1.0" encoding="utf-8"?>
<p:tagLst xmlns:a="http://schemas.openxmlformats.org/drawingml/2006/main" xmlns:r="http://schemas.openxmlformats.org/officeDocument/2006/relationships" xmlns:p="http://schemas.openxmlformats.org/presentationml/2006/main">
  <p:tag name="NUM" val="25"/>
</p:tagLst>
</file>

<file path=ppt/tags/tag185.xml><?xml version="1.0" encoding="utf-8"?>
<p:tagLst xmlns:a="http://schemas.openxmlformats.org/drawingml/2006/main" xmlns:r="http://schemas.openxmlformats.org/officeDocument/2006/relationships" xmlns:p="http://schemas.openxmlformats.org/presentationml/2006/main">
  <p:tag name="NUM" val="26"/>
</p:tagLst>
</file>

<file path=ppt/tags/tag186.xml><?xml version="1.0" encoding="utf-8"?>
<p:tagLst xmlns:a="http://schemas.openxmlformats.org/drawingml/2006/main" xmlns:r="http://schemas.openxmlformats.org/officeDocument/2006/relationships" xmlns:p="http://schemas.openxmlformats.org/presentationml/2006/main">
  <p:tag name="NUM" val="27"/>
</p:tagLst>
</file>

<file path=ppt/tags/tag187.xml><?xml version="1.0" encoding="utf-8"?>
<p:tagLst xmlns:a="http://schemas.openxmlformats.org/drawingml/2006/main" xmlns:r="http://schemas.openxmlformats.org/officeDocument/2006/relationships" xmlns:p="http://schemas.openxmlformats.org/presentationml/2006/main">
  <p:tag name="NUM" val="28"/>
</p:tagLst>
</file>

<file path=ppt/tags/tag188.xml><?xml version="1.0" encoding="utf-8"?>
<p:tagLst xmlns:a="http://schemas.openxmlformats.org/drawingml/2006/main" xmlns:r="http://schemas.openxmlformats.org/officeDocument/2006/relationships" xmlns:p="http://schemas.openxmlformats.org/presentationml/2006/main">
  <p:tag name="NUM" val="29"/>
</p:tagLst>
</file>

<file path=ppt/tags/tag189.xml><?xml version="1.0" encoding="utf-8"?>
<p:tagLst xmlns:a="http://schemas.openxmlformats.org/drawingml/2006/main" xmlns:r="http://schemas.openxmlformats.org/officeDocument/2006/relationships" xmlns:p="http://schemas.openxmlformats.org/presentationml/2006/main">
  <p:tag name="NUM" val="30"/>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190.xml><?xml version="1.0" encoding="utf-8"?>
<p:tagLst xmlns:a="http://schemas.openxmlformats.org/drawingml/2006/main" xmlns:r="http://schemas.openxmlformats.org/officeDocument/2006/relationships" xmlns:p="http://schemas.openxmlformats.org/presentationml/2006/main">
  <p:tag name="NUM" val="31"/>
</p:tagLst>
</file>

<file path=ppt/tags/tag191.xml><?xml version="1.0" encoding="utf-8"?>
<p:tagLst xmlns:a="http://schemas.openxmlformats.org/drawingml/2006/main" xmlns:r="http://schemas.openxmlformats.org/officeDocument/2006/relationships" xmlns:p="http://schemas.openxmlformats.org/presentationml/2006/main">
  <p:tag name="NUM" val="32"/>
</p:tagLst>
</file>

<file path=ppt/tags/tag192.xml><?xml version="1.0" encoding="utf-8"?>
<p:tagLst xmlns:a="http://schemas.openxmlformats.org/drawingml/2006/main" xmlns:r="http://schemas.openxmlformats.org/officeDocument/2006/relationships" xmlns:p="http://schemas.openxmlformats.org/presentationml/2006/main">
  <p:tag name="NUM" val="1"/>
</p:tagLst>
</file>

<file path=ppt/tags/tag193.xml><?xml version="1.0" encoding="utf-8"?>
<p:tagLst xmlns:a="http://schemas.openxmlformats.org/drawingml/2006/main" xmlns:r="http://schemas.openxmlformats.org/officeDocument/2006/relationships" xmlns:p="http://schemas.openxmlformats.org/presentationml/2006/main">
  <p:tag name="NUM" val="2"/>
</p:tagLst>
</file>

<file path=ppt/tags/tag194.xml><?xml version="1.0" encoding="utf-8"?>
<p:tagLst xmlns:a="http://schemas.openxmlformats.org/drawingml/2006/main" xmlns:r="http://schemas.openxmlformats.org/officeDocument/2006/relationships" xmlns:p="http://schemas.openxmlformats.org/presentationml/2006/main">
  <p:tag name="NUM" val="3"/>
</p:tagLst>
</file>

<file path=ppt/tags/tag195.xml><?xml version="1.0" encoding="utf-8"?>
<p:tagLst xmlns:a="http://schemas.openxmlformats.org/drawingml/2006/main" xmlns:r="http://schemas.openxmlformats.org/officeDocument/2006/relationships" xmlns:p="http://schemas.openxmlformats.org/presentationml/2006/main">
  <p:tag name="NUM" val="4"/>
</p:tagLst>
</file>

<file path=ppt/tags/tag196.xml><?xml version="1.0" encoding="utf-8"?>
<p:tagLst xmlns:a="http://schemas.openxmlformats.org/drawingml/2006/main" xmlns:r="http://schemas.openxmlformats.org/officeDocument/2006/relationships" xmlns:p="http://schemas.openxmlformats.org/presentationml/2006/main">
  <p:tag name="NUM" val="5"/>
</p:tagLst>
</file>

<file path=ppt/tags/tag197.xml><?xml version="1.0" encoding="utf-8"?>
<p:tagLst xmlns:a="http://schemas.openxmlformats.org/drawingml/2006/main" xmlns:r="http://schemas.openxmlformats.org/officeDocument/2006/relationships" xmlns:p="http://schemas.openxmlformats.org/presentationml/2006/main">
  <p:tag name="NUM" val="6"/>
</p:tagLst>
</file>

<file path=ppt/tags/tag198.xml><?xml version="1.0" encoding="utf-8"?>
<p:tagLst xmlns:a="http://schemas.openxmlformats.org/drawingml/2006/main" xmlns:r="http://schemas.openxmlformats.org/officeDocument/2006/relationships" xmlns:p="http://schemas.openxmlformats.org/presentationml/2006/main">
  <p:tag name="NUM" val="7"/>
</p:tagLst>
</file>

<file path=ppt/tags/tag199.xml><?xml version="1.0" encoding="utf-8"?>
<p:tagLst xmlns:a="http://schemas.openxmlformats.org/drawingml/2006/main" xmlns:r="http://schemas.openxmlformats.org/officeDocument/2006/relationships" xmlns:p="http://schemas.openxmlformats.org/presentationml/2006/main">
  <p:tag name="NUM" val="8"/>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00.xml><?xml version="1.0" encoding="utf-8"?>
<p:tagLst xmlns:a="http://schemas.openxmlformats.org/drawingml/2006/main" xmlns:r="http://schemas.openxmlformats.org/officeDocument/2006/relationships" xmlns:p="http://schemas.openxmlformats.org/presentationml/2006/main">
  <p:tag name="NUM" val="9"/>
</p:tagLst>
</file>

<file path=ppt/tags/tag201.xml><?xml version="1.0" encoding="utf-8"?>
<p:tagLst xmlns:a="http://schemas.openxmlformats.org/drawingml/2006/main" xmlns:r="http://schemas.openxmlformats.org/officeDocument/2006/relationships" xmlns:p="http://schemas.openxmlformats.org/presentationml/2006/main">
  <p:tag name="NUM" val="10"/>
</p:tagLst>
</file>

<file path=ppt/tags/tag202.xml><?xml version="1.0" encoding="utf-8"?>
<p:tagLst xmlns:a="http://schemas.openxmlformats.org/drawingml/2006/main" xmlns:r="http://schemas.openxmlformats.org/officeDocument/2006/relationships" xmlns:p="http://schemas.openxmlformats.org/presentationml/2006/main">
  <p:tag name="NUM" val="11"/>
</p:tagLst>
</file>

<file path=ppt/tags/tag203.xml><?xml version="1.0" encoding="utf-8"?>
<p:tagLst xmlns:a="http://schemas.openxmlformats.org/drawingml/2006/main" xmlns:r="http://schemas.openxmlformats.org/officeDocument/2006/relationships" xmlns:p="http://schemas.openxmlformats.org/presentationml/2006/main">
  <p:tag name="NUM" val="12"/>
</p:tagLst>
</file>

<file path=ppt/tags/tag204.xml><?xml version="1.0" encoding="utf-8"?>
<p:tagLst xmlns:a="http://schemas.openxmlformats.org/drawingml/2006/main" xmlns:r="http://schemas.openxmlformats.org/officeDocument/2006/relationships" xmlns:p="http://schemas.openxmlformats.org/presentationml/2006/main">
  <p:tag name="NUM" val="13"/>
</p:tagLst>
</file>

<file path=ppt/tags/tag205.xml><?xml version="1.0" encoding="utf-8"?>
<p:tagLst xmlns:a="http://schemas.openxmlformats.org/drawingml/2006/main" xmlns:r="http://schemas.openxmlformats.org/officeDocument/2006/relationships" xmlns:p="http://schemas.openxmlformats.org/presentationml/2006/main">
  <p:tag name="NUM" val="14"/>
</p:tagLst>
</file>

<file path=ppt/tags/tag206.xml><?xml version="1.0" encoding="utf-8"?>
<p:tagLst xmlns:a="http://schemas.openxmlformats.org/drawingml/2006/main" xmlns:r="http://schemas.openxmlformats.org/officeDocument/2006/relationships" xmlns:p="http://schemas.openxmlformats.org/presentationml/2006/main">
  <p:tag name="NUM" val="15"/>
</p:tagLst>
</file>

<file path=ppt/tags/tag207.xml><?xml version="1.0" encoding="utf-8"?>
<p:tagLst xmlns:a="http://schemas.openxmlformats.org/drawingml/2006/main" xmlns:r="http://schemas.openxmlformats.org/officeDocument/2006/relationships" xmlns:p="http://schemas.openxmlformats.org/presentationml/2006/main">
  <p:tag name="NUM" val="16"/>
</p:tagLst>
</file>

<file path=ppt/tags/tag208.xml><?xml version="1.0" encoding="utf-8"?>
<p:tagLst xmlns:a="http://schemas.openxmlformats.org/drawingml/2006/main" xmlns:r="http://schemas.openxmlformats.org/officeDocument/2006/relationships" xmlns:p="http://schemas.openxmlformats.org/presentationml/2006/main">
  <p:tag name="NUM" val="17"/>
</p:tagLst>
</file>

<file path=ppt/tags/tag209.xml><?xml version="1.0" encoding="utf-8"?>
<p:tagLst xmlns:a="http://schemas.openxmlformats.org/drawingml/2006/main" xmlns:r="http://schemas.openxmlformats.org/officeDocument/2006/relationships" xmlns:p="http://schemas.openxmlformats.org/presentationml/2006/main">
  <p:tag name="NUM" val="18"/>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10.xml><?xml version="1.0" encoding="utf-8"?>
<p:tagLst xmlns:a="http://schemas.openxmlformats.org/drawingml/2006/main" xmlns:r="http://schemas.openxmlformats.org/officeDocument/2006/relationships" xmlns:p="http://schemas.openxmlformats.org/presentationml/2006/main">
  <p:tag name="NUM" val="19"/>
</p:tagLst>
</file>

<file path=ppt/tags/tag211.xml><?xml version="1.0" encoding="utf-8"?>
<p:tagLst xmlns:a="http://schemas.openxmlformats.org/drawingml/2006/main" xmlns:r="http://schemas.openxmlformats.org/officeDocument/2006/relationships" xmlns:p="http://schemas.openxmlformats.org/presentationml/2006/main">
  <p:tag name="NUM" val="20"/>
</p:tagLst>
</file>

<file path=ppt/tags/tag212.xml><?xml version="1.0" encoding="utf-8"?>
<p:tagLst xmlns:a="http://schemas.openxmlformats.org/drawingml/2006/main" xmlns:r="http://schemas.openxmlformats.org/officeDocument/2006/relationships" xmlns:p="http://schemas.openxmlformats.org/presentationml/2006/main">
  <p:tag name="NUM" val="21"/>
</p:tagLst>
</file>

<file path=ppt/tags/tag213.xml><?xml version="1.0" encoding="utf-8"?>
<p:tagLst xmlns:a="http://schemas.openxmlformats.org/drawingml/2006/main" xmlns:r="http://schemas.openxmlformats.org/officeDocument/2006/relationships" xmlns:p="http://schemas.openxmlformats.org/presentationml/2006/main">
  <p:tag name="NUM" val="22"/>
</p:tagLst>
</file>

<file path=ppt/tags/tag214.xml><?xml version="1.0" encoding="utf-8"?>
<p:tagLst xmlns:a="http://schemas.openxmlformats.org/drawingml/2006/main" xmlns:r="http://schemas.openxmlformats.org/officeDocument/2006/relationships" xmlns:p="http://schemas.openxmlformats.org/presentationml/2006/main">
  <p:tag name="NUM" val="23"/>
</p:tagLst>
</file>

<file path=ppt/tags/tag215.xml><?xml version="1.0" encoding="utf-8"?>
<p:tagLst xmlns:a="http://schemas.openxmlformats.org/drawingml/2006/main" xmlns:r="http://schemas.openxmlformats.org/officeDocument/2006/relationships" xmlns:p="http://schemas.openxmlformats.org/presentationml/2006/main">
  <p:tag name="NUM" val="24"/>
</p:tagLst>
</file>

<file path=ppt/tags/tag216.xml><?xml version="1.0" encoding="utf-8"?>
<p:tagLst xmlns:a="http://schemas.openxmlformats.org/drawingml/2006/main" xmlns:r="http://schemas.openxmlformats.org/officeDocument/2006/relationships" xmlns:p="http://schemas.openxmlformats.org/presentationml/2006/main">
  <p:tag name="NUM" val="25"/>
</p:tagLst>
</file>

<file path=ppt/tags/tag217.xml><?xml version="1.0" encoding="utf-8"?>
<p:tagLst xmlns:a="http://schemas.openxmlformats.org/drawingml/2006/main" xmlns:r="http://schemas.openxmlformats.org/officeDocument/2006/relationships" xmlns:p="http://schemas.openxmlformats.org/presentationml/2006/main">
  <p:tag name="NUM" val="26"/>
</p:tagLst>
</file>

<file path=ppt/tags/tag218.xml><?xml version="1.0" encoding="utf-8"?>
<p:tagLst xmlns:a="http://schemas.openxmlformats.org/drawingml/2006/main" xmlns:r="http://schemas.openxmlformats.org/officeDocument/2006/relationships" xmlns:p="http://schemas.openxmlformats.org/presentationml/2006/main">
  <p:tag name="NUM" val="27"/>
</p:tagLst>
</file>

<file path=ppt/tags/tag219.xml><?xml version="1.0" encoding="utf-8"?>
<p:tagLst xmlns:a="http://schemas.openxmlformats.org/drawingml/2006/main" xmlns:r="http://schemas.openxmlformats.org/officeDocument/2006/relationships" xmlns:p="http://schemas.openxmlformats.org/presentationml/2006/main">
  <p:tag name="NUM" val="28"/>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20.xml><?xml version="1.0" encoding="utf-8"?>
<p:tagLst xmlns:a="http://schemas.openxmlformats.org/drawingml/2006/main" xmlns:r="http://schemas.openxmlformats.org/officeDocument/2006/relationships" xmlns:p="http://schemas.openxmlformats.org/presentationml/2006/main">
  <p:tag name="NUM" val="29"/>
</p:tagLst>
</file>

<file path=ppt/tags/tag221.xml><?xml version="1.0" encoding="utf-8"?>
<p:tagLst xmlns:a="http://schemas.openxmlformats.org/drawingml/2006/main" xmlns:r="http://schemas.openxmlformats.org/officeDocument/2006/relationships" xmlns:p="http://schemas.openxmlformats.org/presentationml/2006/main">
  <p:tag name="NUM" val="30"/>
</p:tagLst>
</file>

<file path=ppt/tags/tag222.xml><?xml version="1.0" encoding="utf-8"?>
<p:tagLst xmlns:a="http://schemas.openxmlformats.org/drawingml/2006/main" xmlns:r="http://schemas.openxmlformats.org/officeDocument/2006/relationships" xmlns:p="http://schemas.openxmlformats.org/presentationml/2006/main">
  <p:tag name="NUM" val="31"/>
</p:tagLst>
</file>

<file path=ppt/tags/tag223.xml><?xml version="1.0" encoding="utf-8"?>
<p:tagLst xmlns:a="http://schemas.openxmlformats.org/drawingml/2006/main" xmlns:r="http://schemas.openxmlformats.org/officeDocument/2006/relationships" xmlns:p="http://schemas.openxmlformats.org/presentationml/2006/main">
  <p:tag name="NUM" val="32"/>
</p:tagLst>
</file>

<file path=ppt/tags/tag224.xml><?xml version="1.0" encoding="utf-8"?>
<p:tagLst xmlns:a="http://schemas.openxmlformats.org/drawingml/2006/main" xmlns:r="http://schemas.openxmlformats.org/officeDocument/2006/relationships" xmlns:p="http://schemas.openxmlformats.org/presentationml/2006/main">
  <p:tag name="NUM" val="33"/>
</p:tagLst>
</file>

<file path=ppt/tags/tag225.xml><?xml version="1.0" encoding="utf-8"?>
<p:tagLst xmlns:a="http://schemas.openxmlformats.org/drawingml/2006/main" xmlns:r="http://schemas.openxmlformats.org/officeDocument/2006/relationships" xmlns:p="http://schemas.openxmlformats.org/presentationml/2006/main">
  <p:tag name="NUM" val="34"/>
</p:tagLst>
</file>

<file path=ppt/tags/tag226.xml><?xml version="1.0" encoding="utf-8"?>
<p:tagLst xmlns:a="http://schemas.openxmlformats.org/drawingml/2006/main" xmlns:r="http://schemas.openxmlformats.org/officeDocument/2006/relationships" xmlns:p="http://schemas.openxmlformats.org/presentationml/2006/main">
  <p:tag name="NUM" val="35"/>
</p:tagLst>
</file>

<file path=ppt/tags/tag227.xml><?xml version="1.0" encoding="utf-8"?>
<p:tagLst xmlns:a="http://schemas.openxmlformats.org/drawingml/2006/main" xmlns:r="http://schemas.openxmlformats.org/officeDocument/2006/relationships" xmlns:p="http://schemas.openxmlformats.org/presentationml/2006/main">
  <p:tag name="NUM" val="1"/>
</p:tagLst>
</file>

<file path=ppt/tags/tag228.xml><?xml version="1.0" encoding="utf-8"?>
<p:tagLst xmlns:a="http://schemas.openxmlformats.org/drawingml/2006/main" xmlns:r="http://schemas.openxmlformats.org/officeDocument/2006/relationships" xmlns:p="http://schemas.openxmlformats.org/presentationml/2006/main">
  <p:tag name="NUM" val="2"/>
</p:tagLst>
</file>

<file path=ppt/tags/tag229.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5"/>
</p:tagLst>
</file>

<file path=ppt/tags/tag235.xml><?xml version="1.0" encoding="utf-8"?>
<p:tagLst xmlns:a="http://schemas.openxmlformats.org/drawingml/2006/main" xmlns:r="http://schemas.openxmlformats.org/officeDocument/2006/relationships" xmlns:p="http://schemas.openxmlformats.org/presentationml/2006/main">
  <p:tag name="NUM" val="6"/>
</p:tagLst>
</file>

<file path=ppt/tags/tag236.xml><?xml version="1.0" encoding="utf-8"?>
<p:tagLst xmlns:a="http://schemas.openxmlformats.org/drawingml/2006/main" xmlns:r="http://schemas.openxmlformats.org/officeDocument/2006/relationships" xmlns:p="http://schemas.openxmlformats.org/presentationml/2006/main">
  <p:tag name="NUM" val="7"/>
</p:tagLst>
</file>

<file path=ppt/tags/tag237.xml><?xml version="1.0" encoding="utf-8"?>
<p:tagLst xmlns:a="http://schemas.openxmlformats.org/drawingml/2006/main" xmlns:r="http://schemas.openxmlformats.org/officeDocument/2006/relationships" xmlns:p="http://schemas.openxmlformats.org/presentationml/2006/main">
  <p:tag name="NUM" val="8"/>
</p:tagLst>
</file>

<file path=ppt/tags/tag238.xml><?xml version="1.0" encoding="utf-8"?>
<p:tagLst xmlns:a="http://schemas.openxmlformats.org/drawingml/2006/main" xmlns:r="http://schemas.openxmlformats.org/officeDocument/2006/relationships" xmlns:p="http://schemas.openxmlformats.org/presentationml/2006/main">
  <p:tag name="NUM" val="9"/>
</p:tagLst>
</file>

<file path=ppt/tags/tag239.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40.xml><?xml version="1.0" encoding="utf-8"?>
<p:tagLst xmlns:a="http://schemas.openxmlformats.org/drawingml/2006/main" xmlns:r="http://schemas.openxmlformats.org/officeDocument/2006/relationships" xmlns:p="http://schemas.openxmlformats.org/presentationml/2006/main">
  <p:tag name="NUM" val="11"/>
</p:tagLst>
</file>

<file path=ppt/tags/tag241.xml><?xml version="1.0" encoding="utf-8"?>
<p:tagLst xmlns:a="http://schemas.openxmlformats.org/drawingml/2006/main" xmlns:r="http://schemas.openxmlformats.org/officeDocument/2006/relationships" xmlns:p="http://schemas.openxmlformats.org/presentationml/2006/main">
  <p:tag name="NUM" val="12"/>
</p:tagLst>
</file>

<file path=ppt/tags/tag242.xml><?xml version="1.0" encoding="utf-8"?>
<p:tagLst xmlns:a="http://schemas.openxmlformats.org/drawingml/2006/main" xmlns:r="http://schemas.openxmlformats.org/officeDocument/2006/relationships" xmlns:p="http://schemas.openxmlformats.org/presentationml/2006/main">
  <p:tag name="NUM" val="13"/>
</p:tagLst>
</file>

<file path=ppt/tags/tag243.xml><?xml version="1.0" encoding="utf-8"?>
<p:tagLst xmlns:a="http://schemas.openxmlformats.org/drawingml/2006/main" xmlns:r="http://schemas.openxmlformats.org/officeDocument/2006/relationships" xmlns:p="http://schemas.openxmlformats.org/presentationml/2006/main">
  <p:tag name="NUM" val="14"/>
</p:tagLst>
</file>

<file path=ppt/tags/tag244.xml><?xml version="1.0" encoding="utf-8"?>
<p:tagLst xmlns:a="http://schemas.openxmlformats.org/drawingml/2006/main" xmlns:r="http://schemas.openxmlformats.org/officeDocument/2006/relationships" xmlns:p="http://schemas.openxmlformats.org/presentationml/2006/main">
  <p:tag name="NUM" val="15"/>
</p:tagLst>
</file>

<file path=ppt/tags/tag245.xml><?xml version="1.0" encoding="utf-8"?>
<p:tagLst xmlns:a="http://schemas.openxmlformats.org/drawingml/2006/main" xmlns:r="http://schemas.openxmlformats.org/officeDocument/2006/relationships" xmlns:p="http://schemas.openxmlformats.org/presentationml/2006/main">
  <p:tag name="NUM" val="1"/>
</p:tagLst>
</file>

<file path=ppt/tags/tag246.xml><?xml version="1.0" encoding="utf-8"?>
<p:tagLst xmlns:a="http://schemas.openxmlformats.org/drawingml/2006/main" xmlns:r="http://schemas.openxmlformats.org/officeDocument/2006/relationships" xmlns:p="http://schemas.openxmlformats.org/presentationml/2006/main">
  <p:tag name="NUM" val="2"/>
</p:tagLst>
</file>

<file path=ppt/tags/tag247.xml><?xml version="1.0" encoding="utf-8"?>
<p:tagLst xmlns:a="http://schemas.openxmlformats.org/drawingml/2006/main" xmlns:r="http://schemas.openxmlformats.org/officeDocument/2006/relationships" xmlns:p="http://schemas.openxmlformats.org/presentationml/2006/main">
  <p:tag name="NUM" val="3"/>
</p:tagLst>
</file>

<file path=ppt/tags/tag248.xml><?xml version="1.0" encoding="utf-8"?>
<p:tagLst xmlns:a="http://schemas.openxmlformats.org/drawingml/2006/main" xmlns:r="http://schemas.openxmlformats.org/officeDocument/2006/relationships" xmlns:p="http://schemas.openxmlformats.org/presentationml/2006/main">
  <p:tag name="NUM" val="4"/>
</p:tagLst>
</file>

<file path=ppt/tags/tag249.xml><?xml version="1.0" encoding="utf-8"?>
<p:tagLst xmlns:a="http://schemas.openxmlformats.org/drawingml/2006/main" xmlns:r="http://schemas.openxmlformats.org/officeDocument/2006/relationships" xmlns:p="http://schemas.openxmlformats.org/presentationml/2006/main">
  <p:tag name="NUM" val="5"/>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50.xml><?xml version="1.0" encoding="utf-8"?>
<p:tagLst xmlns:a="http://schemas.openxmlformats.org/drawingml/2006/main" xmlns:r="http://schemas.openxmlformats.org/officeDocument/2006/relationships" xmlns:p="http://schemas.openxmlformats.org/presentationml/2006/main">
  <p:tag name="NUM" val="6"/>
</p:tagLst>
</file>

<file path=ppt/tags/tag251.xml><?xml version="1.0" encoding="utf-8"?>
<p:tagLst xmlns:a="http://schemas.openxmlformats.org/drawingml/2006/main" xmlns:r="http://schemas.openxmlformats.org/officeDocument/2006/relationships" xmlns:p="http://schemas.openxmlformats.org/presentationml/2006/main">
  <p:tag name="NUM" val="7"/>
</p:tagLst>
</file>

<file path=ppt/tags/tag252.xml><?xml version="1.0" encoding="utf-8"?>
<p:tagLst xmlns:a="http://schemas.openxmlformats.org/drawingml/2006/main" xmlns:r="http://schemas.openxmlformats.org/officeDocument/2006/relationships" xmlns:p="http://schemas.openxmlformats.org/presentationml/2006/main">
  <p:tag name="NUM" val="8"/>
</p:tagLst>
</file>

<file path=ppt/tags/tag253.xml><?xml version="1.0" encoding="utf-8"?>
<p:tagLst xmlns:a="http://schemas.openxmlformats.org/drawingml/2006/main" xmlns:r="http://schemas.openxmlformats.org/officeDocument/2006/relationships" xmlns:p="http://schemas.openxmlformats.org/presentationml/2006/main">
  <p:tag name="NUM" val="9"/>
</p:tagLst>
</file>

<file path=ppt/tags/tag254.xml><?xml version="1.0" encoding="utf-8"?>
<p:tagLst xmlns:a="http://schemas.openxmlformats.org/drawingml/2006/main" xmlns:r="http://schemas.openxmlformats.org/officeDocument/2006/relationships" xmlns:p="http://schemas.openxmlformats.org/presentationml/2006/main">
  <p:tag name="NUM" val="10"/>
</p:tagLst>
</file>

<file path=ppt/tags/tag255.xml><?xml version="1.0" encoding="utf-8"?>
<p:tagLst xmlns:a="http://schemas.openxmlformats.org/drawingml/2006/main" xmlns:r="http://schemas.openxmlformats.org/officeDocument/2006/relationships" xmlns:p="http://schemas.openxmlformats.org/presentationml/2006/main">
  <p:tag name="NUM" val="11"/>
</p:tagLst>
</file>

<file path=ppt/tags/tag256.xml><?xml version="1.0" encoding="utf-8"?>
<p:tagLst xmlns:a="http://schemas.openxmlformats.org/drawingml/2006/main" xmlns:r="http://schemas.openxmlformats.org/officeDocument/2006/relationships" xmlns:p="http://schemas.openxmlformats.org/presentationml/2006/main">
  <p:tag name="NUM" val="12"/>
</p:tagLst>
</file>

<file path=ppt/tags/tag257.xml><?xml version="1.0" encoding="utf-8"?>
<p:tagLst xmlns:a="http://schemas.openxmlformats.org/drawingml/2006/main" xmlns:r="http://schemas.openxmlformats.org/officeDocument/2006/relationships" xmlns:p="http://schemas.openxmlformats.org/presentationml/2006/main">
  <p:tag name="NUM" val="13"/>
</p:tagLst>
</file>

<file path=ppt/tags/tag258.xml><?xml version="1.0" encoding="utf-8"?>
<p:tagLst xmlns:a="http://schemas.openxmlformats.org/drawingml/2006/main" xmlns:r="http://schemas.openxmlformats.org/officeDocument/2006/relationships" xmlns:p="http://schemas.openxmlformats.org/presentationml/2006/main">
  <p:tag name="NUM" val="1"/>
</p:tagLst>
</file>

<file path=ppt/tags/tag259.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60.xml><?xml version="1.0" encoding="utf-8"?>
<p:tagLst xmlns:a="http://schemas.openxmlformats.org/drawingml/2006/main" xmlns:r="http://schemas.openxmlformats.org/officeDocument/2006/relationships" xmlns:p="http://schemas.openxmlformats.org/presentationml/2006/main">
  <p:tag name="NUM" val="3"/>
</p:tagLst>
</file>

<file path=ppt/tags/tag261.xml><?xml version="1.0" encoding="utf-8"?>
<p:tagLst xmlns:a="http://schemas.openxmlformats.org/drawingml/2006/main" xmlns:r="http://schemas.openxmlformats.org/officeDocument/2006/relationships" xmlns:p="http://schemas.openxmlformats.org/presentationml/2006/main">
  <p:tag name="NUM" val="4"/>
</p:tagLst>
</file>

<file path=ppt/tags/tag262.xml><?xml version="1.0" encoding="utf-8"?>
<p:tagLst xmlns:a="http://schemas.openxmlformats.org/drawingml/2006/main" xmlns:r="http://schemas.openxmlformats.org/officeDocument/2006/relationships" xmlns:p="http://schemas.openxmlformats.org/presentationml/2006/main">
  <p:tag name="NUM" val="5"/>
</p:tagLst>
</file>

<file path=ppt/tags/tag263.xml><?xml version="1.0" encoding="utf-8"?>
<p:tagLst xmlns:a="http://schemas.openxmlformats.org/drawingml/2006/main" xmlns:r="http://schemas.openxmlformats.org/officeDocument/2006/relationships" xmlns:p="http://schemas.openxmlformats.org/presentationml/2006/main">
  <p:tag name="NUM" val="6"/>
</p:tagLst>
</file>

<file path=ppt/tags/tag264.xml><?xml version="1.0" encoding="utf-8"?>
<p:tagLst xmlns:a="http://schemas.openxmlformats.org/drawingml/2006/main" xmlns:r="http://schemas.openxmlformats.org/officeDocument/2006/relationships" xmlns:p="http://schemas.openxmlformats.org/presentationml/2006/main">
  <p:tag name="NUM" val="7"/>
</p:tagLst>
</file>

<file path=ppt/tags/tag265.xml><?xml version="1.0" encoding="utf-8"?>
<p:tagLst xmlns:a="http://schemas.openxmlformats.org/drawingml/2006/main" xmlns:r="http://schemas.openxmlformats.org/officeDocument/2006/relationships" xmlns:p="http://schemas.openxmlformats.org/presentationml/2006/main">
  <p:tag name="NUM" val="8"/>
</p:tagLst>
</file>

<file path=ppt/tags/tag266.xml><?xml version="1.0" encoding="utf-8"?>
<p:tagLst xmlns:a="http://schemas.openxmlformats.org/drawingml/2006/main" xmlns:r="http://schemas.openxmlformats.org/officeDocument/2006/relationships" xmlns:p="http://schemas.openxmlformats.org/presentationml/2006/main">
  <p:tag name="NUM" val="9"/>
</p:tagLst>
</file>

<file path=ppt/tags/tag267.xml><?xml version="1.0" encoding="utf-8"?>
<p:tagLst xmlns:a="http://schemas.openxmlformats.org/drawingml/2006/main" xmlns:r="http://schemas.openxmlformats.org/officeDocument/2006/relationships" xmlns:p="http://schemas.openxmlformats.org/presentationml/2006/main">
  <p:tag name="NUM" val="10"/>
</p:tagLst>
</file>

<file path=ppt/tags/tag268.xml><?xml version="1.0" encoding="utf-8"?>
<p:tagLst xmlns:a="http://schemas.openxmlformats.org/drawingml/2006/main" xmlns:r="http://schemas.openxmlformats.org/officeDocument/2006/relationships" xmlns:p="http://schemas.openxmlformats.org/presentationml/2006/main">
  <p:tag name="NUM" val="11"/>
</p:tagLst>
</file>

<file path=ppt/tags/tag269.xml><?xml version="1.0" encoding="utf-8"?>
<p:tagLst xmlns:a="http://schemas.openxmlformats.org/drawingml/2006/main" xmlns:r="http://schemas.openxmlformats.org/officeDocument/2006/relationships" xmlns:p="http://schemas.openxmlformats.org/presentationml/2006/main">
  <p:tag name="NUM" val="12"/>
</p:tagLst>
</file>

<file path=ppt/tags/tag27.xml><?xml version="1.0" encoding="utf-8"?>
<p:tagLst xmlns:a="http://schemas.openxmlformats.org/drawingml/2006/main" xmlns:r="http://schemas.openxmlformats.org/officeDocument/2006/relationships" xmlns:p="http://schemas.openxmlformats.org/presentationml/2006/main">
  <p:tag name="NUM" val="10"/>
</p:tagLst>
</file>

<file path=ppt/tags/tag270.xml><?xml version="1.0" encoding="utf-8"?>
<p:tagLst xmlns:a="http://schemas.openxmlformats.org/drawingml/2006/main" xmlns:r="http://schemas.openxmlformats.org/officeDocument/2006/relationships" xmlns:p="http://schemas.openxmlformats.org/presentationml/2006/main">
  <p:tag name="NUM" val="1"/>
</p:tagLst>
</file>

<file path=ppt/tags/tag271.xml><?xml version="1.0" encoding="utf-8"?>
<p:tagLst xmlns:a="http://schemas.openxmlformats.org/drawingml/2006/main" xmlns:r="http://schemas.openxmlformats.org/officeDocument/2006/relationships" xmlns:p="http://schemas.openxmlformats.org/presentationml/2006/main">
  <p:tag name="NUM" val="2"/>
</p:tagLst>
</file>

<file path=ppt/tags/tag272.xml><?xml version="1.0" encoding="utf-8"?>
<p:tagLst xmlns:a="http://schemas.openxmlformats.org/drawingml/2006/main" xmlns:r="http://schemas.openxmlformats.org/officeDocument/2006/relationships" xmlns:p="http://schemas.openxmlformats.org/presentationml/2006/main">
  <p:tag name="NUM" val="3"/>
</p:tagLst>
</file>

<file path=ppt/tags/tag273.xml><?xml version="1.0" encoding="utf-8"?>
<p:tagLst xmlns:a="http://schemas.openxmlformats.org/drawingml/2006/main" xmlns:r="http://schemas.openxmlformats.org/officeDocument/2006/relationships" xmlns:p="http://schemas.openxmlformats.org/presentationml/2006/main">
  <p:tag name="NUM" val="4"/>
</p:tagLst>
</file>

<file path=ppt/tags/tag274.xml><?xml version="1.0" encoding="utf-8"?>
<p:tagLst xmlns:a="http://schemas.openxmlformats.org/drawingml/2006/main" xmlns:r="http://schemas.openxmlformats.org/officeDocument/2006/relationships" xmlns:p="http://schemas.openxmlformats.org/presentationml/2006/main">
  <p:tag name="NUM" val="1"/>
</p:tagLst>
</file>

<file path=ppt/tags/tag275.xml><?xml version="1.0" encoding="utf-8"?>
<p:tagLst xmlns:a="http://schemas.openxmlformats.org/drawingml/2006/main" xmlns:r="http://schemas.openxmlformats.org/officeDocument/2006/relationships" xmlns:p="http://schemas.openxmlformats.org/presentationml/2006/main">
  <p:tag name="NUM" val="2"/>
</p:tagLst>
</file>

<file path=ppt/tags/tag276.xml><?xml version="1.0" encoding="utf-8"?>
<p:tagLst xmlns:a="http://schemas.openxmlformats.org/drawingml/2006/main" xmlns:r="http://schemas.openxmlformats.org/officeDocument/2006/relationships" xmlns:p="http://schemas.openxmlformats.org/presentationml/2006/main">
  <p:tag name="NUM" val="3"/>
</p:tagLst>
</file>

<file path=ppt/tags/tag277.xml><?xml version="1.0" encoding="utf-8"?>
<p:tagLst xmlns:a="http://schemas.openxmlformats.org/drawingml/2006/main" xmlns:r="http://schemas.openxmlformats.org/officeDocument/2006/relationships" xmlns:p="http://schemas.openxmlformats.org/presentationml/2006/main">
  <p:tag name="NUM" val="4"/>
</p:tagLst>
</file>

<file path=ppt/tags/tag278.xml><?xml version="1.0" encoding="utf-8"?>
<p:tagLst xmlns:a="http://schemas.openxmlformats.org/drawingml/2006/main" xmlns:r="http://schemas.openxmlformats.org/officeDocument/2006/relationships" xmlns:p="http://schemas.openxmlformats.org/presentationml/2006/main">
  <p:tag name="NUM" val="5"/>
</p:tagLst>
</file>

<file path=ppt/tags/tag279.xml><?xml version="1.0" encoding="utf-8"?>
<p:tagLst xmlns:a="http://schemas.openxmlformats.org/drawingml/2006/main" xmlns:r="http://schemas.openxmlformats.org/officeDocument/2006/relationships" xmlns:p="http://schemas.openxmlformats.org/presentationml/2006/main">
  <p:tag name="NUM" val="6"/>
</p:tagLst>
</file>

<file path=ppt/tags/tag28.xml><?xml version="1.0" encoding="utf-8"?>
<p:tagLst xmlns:a="http://schemas.openxmlformats.org/drawingml/2006/main" xmlns:r="http://schemas.openxmlformats.org/officeDocument/2006/relationships" xmlns:p="http://schemas.openxmlformats.org/presentationml/2006/main">
  <p:tag name="NUM" val="1"/>
</p:tagLst>
</file>

<file path=ppt/tags/tag280.xml><?xml version="1.0" encoding="utf-8"?>
<p:tagLst xmlns:a="http://schemas.openxmlformats.org/drawingml/2006/main" xmlns:r="http://schemas.openxmlformats.org/officeDocument/2006/relationships" xmlns:p="http://schemas.openxmlformats.org/presentationml/2006/main">
  <p:tag name="NUM" val="7"/>
</p:tagLst>
</file>

<file path=ppt/tags/tag281.xml><?xml version="1.0" encoding="utf-8"?>
<p:tagLst xmlns:a="http://schemas.openxmlformats.org/drawingml/2006/main" xmlns:r="http://schemas.openxmlformats.org/officeDocument/2006/relationships" xmlns:p="http://schemas.openxmlformats.org/presentationml/2006/main">
  <p:tag name="NUM" val="8"/>
</p:tagLst>
</file>

<file path=ppt/tags/tag282.xml><?xml version="1.0" encoding="utf-8"?>
<p:tagLst xmlns:a="http://schemas.openxmlformats.org/drawingml/2006/main" xmlns:r="http://schemas.openxmlformats.org/officeDocument/2006/relationships" xmlns:p="http://schemas.openxmlformats.org/presentationml/2006/main">
  <p:tag name="NUM" val="9"/>
</p:tagLst>
</file>

<file path=ppt/tags/tag283.xml><?xml version="1.0" encoding="utf-8"?>
<p:tagLst xmlns:a="http://schemas.openxmlformats.org/drawingml/2006/main" xmlns:r="http://schemas.openxmlformats.org/officeDocument/2006/relationships" xmlns:p="http://schemas.openxmlformats.org/presentationml/2006/main">
  <p:tag name="NUM" val="10"/>
</p:tagLst>
</file>

<file path=ppt/tags/tag284.xml><?xml version="1.0" encoding="utf-8"?>
<p:tagLst xmlns:a="http://schemas.openxmlformats.org/drawingml/2006/main" xmlns:r="http://schemas.openxmlformats.org/officeDocument/2006/relationships" xmlns:p="http://schemas.openxmlformats.org/presentationml/2006/main">
  <p:tag name="NUM" val="11"/>
</p:tagLst>
</file>

<file path=ppt/tags/tag285.xml><?xml version="1.0" encoding="utf-8"?>
<p:tagLst xmlns:a="http://schemas.openxmlformats.org/drawingml/2006/main" xmlns:r="http://schemas.openxmlformats.org/officeDocument/2006/relationships" xmlns:p="http://schemas.openxmlformats.org/presentationml/2006/main">
  <p:tag name="NUM" val="12"/>
</p:tagLst>
</file>

<file path=ppt/tags/tag286.xml><?xml version="1.0" encoding="utf-8"?>
<p:tagLst xmlns:a="http://schemas.openxmlformats.org/drawingml/2006/main" xmlns:r="http://schemas.openxmlformats.org/officeDocument/2006/relationships" xmlns:p="http://schemas.openxmlformats.org/presentationml/2006/main">
  <p:tag name="NUM" val="13"/>
</p:tagLst>
</file>

<file path=ppt/tags/tag287.xml><?xml version="1.0" encoding="utf-8"?>
<p:tagLst xmlns:a="http://schemas.openxmlformats.org/drawingml/2006/main" xmlns:r="http://schemas.openxmlformats.org/officeDocument/2006/relationships" xmlns:p="http://schemas.openxmlformats.org/presentationml/2006/main">
  <p:tag name="NUM" val="14"/>
</p:tagLst>
</file>

<file path=ppt/tags/tag288.xml><?xml version="1.0" encoding="utf-8"?>
<p:tagLst xmlns:a="http://schemas.openxmlformats.org/drawingml/2006/main" xmlns:r="http://schemas.openxmlformats.org/officeDocument/2006/relationships" xmlns:p="http://schemas.openxmlformats.org/presentationml/2006/main">
  <p:tag name="NUM" val="15"/>
</p:tagLst>
</file>

<file path=ppt/tags/tag289.xml><?xml version="1.0" encoding="utf-8"?>
<p:tagLst xmlns:a="http://schemas.openxmlformats.org/drawingml/2006/main" xmlns:r="http://schemas.openxmlformats.org/officeDocument/2006/relationships" xmlns:p="http://schemas.openxmlformats.org/presentationml/2006/main">
  <p:tag name="NUM" val="16"/>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17"/>
</p:tagLst>
</file>

<file path=ppt/tags/tag291.xml><?xml version="1.0" encoding="utf-8"?>
<p:tagLst xmlns:a="http://schemas.openxmlformats.org/drawingml/2006/main" xmlns:r="http://schemas.openxmlformats.org/officeDocument/2006/relationships" xmlns:p="http://schemas.openxmlformats.org/presentationml/2006/main">
  <p:tag name="NUM" val="18"/>
</p:tagLst>
</file>

<file path=ppt/tags/tag292.xml><?xml version="1.0" encoding="utf-8"?>
<p:tagLst xmlns:a="http://schemas.openxmlformats.org/drawingml/2006/main" xmlns:r="http://schemas.openxmlformats.org/officeDocument/2006/relationships" xmlns:p="http://schemas.openxmlformats.org/presentationml/2006/main">
  <p:tag name="NUM" val="19"/>
</p:tagLst>
</file>

<file path=ppt/tags/tag293.xml><?xml version="1.0" encoding="utf-8"?>
<p:tagLst xmlns:a="http://schemas.openxmlformats.org/drawingml/2006/main" xmlns:r="http://schemas.openxmlformats.org/officeDocument/2006/relationships" xmlns:p="http://schemas.openxmlformats.org/presentationml/2006/main">
  <p:tag name="NUM" val="20"/>
</p:tagLst>
</file>

<file path=ppt/tags/tag294.xml><?xml version="1.0" encoding="utf-8"?>
<p:tagLst xmlns:a="http://schemas.openxmlformats.org/drawingml/2006/main" xmlns:r="http://schemas.openxmlformats.org/officeDocument/2006/relationships" xmlns:p="http://schemas.openxmlformats.org/presentationml/2006/main">
  <p:tag name="NUM" val="1"/>
</p:tagLst>
</file>

<file path=ppt/tags/tag295.xml><?xml version="1.0" encoding="utf-8"?>
<p:tagLst xmlns:a="http://schemas.openxmlformats.org/drawingml/2006/main" xmlns:r="http://schemas.openxmlformats.org/officeDocument/2006/relationships" xmlns:p="http://schemas.openxmlformats.org/presentationml/2006/main">
  <p:tag name="NUM" val="2"/>
</p:tagLst>
</file>

<file path=ppt/tags/tag296.xml><?xml version="1.0" encoding="utf-8"?>
<p:tagLst xmlns:a="http://schemas.openxmlformats.org/drawingml/2006/main" xmlns:r="http://schemas.openxmlformats.org/officeDocument/2006/relationships" xmlns:p="http://schemas.openxmlformats.org/presentationml/2006/main">
  <p:tag name="NUM" val="3"/>
</p:tagLst>
</file>

<file path=ppt/tags/tag297.xml><?xml version="1.0" encoding="utf-8"?>
<p:tagLst xmlns:a="http://schemas.openxmlformats.org/drawingml/2006/main" xmlns:r="http://schemas.openxmlformats.org/officeDocument/2006/relationships" xmlns:p="http://schemas.openxmlformats.org/presentationml/2006/main">
  <p:tag name="NUM" val="4"/>
</p:tagLst>
</file>

<file path=ppt/tags/tag298.xml><?xml version="1.0" encoding="utf-8"?>
<p:tagLst xmlns:a="http://schemas.openxmlformats.org/drawingml/2006/main" xmlns:r="http://schemas.openxmlformats.org/officeDocument/2006/relationships" xmlns:p="http://schemas.openxmlformats.org/presentationml/2006/main">
  <p:tag name="NUM" val="5"/>
</p:tagLst>
</file>

<file path=ppt/tags/tag299.xml><?xml version="1.0" encoding="utf-8"?>
<p:tagLst xmlns:a="http://schemas.openxmlformats.org/drawingml/2006/main" xmlns:r="http://schemas.openxmlformats.org/officeDocument/2006/relationships" xmlns:p="http://schemas.openxmlformats.org/presentationml/2006/main">
  <p:tag name="NUM" val="6"/>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3"/>
</p:tagLst>
</file>

<file path=ppt/tags/tag300.xml><?xml version="1.0" encoding="utf-8"?>
<p:tagLst xmlns:a="http://schemas.openxmlformats.org/drawingml/2006/main" xmlns:r="http://schemas.openxmlformats.org/officeDocument/2006/relationships" xmlns:p="http://schemas.openxmlformats.org/presentationml/2006/main">
  <p:tag name="NUM" val="7"/>
</p:tagLst>
</file>

<file path=ppt/tags/tag301.xml><?xml version="1.0" encoding="utf-8"?>
<p:tagLst xmlns:a="http://schemas.openxmlformats.org/drawingml/2006/main" xmlns:r="http://schemas.openxmlformats.org/officeDocument/2006/relationships" xmlns:p="http://schemas.openxmlformats.org/presentationml/2006/main">
  <p:tag name="NUM" val="8"/>
</p:tagLst>
</file>

<file path=ppt/tags/tag302.xml><?xml version="1.0" encoding="utf-8"?>
<p:tagLst xmlns:a="http://schemas.openxmlformats.org/drawingml/2006/main" xmlns:r="http://schemas.openxmlformats.org/officeDocument/2006/relationships" xmlns:p="http://schemas.openxmlformats.org/presentationml/2006/main">
  <p:tag name="NUM" val="9"/>
</p:tagLst>
</file>

<file path=ppt/tags/tag303.xml><?xml version="1.0" encoding="utf-8"?>
<p:tagLst xmlns:a="http://schemas.openxmlformats.org/drawingml/2006/main" xmlns:r="http://schemas.openxmlformats.org/officeDocument/2006/relationships" xmlns:p="http://schemas.openxmlformats.org/presentationml/2006/main">
  <p:tag name="NUM" val="10"/>
</p:tagLst>
</file>

<file path=ppt/tags/tag304.xml><?xml version="1.0" encoding="utf-8"?>
<p:tagLst xmlns:a="http://schemas.openxmlformats.org/drawingml/2006/main" xmlns:r="http://schemas.openxmlformats.org/officeDocument/2006/relationships" xmlns:p="http://schemas.openxmlformats.org/presentationml/2006/main">
  <p:tag name="NUM" val="11"/>
</p:tagLst>
</file>

<file path=ppt/tags/tag305.xml><?xml version="1.0" encoding="utf-8"?>
<p:tagLst xmlns:a="http://schemas.openxmlformats.org/drawingml/2006/main" xmlns:r="http://schemas.openxmlformats.org/officeDocument/2006/relationships" xmlns:p="http://schemas.openxmlformats.org/presentationml/2006/main">
  <p:tag name="NUM" val="12"/>
</p:tagLst>
</file>

<file path=ppt/tags/tag306.xml><?xml version="1.0" encoding="utf-8"?>
<p:tagLst xmlns:a="http://schemas.openxmlformats.org/drawingml/2006/main" xmlns:r="http://schemas.openxmlformats.org/officeDocument/2006/relationships" xmlns:p="http://schemas.openxmlformats.org/presentationml/2006/main">
  <p:tag name="NUM" val="13"/>
</p:tagLst>
</file>

<file path=ppt/tags/tag307.xml><?xml version="1.0" encoding="utf-8"?>
<p:tagLst xmlns:a="http://schemas.openxmlformats.org/drawingml/2006/main" xmlns:r="http://schemas.openxmlformats.org/officeDocument/2006/relationships" xmlns:p="http://schemas.openxmlformats.org/presentationml/2006/main">
  <p:tag name="NUM" val="14"/>
</p:tagLst>
</file>

<file path=ppt/tags/tag308.xml><?xml version="1.0" encoding="utf-8"?>
<p:tagLst xmlns:a="http://schemas.openxmlformats.org/drawingml/2006/main" xmlns:r="http://schemas.openxmlformats.org/officeDocument/2006/relationships" xmlns:p="http://schemas.openxmlformats.org/presentationml/2006/main">
  <p:tag name="NUM" val="15"/>
</p:tagLst>
</file>

<file path=ppt/tags/tag309.xml><?xml version="1.0" encoding="utf-8"?>
<p:tagLst xmlns:a="http://schemas.openxmlformats.org/drawingml/2006/main" xmlns:r="http://schemas.openxmlformats.org/officeDocument/2006/relationships" xmlns:p="http://schemas.openxmlformats.org/presentationml/2006/main">
  <p:tag name="NUM" val="16"/>
</p:tagLst>
</file>

<file path=ppt/tags/tag31.xml><?xml version="1.0" encoding="utf-8"?>
<p:tagLst xmlns:a="http://schemas.openxmlformats.org/drawingml/2006/main" xmlns:r="http://schemas.openxmlformats.org/officeDocument/2006/relationships" xmlns:p="http://schemas.openxmlformats.org/presentationml/2006/main">
  <p:tag name="NUM" val="4"/>
</p:tagLst>
</file>

<file path=ppt/tags/tag310.xml><?xml version="1.0" encoding="utf-8"?>
<p:tagLst xmlns:a="http://schemas.openxmlformats.org/drawingml/2006/main" xmlns:r="http://schemas.openxmlformats.org/officeDocument/2006/relationships" xmlns:p="http://schemas.openxmlformats.org/presentationml/2006/main">
  <p:tag name="NUM" val="17"/>
</p:tagLst>
</file>

<file path=ppt/tags/tag311.xml><?xml version="1.0" encoding="utf-8"?>
<p:tagLst xmlns:a="http://schemas.openxmlformats.org/drawingml/2006/main" xmlns:r="http://schemas.openxmlformats.org/officeDocument/2006/relationships" xmlns:p="http://schemas.openxmlformats.org/presentationml/2006/main">
  <p:tag name="NUM" val="18"/>
</p:tagLst>
</file>

<file path=ppt/tags/tag312.xml><?xml version="1.0" encoding="utf-8"?>
<p:tagLst xmlns:a="http://schemas.openxmlformats.org/drawingml/2006/main" xmlns:r="http://schemas.openxmlformats.org/officeDocument/2006/relationships" xmlns:p="http://schemas.openxmlformats.org/presentationml/2006/main">
  <p:tag name="NUM" val="19"/>
</p:tagLst>
</file>

<file path=ppt/tags/tag313.xml><?xml version="1.0" encoding="utf-8"?>
<p:tagLst xmlns:a="http://schemas.openxmlformats.org/drawingml/2006/main" xmlns:r="http://schemas.openxmlformats.org/officeDocument/2006/relationships" xmlns:p="http://schemas.openxmlformats.org/presentationml/2006/main">
  <p:tag name="NUM" val="20"/>
</p:tagLst>
</file>

<file path=ppt/tags/tag314.xml><?xml version="1.0" encoding="utf-8"?>
<p:tagLst xmlns:a="http://schemas.openxmlformats.org/drawingml/2006/main" xmlns:r="http://schemas.openxmlformats.org/officeDocument/2006/relationships" xmlns:p="http://schemas.openxmlformats.org/presentationml/2006/main">
  <p:tag name="NUM" val="1"/>
</p:tagLst>
</file>

<file path=ppt/tags/tag315.xml><?xml version="1.0" encoding="utf-8"?>
<p:tagLst xmlns:a="http://schemas.openxmlformats.org/drawingml/2006/main" xmlns:r="http://schemas.openxmlformats.org/officeDocument/2006/relationships" xmlns:p="http://schemas.openxmlformats.org/presentationml/2006/main">
  <p:tag name="NUM" val="2"/>
</p:tagLst>
</file>

<file path=ppt/tags/tag316.xml><?xml version="1.0" encoding="utf-8"?>
<p:tagLst xmlns:a="http://schemas.openxmlformats.org/drawingml/2006/main" xmlns:r="http://schemas.openxmlformats.org/officeDocument/2006/relationships" xmlns:p="http://schemas.openxmlformats.org/presentationml/2006/main">
  <p:tag name="NUM" val="3"/>
</p:tagLst>
</file>

<file path=ppt/tags/tag317.xml><?xml version="1.0" encoding="utf-8"?>
<p:tagLst xmlns:a="http://schemas.openxmlformats.org/drawingml/2006/main" xmlns:r="http://schemas.openxmlformats.org/officeDocument/2006/relationships" xmlns:p="http://schemas.openxmlformats.org/presentationml/2006/main">
  <p:tag name="NUM" val="4"/>
</p:tagLst>
</file>

<file path=ppt/tags/tag318.xml><?xml version="1.0" encoding="utf-8"?>
<p:tagLst xmlns:a="http://schemas.openxmlformats.org/drawingml/2006/main" xmlns:r="http://schemas.openxmlformats.org/officeDocument/2006/relationships" xmlns:p="http://schemas.openxmlformats.org/presentationml/2006/main">
  <p:tag name="NUM" val="5"/>
</p:tagLst>
</file>

<file path=ppt/tags/tag319.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5"/>
</p:tagLst>
</file>

<file path=ppt/tags/tag320.xml><?xml version="1.0" encoding="utf-8"?>
<p:tagLst xmlns:a="http://schemas.openxmlformats.org/drawingml/2006/main" xmlns:r="http://schemas.openxmlformats.org/officeDocument/2006/relationships" xmlns:p="http://schemas.openxmlformats.org/presentationml/2006/main">
  <p:tag name="NUM" val="7"/>
</p:tagLst>
</file>

<file path=ppt/tags/tag321.xml><?xml version="1.0" encoding="utf-8"?>
<p:tagLst xmlns:a="http://schemas.openxmlformats.org/drawingml/2006/main" xmlns:r="http://schemas.openxmlformats.org/officeDocument/2006/relationships" xmlns:p="http://schemas.openxmlformats.org/presentationml/2006/main">
  <p:tag name="NUM" val="8"/>
</p:tagLst>
</file>

<file path=ppt/tags/tag322.xml><?xml version="1.0" encoding="utf-8"?>
<p:tagLst xmlns:a="http://schemas.openxmlformats.org/drawingml/2006/main" xmlns:r="http://schemas.openxmlformats.org/officeDocument/2006/relationships" xmlns:p="http://schemas.openxmlformats.org/presentationml/2006/main">
  <p:tag name="NUM" val="9"/>
</p:tagLst>
</file>

<file path=ppt/tags/tag323.xml><?xml version="1.0" encoding="utf-8"?>
<p:tagLst xmlns:a="http://schemas.openxmlformats.org/drawingml/2006/main" xmlns:r="http://schemas.openxmlformats.org/officeDocument/2006/relationships" xmlns:p="http://schemas.openxmlformats.org/presentationml/2006/main">
  <p:tag name="NUM" val="10"/>
</p:tagLst>
</file>

<file path=ppt/tags/tag324.xml><?xml version="1.0" encoding="utf-8"?>
<p:tagLst xmlns:a="http://schemas.openxmlformats.org/drawingml/2006/main" xmlns:r="http://schemas.openxmlformats.org/officeDocument/2006/relationships" xmlns:p="http://schemas.openxmlformats.org/presentationml/2006/main">
  <p:tag name="NUM" val="11"/>
</p:tagLst>
</file>

<file path=ppt/tags/tag325.xml><?xml version="1.0" encoding="utf-8"?>
<p:tagLst xmlns:a="http://schemas.openxmlformats.org/drawingml/2006/main" xmlns:r="http://schemas.openxmlformats.org/officeDocument/2006/relationships" xmlns:p="http://schemas.openxmlformats.org/presentationml/2006/main">
  <p:tag name="NUM" val="12"/>
</p:tagLst>
</file>

<file path=ppt/tags/tag326.xml><?xml version="1.0" encoding="utf-8"?>
<p:tagLst xmlns:a="http://schemas.openxmlformats.org/drawingml/2006/main" xmlns:r="http://schemas.openxmlformats.org/officeDocument/2006/relationships" xmlns:p="http://schemas.openxmlformats.org/presentationml/2006/main">
  <p:tag name="NUM" val="13"/>
</p:tagLst>
</file>

<file path=ppt/tags/tag327.xml><?xml version="1.0" encoding="utf-8"?>
<p:tagLst xmlns:a="http://schemas.openxmlformats.org/drawingml/2006/main" xmlns:r="http://schemas.openxmlformats.org/officeDocument/2006/relationships" xmlns:p="http://schemas.openxmlformats.org/presentationml/2006/main">
  <p:tag name="NUM" val="14"/>
</p:tagLst>
</file>

<file path=ppt/tags/tag328.xml><?xml version="1.0" encoding="utf-8"?>
<p:tagLst xmlns:a="http://schemas.openxmlformats.org/drawingml/2006/main" xmlns:r="http://schemas.openxmlformats.org/officeDocument/2006/relationships" xmlns:p="http://schemas.openxmlformats.org/presentationml/2006/main">
  <p:tag name="NUM" val="15"/>
</p:tagLst>
</file>

<file path=ppt/tags/tag329.xml><?xml version="1.0" encoding="utf-8"?>
<p:tagLst xmlns:a="http://schemas.openxmlformats.org/drawingml/2006/main" xmlns:r="http://schemas.openxmlformats.org/officeDocument/2006/relationships" xmlns:p="http://schemas.openxmlformats.org/presentationml/2006/main">
  <p:tag name="NUM" val="16"/>
</p:tagLst>
</file>

<file path=ppt/tags/tag33.xml><?xml version="1.0" encoding="utf-8"?>
<p:tagLst xmlns:a="http://schemas.openxmlformats.org/drawingml/2006/main" xmlns:r="http://schemas.openxmlformats.org/officeDocument/2006/relationships" xmlns:p="http://schemas.openxmlformats.org/presentationml/2006/main">
  <p:tag name="NUM" val="6"/>
</p:tagLst>
</file>

<file path=ppt/tags/tag330.xml><?xml version="1.0" encoding="utf-8"?>
<p:tagLst xmlns:a="http://schemas.openxmlformats.org/drawingml/2006/main" xmlns:r="http://schemas.openxmlformats.org/officeDocument/2006/relationships" xmlns:p="http://schemas.openxmlformats.org/presentationml/2006/main">
  <p:tag name="NUM" val="17"/>
</p:tagLst>
</file>

<file path=ppt/tags/tag331.xml><?xml version="1.0" encoding="utf-8"?>
<p:tagLst xmlns:a="http://schemas.openxmlformats.org/drawingml/2006/main" xmlns:r="http://schemas.openxmlformats.org/officeDocument/2006/relationships" xmlns:p="http://schemas.openxmlformats.org/presentationml/2006/main">
  <p:tag name="NUM" val="18"/>
</p:tagLst>
</file>

<file path=ppt/tags/tag332.xml><?xml version="1.0" encoding="utf-8"?>
<p:tagLst xmlns:a="http://schemas.openxmlformats.org/drawingml/2006/main" xmlns:r="http://schemas.openxmlformats.org/officeDocument/2006/relationships" xmlns:p="http://schemas.openxmlformats.org/presentationml/2006/main">
  <p:tag name="NUM" val="19"/>
</p:tagLst>
</file>

<file path=ppt/tags/tag333.xml><?xml version="1.0" encoding="utf-8"?>
<p:tagLst xmlns:a="http://schemas.openxmlformats.org/drawingml/2006/main" xmlns:r="http://schemas.openxmlformats.org/officeDocument/2006/relationships" xmlns:p="http://schemas.openxmlformats.org/presentationml/2006/main">
  <p:tag name="NUM" val="20"/>
</p:tagLst>
</file>

<file path=ppt/tags/tag334.xml><?xml version="1.0" encoding="utf-8"?>
<p:tagLst xmlns:a="http://schemas.openxmlformats.org/drawingml/2006/main" xmlns:r="http://schemas.openxmlformats.org/officeDocument/2006/relationships" xmlns:p="http://schemas.openxmlformats.org/presentationml/2006/main">
  <p:tag name="NUM" val="21"/>
</p:tagLst>
</file>

<file path=ppt/tags/tag335.xml><?xml version="1.0" encoding="utf-8"?>
<p:tagLst xmlns:a="http://schemas.openxmlformats.org/drawingml/2006/main" xmlns:r="http://schemas.openxmlformats.org/officeDocument/2006/relationships" xmlns:p="http://schemas.openxmlformats.org/presentationml/2006/main">
  <p:tag name="NUM" val="22"/>
</p:tagLst>
</file>

<file path=ppt/tags/tag336.xml><?xml version="1.0" encoding="utf-8"?>
<p:tagLst xmlns:a="http://schemas.openxmlformats.org/drawingml/2006/main" xmlns:r="http://schemas.openxmlformats.org/officeDocument/2006/relationships" xmlns:p="http://schemas.openxmlformats.org/presentationml/2006/main">
  <p:tag name="NUM" val="1"/>
</p:tagLst>
</file>

<file path=ppt/tags/tag337.xml><?xml version="1.0" encoding="utf-8"?>
<p:tagLst xmlns:a="http://schemas.openxmlformats.org/drawingml/2006/main" xmlns:r="http://schemas.openxmlformats.org/officeDocument/2006/relationships" xmlns:p="http://schemas.openxmlformats.org/presentationml/2006/main">
  <p:tag name="NUM" val="2"/>
</p:tagLst>
</file>

<file path=ppt/tags/tag338.xml><?xml version="1.0" encoding="utf-8"?>
<p:tagLst xmlns:a="http://schemas.openxmlformats.org/drawingml/2006/main" xmlns:r="http://schemas.openxmlformats.org/officeDocument/2006/relationships" xmlns:p="http://schemas.openxmlformats.org/presentationml/2006/main">
  <p:tag name="NUM" val="3"/>
</p:tagLst>
</file>

<file path=ppt/tags/tag339.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7"/>
</p:tagLst>
</file>

<file path=ppt/tags/tag340.xml><?xml version="1.0" encoding="utf-8"?>
<p:tagLst xmlns:a="http://schemas.openxmlformats.org/drawingml/2006/main" xmlns:r="http://schemas.openxmlformats.org/officeDocument/2006/relationships" xmlns:p="http://schemas.openxmlformats.org/presentationml/2006/main">
  <p:tag name="NUM" val="5"/>
</p:tagLst>
</file>

<file path=ppt/tags/tag341.xml><?xml version="1.0" encoding="utf-8"?>
<p:tagLst xmlns:a="http://schemas.openxmlformats.org/drawingml/2006/main" xmlns:r="http://schemas.openxmlformats.org/officeDocument/2006/relationships" xmlns:p="http://schemas.openxmlformats.org/presentationml/2006/main">
  <p:tag name="NUM" val="6"/>
</p:tagLst>
</file>

<file path=ppt/tags/tag342.xml><?xml version="1.0" encoding="utf-8"?>
<p:tagLst xmlns:a="http://schemas.openxmlformats.org/drawingml/2006/main" xmlns:r="http://schemas.openxmlformats.org/officeDocument/2006/relationships" xmlns:p="http://schemas.openxmlformats.org/presentationml/2006/main">
  <p:tag name="NUM" val="7"/>
</p:tagLst>
</file>

<file path=ppt/tags/tag343.xml><?xml version="1.0" encoding="utf-8"?>
<p:tagLst xmlns:a="http://schemas.openxmlformats.org/drawingml/2006/main" xmlns:r="http://schemas.openxmlformats.org/officeDocument/2006/relationships" xmlns:p="http://schemas.openxmlformats.org/presentationml/2006/main">
  <p:tag name="NUM" val="8"/>
</p:tagLst>
</file>

<file path=ppt/tags/tag344.xml><?xml version="1.0" encoding="utf-8"?>
<p:tagLst xmlns:a="http://schemas.openxmlformats.org/drawingml/2006/main" xmlns:r="http://schemas.openxmlformats.org/officeDocument/2006/relationships" xmlns:p="http://schemas.openxmlformats.org/presentationml/2006/main">
  <p:tag name="NUM" val="9"/>
</p:tagLst>
</file>

<file path=ppt/tags/tag345.xml><?xml version="1.0" encoding="utf-8"?>
<p:tagLst xmlns:a="http://schemas.openxmlformats.org/drawingml/2006/main" xmlns:r="http://schemas.openxmlformats.org/officeDocument/2006/relationships" xmlns:p="http://schemas.openxmlformats.org/presentationml/2006/main">
  <p:tag name="NUM" val="10"/>
</p:tagLst>
</file>

<file path=ppt/tags/tag346.xml><?xml version="1.0" encoding="utf-8"?>
<p:tagLst xmlns:a="http://schemas.openxmlformats.org/drawingml/2006/main" xmlns:r="http://schemas.openxmlformats.org/officeDocument/2006/relationships" xmlns:p="http://schemas.openxmlformats.org/presentationml/2006/main">
  <p:tag name="NUM" val="11"/>
</p:tagLst>
</file>

<file path=ppt/tags/tag347.xml><?xml version="1.0" encoding="utf-8"?>
<p:tagLst xmlns:a="http://schemas.openxmlformats.org/drawingml/2006/main" xmlns:r="http://schemas.openxmlformats.org/officeDocument/2006/relationships" xmlns:p="http://schemas.openxmlformats.org/presentationml/2006/main">
  <p:tag name="NUM" val="12"/>
</p:tagLst>
</file>

<file path=ppt/tags/tag348.xml><?xml version="1.0" encoding="utf-8"?>
<p:tagLst xmlns:a="http://schemas.openxmlformats.org/drawingml/2006/main" xmlns:r="http://schemas.openxmlformats.org/officeDocument/2006/relationships" xmlns:p="http://schemas.openxmlformats.org/presentationml/2006/main">
  <p:tag name="NUM" val="13"/>
</p:tagLst>
</file>

<file path=ppt/tags/tag349.xml><?xml version="1.0" encoding="utf-8"?>
<p:tagLst xmlns:a="http://schemas.openxmlformats.org/drawingml/2006/main" xmlns:r="http://schemas.openxmlformats.org/officeDocument/2006/relationships" xmlns:p="http://schemas.openxmlformats.org/presentationml/2006/main">
  <p:tag name="NUM" val="1"/>
</p:tagLst>
</file>

<file path=ppt/tags/tag35.xml><?xml version="1.0" encoding="utf-8"?>
<p:tagLst xmlns:a="http://schemas.openxmlformats.org/drawingml/2006/main" xmlns:r="http://schemas.openxmlformats.org/officeDocument/2006/relationships" xmlns:p="http://schemas.openxmlformats.org/presentationml/2006/main">
  <p:tag name="NUM" val="8"/>
</p:tagLst>
</file>

<file path=ppt/tags/tag350.xml><?xml version="1.0" encoding="utf-8"?>
<p:tagLst xmlns:a="http://schemas.openxmlformats.org/drawingml/2006/main" xmlns:r="http://schemas.openxmlformats.org/officeDocument/2006/relationships" xmlns:p="http://schemas.openxmlformats.org/presentationml/2006/main">
  <p:tag name="NUM" val="2"/>
</p:tagLst>
</file>

<file path=ppt/tags/tag351.xml><?xml version="1.0" encoding="utf-8"?>
<p:tagLst xmlns:a="http://schemas.openxmlformats.org/drawingml/2006/main" xmlns:r="http://schemas.openxmlformats.org/officeDocument/2006/relationships" xmlns:p="http://schemas.openxmlformats.org/presentationml/2006/main">
  <p:tag name="NUM" val="3"/>
</p:tagLst>
</file>

<file path=ppt/tags/tag352.xml><?xml version="1.0" encoding="utf-8"?>
<p:tagLst xmlns:a="http://schemas.openxmlformats.org/drawingml/2006/main" xmlns:r="http://schemas.openxmlformats.org/officeDocument/2006/relationships" xmlns:p="http://schemas.openxmlformats.org/presentationml/2006/main">
  <p:tag name="NUM" val="4"/>
</p:tagLst>
</file>

<file path=ppt/tags/tag353.xml><?xml version="1.0" encoding="utf-8"?>
<p:tagLst xmlns:a="http://schemas.openxmlformats.org/drawingml/2006/main" xmlns:r="http://schemas.openxmlformats.org/officeDocument/2006/relationships" xmlns:p="http://schemas.openxmlformats.org/presentationml/2006/main">
  <p:tag name="NUM" val="5"/>
</p:tagLst>
</file>

<file path=ppt/tags/tag354.xml><?xml version="1.0" encoding="utf-8"?>
<p:tagLst xmlns:a="http://schemas.openxmlformats.org/drawingml/2006/main" xmlns:r="http://schemas.openxmlformats.org/officeDocument/2006/relationships" xmlns:p="http://schemas.openxmlformats.org/presentationml/2006/main">
  <p:tag name="NUM" val="6"/>
</p:tagLst>
</file>

<file path=ppt/tags/tag355.xml><?xml version="1.0" encoding="utf-8"?>
<p:tagLst xmlns:a="http://schemas.openxmlformats.org/drawingml/2006/main" xmlns:r="http://schemas.openxmlformats.org/officeDocument/2006/relationships" xmlns:p="http://schemas.openxmlformats.org/presentationml/2006/main">
  <p:tag name="NUM" val="7"/>
</p:tagLst>
</file>

<file path=ppt/tags/tag356.xml><?xml version="1.0" encoding="utf-8"?>
<p:tagLst xmlns:a="http://schemas.openxmlformats.org/drawingml/2006/main" xmlns:r="http://schemas.openxmlformats.org/officeDocument/2006/relationships" xmlns:p="http://schemas.openxmlformats.org/presentationml/2006/main">
  <p:tag name="NUM" val="8"/>
</p:tagLst>
</file>

<file path=ppt/tags/tag357.xml><?xml version="1.0" encoding="utf-8"?>
<p:tagLst xmlns:a="http://schemas.openxmlformats.org/drawingml/2006/main" xmlns:r="http://schemas.openxmlformats.org/officeDocument/2006/relationships" xmlns:p="http://schemas.openxmlformats.org/presentationml/2006/main">
  <p:tag name="NUM" val="9"/>
</p:tagLst>
</file>

<file path=ppt/tags/tag358.xml><?xml version="1.0" encoding="utf-8"?>
<p:tagLst xmlns:a="http://schemas.openxmlformats.org/drawingml/2006/main" xmlns:r="http://schemas.openxmlformats.org/officeDocument/2006/relationships" xmlns:p="http://schemas.openxmlformats.org/presentationml/2006/main">
  <p:tag name="NUM" val="10"/>
</p:tagLst>
</file>

<file path=ppt/tags/tag359.xml><?xml version="1.0" encoding="utf-8"?>
<p:tagLst xmlns:a="http://schemas.openxmlformats.org/drawingml/2006/main" xmlns:r="http://schemas.openxmlformats.org/officeDocument/2006/relationships" xmlns:p="http://schemas.openxmlformats.org/presentationml/2006/main">
  <p:tag name="NUM" val="11"/>
</p:tagLst>
</file>

<file path=ppt/tags/tag36.xml><?xml version="1.0" encoding="utf-8"?>
<p:tagLst xmlns:a="http://schemas.openxmlformats.org/drawingml/2006/main" xmlns:r="http://schemas.openxmlformats.org/officeDocument/2006/relationships" xmlns:p="http://schemas.openxmlformats.org/presentationml/2006/main">
  <p:tag name="NUM" val="9"/>
</p:tagLst>
</file>

<file path=ppt/tags/tag360.xml><?xml version="1.0" encoding="utf-8"?>
<p:tagLst xmlns:a="http://schemas.openxmlformats.org/drawingml/2006/main" xmlns:r="http://schemas.openxmlformats.org/officeDocument/2006/relationships" xmlns:p="http://schemas.openxmlformats.org/presentationml/2006/main">
  <p:tag name="NUM" val="12"/>
</p:tagLst>
</file>

<file path=ppt/tags/tag361.xml><?xml version="1.0" encoding="utf-8"?>
<p:tagLst xmlns:a="http://schemas.openxmlformats.org/drawingml/2006/main" xmlns:r="http://schemas.openxmlformats.org/officeDocument/2006/relationships" xmlns:p="http://schemas.openxmlformats.org/presentationml/2006/main">
  <p:tag name="NUM" val="13"/>
</p:tagLst>
</file>

<file path=ppt/tags/tag362.xml><?xml version="1.0" encoding="utf-8"?>
<p:tagLst xmlns:a="http://schemas.openxmlformats.org/drawingml/2006/main" xmlns:r="http://schemas.openxmlformats.org/officeDocument/2006/relationships" xmlns:p="http://schemas.openxmlformats.org/presentationml/2006/main">
  <p:tag name="NUM" val="14"/>
</p:tagLst>
</file>

<file path=ppt/tags/tag363.xml><?xml version="1.0" encoding="utf-8"?>
<p:tagLst xmlns:a="http://schemas.openxmlformats.org/drawingml/2006/main" xmlns:r="http://schemas.openxmlformats.org/officeDocument/2006/relationships" xmlns:p="http://schemas.openxmlformats.org/presentationml/2006/main">
  <p:tag name="NUM" val="15"/>
</p:tagLst>
</file>

<file path=ppt/tags/tag364.xml><?xml version="1.0" encoding="utf-8"?>
<p:tagLst xmlns:a="http://schemas.openxmlformats.org/drawingml/2006/main" xmlns:r="http://schemas.openxmlformats.org/officeDocument/2006/relationships" xmlns:p="http://schemas.openxmlformats.org/presentationml/2006/main">
  <p:tag name="NUM" val="16"/>
</p:tagLst>
</file>

<file path=ppt/tags/tag365.xml><?xml version="1.0" encoding="utf-8"?>
<p:tagLst xmlns:a="http://schemas.openxmlformats.org/drawingml/2006/main" xmlns:r="http://schemas.openxmlformats.org/officeDocument/2006/relationships" xmlns:p="http://schemas.openxmlformats.org/presentationml/2006/main">
  <p:tag name="NUM" val="17"/>
</p:tagLst>
</file>

<file path=ppt/tags/tag366.xml><?xml version="1.0" encoding="utf-8"?>
<p:tagLst xmlns:a="http://schemas.openxmlformats.org/drawingml/2006/main" xmlns:r="http://schemas.openxmlformats.org/officeDocument/2006/relationships" xmlns:p="http://schemas.openxmlformats.org/presentationml/2006/main">
  <p:tag name="NUM" val="18"/>
</p:tagLst>
</file>

<file path=ppt/tags/tag367.xml><?xml version="1.0" encoding="utf-8"?>
<p:tagLst xmlns:a="http://schemas.openxmlformats.org/drawingml/2006/main" xmlns:r="http://schemas.openxmlformats.org/officeDocument/2006/relationships" xmlns:p="http://schemas.openxmlformats.org/presentationml/2006/main">
  <p:tag name="NUM" val="19"/>
</p:tagLst>
</file>

<file path=ppt/tags/tag368.xml><?xml version="1.0" encoding="utf-8"?>
<p:tagLst xmlns:a="http://schemas.openxmlformats.org/drawingml/2006/main" xmlns:r="http://schemas.openxmlformats.org/officeDocument/2006/relationships" xmlns:p="http://schemas.openxmlformats.org/presentationml/2006/main">
  <p:tag name="NUM" val="1"/>
</p:tagLst>
</file>

<file path=ppt/tags/tag369.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10"/>
</p:tagLst>
</file>

<file path=ppt/tags/tag370.xml><?xml version="1.0" encoding="utf-8"?>
<p:tagLst xmlns:a="http://schemas.openxmlformats.org/drawingml/2006/main" xmlns:r="http://schemas.openxmlformats.org/officeDocument/2006/relationships" xmlns:p="http://schemas.openxmlformats.org/presentationml/2006/main">
  <p:tag name="NUM" val="3"/>
</p:tagLst>
</file>

<file path=ppt/tags/tag371.xml><?xml version="1.0" encoding="utf-8"?>
<p:tagLst xmlns:a="http://schemas.openxmlformats.org/drawingml/2006/main" xmlns:r="http://schemas.openxmlformats.org/officeDocument/2006/relationships" xmlns:p="http://schemas.openxmlformats.org/presentationml/2006/main">
  <p:tag name="NUM" val="4"/>
</p:tagLst>
</file>

<file path=ppt/tags/tag372.xml><?xml version="1.0" encoding="utf-8"?>
<p:tagLst xmlns:a="http://schemas.openxmlformats.org/drawingml/2006/main" xmlns:r="http://schemas.openxmlformats.org/officeDocument/2006/relationships" xmlns:p="http://schemas.openxmlformats.org/presentationml/2006/main">
  <p:tag name="NUM" val="5"/>
</p:tagLst>
</file>

<file path=ppt/tags/tag373.xml><?xml version="1.0" encoding="utf-8"?>
<p:tagLst xmlns:a="http://schemas.openxmlformats.org/drawingml/2006/main" xmlns:r="http://schemas.openxmlformats.org/officeDocument/2006/relationships" xmlns:p="http://schemas.openxmlformats.org/presentationml/2006/main">
  <p:tag name="NUM" val="6"/>
</p:tagLst>
</file>

<file path=ppt/tags/tag374.xml><?xml version="1.0" encoding="utf-8"?>
<p:tagLst xmlns:a="http://schemas.openxmlformats.org/drawingml/2006/main" xmlns:r="http://schemas.openxmlformats.org/officeDocument/2006/relationships" xmlns:p="http://schemas.openxmlformats.org/presentationml/2006/main">
  <p:tag name="NUM" val="7"/>
</p:tagLst>
</file>

<file path=ppt/tags/tag375.xml><?xml version="1.0" encoding="utf-8"?>
<p:tagLst xmlns:a="http://schemas.openxmlformats.org/drawingml/2006/main" xmlns:r="http://schemas.openxmlformats.org/officeDocument/2006/relationships" xmlns:p="http://schemas.openxmlformats.org/presentationml/2006/main">
  <p:tag name="NUM" val="8"/>
</p:tagLst>
</file>

<file path=ppt/tags/tag376.xml><?xml version="1.0" encoding="utf-8"?>
<p:tagLst xmlns:a="http://schemas.openxmlformats.org/drawingml/2006/main" xmlns:r="http://schemas.openxmlformats.org/officeDocument/2006/relationships" xmlns:p="http://schemas.openxmlformats.org/presentationml/2006/main">
  <p:tag name="NUM" val="9"/>
</p:tagLst>
</file>

<file path=ppt/tags/tag377.xml><?xml version="1.0" encoding="utf-8"?>
<p:tagLst xmlns:a="http://schemas.openxmlformats.org/drawingml/2006/main" xmlns:r="http://schemas.openxmlformats.org/officeDocument/2006/relationships" xmlns:p="http://schemas.openxmlformats.org/presentationml/2006/main">
  <p:tag name="NUM" val="10"/>
</p:tagLst>
</file>

<file path=ppt/tags/tag378.xml><?xml version="1.0" encoding="utf-8"?>
<p:tagLst xmlns:a="http://schemas.openxmlformats.org/drawingml/2006/main" xmlns:r="http://schemas.openxmlformats.org/officeDocument/2006/relationships" xmlns:p="http://schemas.openxmlformats.org/presentationml/2006/main">
  <p:tag name="NUM" val="11"/>
</p:tagLst>
</file>

<file path=ppt/tags/tag379.xml><?xml version="1.0" encoding="utf-8"?>
<p:tagLst xmlns:a="http://schemas.openxmlformats.org/drawingml/2006/main" xmlns:r="http://schemas.openxmlformats.org/officeDocument/2006/relationships" xmlns:p="http://schemas.openxmlformats.org/presentationml/2006/main">
  <p:tag name="NUM" val="12"/>
</p:tagLst>
</file>

<file path=ppt/tags/tag38.xml><?xml version="1.0" encoding="utf-8"?>
<p:tagLst xmlns:a="http://schemas.openxmlformats.org/drawingml/2006/main" xmlns:r="http://schemas.openxmlformats.org/officeDocument/2006/relationships" xmlns:p="http://schemas.openxmlformats.org/presentationml/2006/main">
  <p:tag name="NUM" val="11"/>
</p:tagLst>
</file>

<file path=ppt/tags/tag380.xml><?xml version="1.0" encoding="utf-8"?>
<p:tagLst xmlns:a="http://schemas.openxmlformats.org/drawingml/2006/main" xmlns:r="http://schemas.openxmlformats.org/officeDocument/2006/relationships" xmlns:p="http://schemas.openxmlformats.org/presentationml/2006/main">
  <p:tag name="NUM" val="13"/>
</p:tagLst>
</file>

<file path=ppt/tags/tag381.xml><?xml version="1.0" encoding="utf-8"?>
<p:tagLst xmlns:a="http://schemas.openxmlformats.org/drawingml/2006/main" xmlns:r="http://schemas.openxmlformats.org/officeDocument/2006/relationships" xmlns:p="http://schemas.openxmlformats.org/presentationml/2006/main">
  <p:tag name="NUM" val="14"/>
</p:tagLst>
</file>

<file path=ppt/tags/tag382.xml><?xml version="1.0" encoding="utf-8"?>
<p:tagLst xmlns:a="http://schemas.openxmlformats.org/drawingml/2006/main" xmlns:r="http://schemas.openxmlformats.org/officeDocument/2006/relationships" xmlns:p="http://schemas.openxmlformats.org/presentationml/2006/main">
  <p:tag name="NUM" val="15"/>
</p:tagLst>
</file>

<file path=ppt/tags/tag383.xml><?xml version="1.0" encoding="utf-8"?>
<p:tagLst xmlns:a="http://schemas.openxmlformats.org/drawingml/2006/main" xmlns:r="http://schemas.openxmlformats.org/officeDocument/2006/relationships" xmlns:p="http://schemas.openxmlformats.org/presentationml/2006/main">
  <p:tag name="NUM" val="16"/>
</p:tagLst>
</file>

<file path=ppt/tags/tag384.xml><?xml version="1.0" encoding="utf-8"?>
<p:tagLst xmlns:a="http://schemas.openxmlformats.org/drawingml/2006/main" xmlns:r="http://schemas.openxmlformats.org/officeDocument/2006/relationships" xmlns:p="http://schemas.openxmlformats.org/presentationml/2006/main">
  <p:tag name="NUM" val="17"/>
</p:tagLst>
</file>

<file path=ppt/tags/tag385.xml><?xml version="1.0" encoding="utf-8"?>
<p:tagLst xmlns:a="http://schemas.openxmlformats.org/drawingml/2006/main" xmlns:r="http://schemas.openxmlformats.org/officeDocument/2006/relationships" xmlns:p="http://schemas.openxmlformats.org/presentationml/2006/main">
  <p:tag name="NUM" val="18"/>
</p:tagLst>
</file>

<file path=ppt/tags/tag386.xml><?xml version="1.0" encoding="utf-8"?>
<p:tagLst xmlns:a="http://schemas.openxmlformats.org/drawingml/2006/main" xmlns:r="http://schemas.openxmlformats.org/officeDocument/2006/relationships" xmlns:p="http://schemas.openxmlformats.org/presentationml/2006/main">
  <p:tag name="NUM" val="19"/>
</p:tagLst>
</file>

<file path=ppt/tags/tag387.xml><?xml version="1.0" encoding="utf-8"?>
<p:tagLst xmlns:a="http://schemas.openxmlformats.org/drawingml/2006/main" xmlns:r="http://schemas.openxmlformats.org/officeDocument/2006/relationships" xmlns:p="http://schemas.openxmlformats.org/presentationml/2006/main">
  <p:tag name="NUM" val="20"/>
</p:tagLst>
</file>

<file path=ppt/tags/tag388.xml><?xml version="1.0" encoding="utf-8"?>
<p:tagLst xmlns:a="http://schemas.openxmlformats.org/drawingml/2006/main" xmlns:r="http://schemas.openxmlformats.org/officeDocument/2006/relationships" xmlns:p="http://schemas.openxmlformats.org/presentationml/2006/main">
  <p:tag name="NUM" val="21"/>
</p:tagLst>
</file>

<file path=ppt/tags/tag389.xml><?xml version="1.0" encoding="utf-8"?>
<p:tagLst xmlns:a="http://schemas.openxmlformats.org/drawingml/2006/main" xmlns:r="http://schemas.openxmlformats.org/officeDocument/2006/relationships" xmlns:p="http://schemas.openxmlformats.org/presentationml/2006/main">
  <p:tag name="NUM" val="22"/>
</p:tagLst>
</file>

<file path=ppt/tags/tag39.xml><?xml version="1.0" encoding="utf-8"?>
<p:tagLst xmlns:a="http://schemas.openxmlformats.org/drawingml/2006/main" xmlns:r="http://schemas.openxmlformats.org/officeDocument/2006/relationships" xmlns:p="http://schemas.openxmlformats.org/presentationml/2006/main">
  <p:tag name="NUM" val="12"/>
</p:tagLst>
</file>

<file path=ppt/tags/tag390.xml><?xml version="1.0" encoding="utf-8"?>
<p:tagLst xmlns:a="http://schemas.openxmlformats.org/drawingml/2006/main" xmlns:r="http://schemas.openxmlformats.org/officeDocument/2006/relationships" xmlns:p="http://schemas.openxmlformats.org/presentationml/2006/main">
  <p:tag name="NUM" val="23"/>
</p:tagLst>
</file>

<file path=ppt/tags/tag391.xml><?xml version="1.0" encoding="utf-8"?>
<p:tagLst xmlns:a="http://schemas.openxmlformats.org/drawingml/2006/main" xmlns:r="http://schemas.openxmlformats.org/officeDocument/2006/relationships" xmlns:p="http://schemas.openxmlformats.org/presentationml/2006/main">
  <p:tag name="NUM" val="24"/>
</p:tagLst>
</file>

<file path=ppt/tags/tag392.xml><?xml version="1.0" encoding="utf-8"?>
<p:tagLst xmlns:a="http://schemas.openxmlformats.org/drawingml/2006/main" xmlns:r="http://schemas.openxmlformats.org/officeDocument/2006/relationships" xmlns:p="http://schemas.openxmlformats.org/presentationml/2006/main">
  <p:tag name="NUM" val="25"/>
</p:tagLst>
</file>

<file path=ppt/tags/tag393.xml><?xml version="1.0" encoding="utf-8"?>
<p:tagLst xmlns:a="http://schemas.openxmlformats.org/drawingml/2006/main" xmlns:r="http://schemas.openxmlformats.org/officeDocument/2006/relationships" xmlns:p="http://schemas.openxmlformats.org/presentationml/2006/main">
  <p:tag name="NUM" val="26"/>
</p:tagLst>
</file>

<file path=ppt/tags/tag394.xml><?xml version="1.0" encoding="utf-8"?>
<p:tagLst xmlns:a="http://schemas.openxmlformats.org/drawingml/2006/main" xmlns:r="http://schemas.openxmlformats.org/officeDocument/2006/relationships" xmlns:p="http://schemas.openxmlformats.org/presentationml/2006/main">
  <p:tag name="NUM" val="27"/>
</p:tagLst>
</file>

<file path=ppt/tags/tag395.xml><?xml version="1.0" encoding="utf-8"?>
<p:tagLst xmlns:a="http://schemas.openxmlformats.org/drawingml/2006/main" xmlns:r="http://schemas.openxmlformats.org/officeDocument/2006/relationships" xmlns:p="http://schemas.openxmlformats.org/presentationml/2006/main">
  <p:tag name="NUM" val="28"/>
</p:tagLst>
</file>

<file path=ppt/tags/tag396.xml><?xml version="1.0" encoding="utf-8"?>
<p:tagLst xmlns:a="http://schemas.openxmlformats.org/drawingml/2006/main" xmlns:r="http://schemas.openxmlformats.org/officeDocument/2006/relationships" xmlns:p="http://schemas.openxmlformats.org/presentationml/2006/main">
  <p:tag name="NUM" val="29"/>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8.xml><?xml version="1.0" encoding="utf-8"?>
<p:tagLst xmlns:a="http://schemas.openxmlformats.org/drawingml/2006/main" xmlns:r="http://schemas.openxmlformats.org/officeDocument/2006/relationships" xmlns:p="http://schemas.openxmlformats.org/presentationml/2006/main">
  <p:tag name="NUM" val="8"/>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10"/>
</p:tagLst>
</file>

<file path=ppt/tags/tag51.xml><?xml version="1.0" encoding="utf-8"?>
<p:tagLst xmlns:a="http://schemas.openxmlformats.org/drawingml/2006/main" xmlns:r="http://schemas.openxmlformats.org/officeDocument/2006/relationships" xmlns:p="http://schemas.openxmlformats.org/presentationml/2006/main">
  <p:tag name="NUM" val="11"/>
</p:tagLst>
</file>

<file path=ppt/tags/tag52.xml><?xml version="1.0" encoding="utf-8"?>
<p:tagLst xmlns:a="http://schemas.openxmlformats.org/drawingml/2006/main" xmlns:r="http://schemas.openxmlformats.org/officeDocument/2006/relationships" xmlns:p="http://schemas.openxmlformats.org/presentationml/2006/main">
  <p:tag name="NUM" val="12"/>
</p:tagLst>
</file>

<file path=ppt/tags/tag53.xml><?xml version="1.0" encoding="utf-8"?>
<p:tagLst xmlns:a="http://schemas.openxmlformats.org/drawingml/2006/main" xmlns:r="http://schemas.openxmlformats.org/officeDocument/2006/relationships" xmlns:p="http://schemas.openxmlformats.org/presentationml/2006/main">
  <p:tag name="NUM" val="1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4"/>
</p:tagLst>
</file>

<file path=ppt/tags/tag65.xml><?xml version="1.0" encoding="utf-8"?>
<p:tagLst xmlns:a="http://schemas.openxmlformats.org/drawingml/2006/main" xmlns:r="http://schemas.openxmlformats.org/officeDocument/2006/relationships" xmlns:p="http://schemas.openxmlformats.org/presentationml/2006/main">
  <p:tag name="NUM" val="5"/>
</p:tagLst>
</file>

<file path=ppt/tags/tag66.xml><?xml version="1.0" encoding="utf-8"?>
<p:tagLst xmlns:a="http://schemas.openxmlformats.org/drawingml/2006/main" xmlns:r="http://schemas.openxmlformats.org/officeDocument/2006/relationships" xmlns:p="http://schemas.openxmlformats.org/presentationml/2006/main">
  <p:tag name="NUM" val="6"/>
</p:tagLst>
</file>

<file path=ppt/tags/tag67.xml><?xml version="1.0" encoding="utf-8"?>
<p:tagLst xmlns:a="http://schemas.openxmlformats.org/drawingml/2006/main" xmlns:r="http://schemas.openxmlformats.org/officeDocument/2006/relationships" xmlns:p="http://schemas.openxmlformats.org/presentationml/2006/main">
  <p:tag name="NUM" val="7"/>
</p:tagLst>
</file>

<file path=ppt/tags/tag68.xml><?xml version="1.0" encoding="utf-8"?>
<p:tagLst xmlns:a="http://schemas.openxmlformats.org/drawingml/2006/main" xmlns:r="http://schemas.openxmlformats.org/officeDocument/2006/relationships" xmlns:p="http://schemas.openxmlformats.org/presentationml/2006/main">
  <p:tag name="NUM" val="8"/>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10"/>
</p:tagLst>
</file>

<file path=ppt/tags/tag71.xml><?xml version="1.0" encoding="utf-8"?>
<p:tagLst xmlns:a="http://schemas.openxmlformats.org/drawingml/2006/main" xmlns:r="http://schemas.openxmlformats.org/officeDocument/2006/relationships" xmlns:p="http://schemas.openxmlformats.org/presentationml/2006/main">
  <p:tag name="NUM" val="11"/>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10"/>
</p:tagLst>
</file>

<file path=ppt/tags/tag82.xml><?xml version="1.0" encoding="utf-8"?>
<p:tagLst xmlns:a="http://schemas.openxmlformats.org/drawingml/2006/main" xmlns:r="http://schemas.openxmlformats.org/officeDocument/2006/relationships" xmlns:p="http://schemas.openxmlformats.org/presentationml/2006/main">
  <p:tag name="NUM" val="11"/>
</p:tagLst>
</file>

<file path=ppt/tags/tag83.xml><?xml version="1.0" encoding="utf-8"?>
<p:tagLst xmlns:a="http://schemas.openxmlformats.org/drawingml/2006/main" xmlns:r="http://schemas.openxmlformats.org/officeDocument/2006/relationships" xmlns:p="http://schemas.openxmlformats.org/presentationml/2006/main">
  <p:tag name="NUM" val="12"/>
</p:tagLst>
</file>

<file path=ppt/tags/tag84.xml><?xml version="1.0" encoding="utf-8"?>
<p:tagLst xmlns:a="http://schemas.openxmlformats.org/drawingml/2006/main" xmlns:r="http://schemas.openxmlformats.org/officeDocument/2006/relationships" xmlns:p="http://schemas.openxmlformats.org/presentationml/2006/main">
  <p:tag name="NUM" val="13"/>
</p:tagLst>
</file>

<file path=ppt/tags/tag85.xml><?xml version="1.0" encoding="utf-8"?>
<p:tagLst xmlns:a="http://schemas.openxmlformats.org/drawingml/2006/main" xmlns:r="http://schemas.openxmlformats.org/officeDocument/2006/relationships" xmlns:p="http://schemas.openxmlformats.org/presentationml/2006/main">
  <p:tag name="NUM" val="14"/>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6"/>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8"/>
</p:tagLst>
</file>

<file path=ppt/tags/tag94.xml><?xml version="1.0" encoding="utf-8"?>
<p:tagLst xmlns:a="http://schemas.openxmlformats.org/drawingml/2006/main" xmlns:r="http://schemas.openxmlformats.org/officeDocument/2006/relationships" xmlns:p="http://schemas.openxmlformats.org/presentationml/2006/main">
  <p:tag name="NUM" val="9"/>
</p:tagLst>
</file>

<file path=ppt/tags/tag95.xml><?xml version="1.0" encoding="utf-8"?>
<p:tagLst xmlns:a="http://schemas.openxmlformats.org/drawingml/2006/main" xmlns:r="http://schemas.openxmlformats.org/officeDocument/2006/relationships" xmlns:p="http://schemas.openxmlformats.org/presentationml/2006/main">
  <p:tag name="NUM" val="10"/>
</p:tagLst>
</file>

<file path=ppt/tags/tag96.xml><?xml version="1.0" encoding="utf-8"?>
<p:tagLst xmlns:a="http://schemas.openxmlformats.org/drawingml/2006/main" xmlns:r="http://schemas.openxmlformats.org/officeDocument/2006/relationships" xmlns:p="http://schemas.openxmlformats.org/presentationml/2006/main">
  <p:tag name="NUM" val="11"/>
</p:tagLst>
</file>

<file path=ppt/tags/tag97.xml><?xml version="1.0" encoding="utf-8"?>
<p:tagLst xmlns:a="http://schemas.openxmlformats.org/drawingml/2006/main" xmlns:r="http://schemas.openxmlformats.org/officeDocument/2006/relationships" xmlns:p="http://schemas.openxmlformats.org/presentationml/2006/main">
  <p:tag name="NUM" val="12"/>
</p:tagLst>
</file>

<file path=ppt/tags/tag98.xml><?xml version="1.0" encoding="utf-8"?>
<p:tagLst xmlns:a="http://schemas.openxmlformats.org/drawingml/2006/main" xmlns:r="http://schemas.openxmlformats.org/officeDocument/2006/relationships" xmlns:p="http://schemas.openxmlformats.org/presentationml/2006/main">
  <p:tag name="NUM" val="13"/>
</p:tagLst>
</file>

<file path=ppt/tags/tag99.xml><?xml version="1.0" encoding="utf-8"?>
<p:tagLst xmlns:a="http://schemas.openxmlformats.org/drawingml/2006/main" xmlns:r="http://schemas.openxmlformats.org/officeDocument/2006/relationships" xmlns:p="http://schemas.openxmlformats.org/presentationml/2006/main">
  <p:tag name="NUM" val="14"/>
</p:tagLst>
</file>

<file path=ppt/theme/theme1.xml><?xml version="1.0" encoding="utf-8"?>
<a:theme xmlns:a="http://schemas.openxmlformats.org/drawingml/2006/main" name="Firm2">
  <a:themeElements>
    <a:clrScheme name="Firm2">
      <a:dk1>
        <a:srgbClr val="1E1E1E"/>
      </a:dk1>
      <a:lt1>
        <a:sysClr val="window" lastClr="FFFFFF"/>
      </a:lt1>
      <a:dk2>
        <a:srgbClr val="1E1E1E"/>
      </a:dk2>
      <a:lt2>
        <a:srgbClr val="FFFFFF"/>
      </a:lt2>
      <a:accent1>
        <a:srgbClr val="000000"/>
      </a:accent1>
      <a:accent2>
        <a:srgbClr val="DAD1CC"/>
      </a:accent2>
      <a:accent3>
        <a:srgbClr val="FF4614"/>
      </a:accent3>
      <a:accent4>
        <a:srgbClr val="F2F2F2"/>
      </a:accent4>
      <a:accent5>
        <a:srgbClr val="81716A"/>
      </a:accent5>
      <a:accent6>
        <a:srgbClr val="FFFFFF"/>
      </a:accent6>
      <a:hlink>
        <a:srgbClr val="FF4614"/>
      </a:hlink>
      <a:folHlink>
        <a:srgbClr val="81716A"/>
      </a:folHlink>
    </a:clrScheme>
    <a:fontScheme name="Firm2">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CF41FED4-706A-4282-A11F-69B0DEA3653B}" vid="{C3B19DA1-0C35-4409-A88B-805218DE3B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p r o p e r t i e s   x m l n s = " h t t p : / / w w w . i m a n a g e . c o m / w o r k / x m l s c h e m a " >  
     < d o c u m e n t i d > C A N A D A ! 1 2 2 3 3 2 8 1 5 . 1 0 < / d o c u m e n t i d >  
     < s e n d e r i d > T H I B A U L T G < / s e n d e r i d >  
     < s e n d e r e m a i l > G T H I B A U L T @ F A S K E N . C O M < / s e n d e r e m a i l >  
     < l a s t m o d i f i e d > 2 0 2 3 - 0 6 - 2 2 T 1 2 : 3 6 : 4 5 . 0 0 0 0 0 0 0 - 0 4 : 0 0 < / l a s t m o d i f i e d >  
     < d a t a b a s e > C A N A D A < / d a t a b a s e >  
 < / p r o p e r t i e s > 
</file>

<file path=customXml/itemProps1.xml><?xml version="1.0" encoding="utf-8"?>
<ds:datastoreItem xmlns:ds="http://schemas.openxmlformats.org/officeDocument/2006/customXml" ds:itemID="{00BB92D8-6712-4D6D-A098-D92AD965DE3C}">
  <ds:schemaRefs>
    <ds:schemaRef ds:uri="http://www.imanage.com/work/xmlschema"/>
  </ds:schemaRefs>
</ds:datastoreItem>
</file>

<file path=docProps/app.xml><?xml version="1.0" encoding="utf-8"?>
<Properties xmlns="http://schemas.openxmlformats.org/officeDocument/2006/extended-properties" xmlns:vt="http://schemas.openxmlformats.org/officeDocument/2006/docPropsVTypes">
  <Template>Blank</Template>
  <TotalTime>4074</TotalTime>
  <Words>4869</Words>
  <Application>Microsoft Office PowerPoint</Application>
  <PresentationFormat>Affichage à l'écran (16:9)</PresentationFormat>
  <Paragraphs>392</Paragraphs>
  <Slides>31</Slides>
  <Notes>25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31</vt:i4>
      </vt:variant>
    </vt:vector>
  </HeadingPairs>
  <TitlesOfParts>
    <vt:vector size="36" baseType="lpstr">
      <vt:lpstr>Arial</vt:lpstr>
      <vt:lpstr>Calibri</vt:lpstr>
      <vt:lpstr>Georgia</vt:lpstr>
      <vt:lpstr>Gordita</vt:lpstr>
      <vt:lpstr>Firm2</vt:lpstr>
      <vt:lpstr>Sujets chauds à la veille de l'été pour les sociétés inscrites</vt:lpstr>
      <vt:lpstr>Aperçu de la présentation</vt:lpstr>
      <vt:lpstr>Opportunités d’investissement dans des véhicules alternatifs</vt:lpstr>
      <vt:lpstr>Convenance du client</vt:lpstr>
      <vt:lpstr>Connaissance du client (KYC)</vt:lpstr>
      <vt:lpstr>Connaissance du produit (KYP)</vt:lpstr>
      <vt:lpstr>Rappel de certaines définitions importantes</vt:lpstr>
      <vt:lpstr>Opportunités d’investissement dans des véhicules alternatifs</vt:lpstr>
      <vt:lpstr>Qualification de fonds d’investissement au sens de la LVM</vt:lpstr>
      <vt:lpstr>I.G. Investment Management, Ltd.  29 mars 2023</vt:lpstr>
      <vt:lpstr>STARLIGHT HYBRID GLOBAL REAL ASSETS TRUST  11 octobre 2018</vt:lpstr>
      <vt:lpstr>Les restrictions d’investissement prévues au Règlement 81-102</vt:lpstr>
      <vt:lpstr>Divulgation du fonds d’investissement dominant</vt:lpstr>
      <vt:lpstr>Projet de loi n⁰78 – Loi visant principalement à améliorer la transparence des entreprises  </vt:lpstr>
      <vt:lpstr>Projet de loi n⁰78  Bénéficaires ultimes</vt:lpstr>
      <vt:lpstr>Projet de loi n⁰78  Bénéficiaires ultimes</vt:lpstr>
      <vt:lpstr>Fonds d’investissement constitué en société par actions</vt:lpstr>
      <vt:lpstr>Fonds d’investissement constitué en fiducie actionnaire d’une société par actions</vt:lpstr>
      <vt:lpstr>Fonds d’investissement constitué en société en commandite</vt:lpstr>
      <vt:lpstr>Autres sujets en vrac</vt:lpstr>
      <vt:lpstr>Énoncé annuel des priorités de l’AMF</vt:lpstr>
      <vt:lpstr>« 2022 Annual Compliance Report Card » - British Columbia Securities Commission (BCSC)</vt:lpstr>
      <vt:lpstr>Mise à jour du guide pratique « Protéger un client en situation de vulnérabilité »</vt:lpstr>
      <vt:lpstr>Information sur le coût total</vt:lpstr>
      <vt:lpstr>Annexe 33-109A4</vt:lpstr>
      <vt:lpstr>Place d’affaires virtuelle</vt:lpstr>
      <vt:lpstr>clicSÉQUR</vt:lpstr>
      <vt:lpstr>PRÉSENTATION DE SEDAR+</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Sujets chauds à la veille de l'été pour les sociétés inscrites</dc:title>
  <dc:creator>Alexia Hamalian</dc:creator>
  <cp:lastModifiedBy>Alexia Hamalian</cp:lastModifiedBy>
  <cp:revision>96</cp:revision>
  <dcterms:created xsi:type="dcterms:W3CDTF">1900-01-01T05:00:00Z</dcterms:created>
  <dcterms:modified xsi:type="dcterms:W3CDTF">2023-06-28T14:09:01Z</dcterms:modified>
</cp:coreProperties>
</file>