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7"/>
  </p:notesMasterIdLst>
  <p:sldIdLst>
    <p:sldId id="291" r:id="rId2"/>
    <p:sldId id="293" r:id="rId3"/>
    <p:sldId id="306" r:id="rId4"/>
    <p:sldId id="307" r:id="rId5"/>
    <p:sldId id="296" r:id="rId6"/>
    <p:sldId id="297" r:id="rId7"/>
    <p:sldId id="298" r:id="rId8"/>
    <p:sldId id="299" r:id="rId9"/>
    <p:sldId id="300" r:id="rId10"/>
    <p:sldId id="301" r:id="rId11"/>
    <p:sldId id="302" r:id="rId12"/>
    <p:sldId id="303" r:id="rId13"/>
    <p:sldId id="304" r:id="rId14"/>
    <p:sldId id="305" r:id="rId15"/>
    <p:sldId id="292" r:id="rId16"/>
  </p:sldIdLst>
  <p:sldSz cx="20104100" cy="11309350"/>
  <p:notesSz cx="20104100" cy="11309350"/>
  <p:defaultTextStyle>
    <a:defPPr>
      <a:defRPr kern="0"/>
    </a:def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9003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EAA0493-7517-4296-9B9B-93D22D6BDE87}" v="1" dt="2022-11-18T14:17:35.336"/>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92" autoAdjust="0"/>
    <p:restoredTop sz="64173" autoAdjust="0"/>
  </p:normalViewPr>
  <p:slideViewPr>
    <p:cSldViewPr>
      <p:cViewPr varScale="1">
        <p:scale>
          <a:sx n="40" d="100"/>
          <a:sy n="40" d="100"/>
        </p:scale>
        <p:origin x="1220" y="36"/>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8712200" cy="56673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11387138" y="0"/>
            <a:ext cx="8712200" cy="566738"/>
          </a:xfrm>
          <a:prstGeom prst="rect">
            <a:avLst/>
          </a:prstGeom>
        </p:spPr>
        <p:txBody>
          <a:bodyPr vert="horz" lIns="91440" tIns="45720" rIns="91440" bIns="45720" rtlCol="0"/>
          <a:lstStyle>
            <a:lvl1pPr algn="r">
              <a:defRPr sz="1200"/>
            </a:lvl1pPr>
          </a:lstStyle>
          <a:p>
            <a:fld id="{766A291B-F733-0F4C-8AAA-B01FCE010DB4}" type="datetimeFigureOut">
              <a:rPr lang="fr-FR" smtClean="0"/>
              <a:t>22/11/2022</a:t>
            </a:fld>
            <a:endParaRPr lang="fr-FR"/>
          </a:p>
        </p:txBody>
      </p:sp>
      <p:sp>
        <p:nvSpPr>
          <p:cNvPr id="4" name="Espace réservé de l'image de diapositive 3"/>
          <p:cNvSpPr>
            <a:spLocks noGrp="1" noRot="1" noChangeAspect="1"/>
          </p:cNvSpPr>
          <p:nvPr>
            <p:ph type="sldImg" idx="2"/>
          </p:nvPr>
        </p:nvSpPr>
        <p:spPr>
          <a:xfrm>
            <a:off x="6659563" y="1414463"/>
            <a:ext cx="6784975" cy="381635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2009775" y="5441950"/>
            <a:ext cx="16084550" cy="4454525"/>
          </a:xfrm>
          <a:prstGeom prst="rect">
            <a:avLst/>
          </a:prstGeom>
        </p:spPr>
        <p:txBody>
          <a:bodyPr vert="horz" lIns="91440" tIns="45720" rIns="91440" bIns="45720" rtlCol="0"/>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FR"/>
          </a:p>
        </p:txBody>
      </p:sp>
      <p:sp>
        <p:nvSpPr>
          <p:cNvPr id="6" name="Espace réservé du pied de page 5"/>
          <p:cNvSpPr>
            <a:spLocks noGrp="1"/>
          </p:cNvSpPr>
          <p:nvPr>
            <p:ph type="ftr" sz="quarter" idx="4"/>
          </p:nvPr>
        </p:nvSpPr>
        <p:spPr>
          <a:xfrm>
            <a:off x="0" y="10742613"/>
            <a:ext cx="8712200" cy="56673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11387138" y="10742613"/>
            <a:ext cx="8712200" cy="566737"/>
          </a:xfrm>
          <a:prstGeom prst="rect">
            <a:avLst/>
          </a:prstGeom>
        </p:spPr>
        <p:txBody>
          <a:bodyPr vert="horz" lIns="91440" tIns="45720" rIns="91440" bIns="45720" rtlCol="0" anchor="b"/>
          <a:lstStyle>
            <a:lvl1pPr algn="r">
              <a:defRPr sz="1200"/>
            </a:lvl1pPr>
          </a:lstStyle>
          <a:p>
            <a:fld id="{59041324-B3B9-3F4D-94F1-EF8AB85C391B}" type="slidenum">
              <a:rPr lang="fr-FR" smtClean="0"/>
              <a:t>‹N°›</a:t>
            </a:fld>
            <a:endParaRPr lang="fr-FR"/>
          </a:p>
        </p:txBody>
      </p:sp>
    </p:spTree>
    <p:extLst>
      <p:ext uri="{BB962C8B-B14F-4D97-AF65-F5344CB8AC3E}">
        <p14:creationId xmlns:p14="http://schemas.microsoft.com/office/powerpoint/2010/main" val="32444697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assurance-barreau.com/fr/pour-les-avocats/police-assurance-prime/" TargetMode="External"/><Relationship Id="rId2" Type="http://schemas.openxmlformats.org/officeDocument/2006/relationships/slide" Target="../slides/slide11.xml"/><Relationship Id="rId1" Type="http://schemas.openxmlformats.org/officeDocument/2006/relationships/notesMaster" Target="../notesMasters/notesMaster1.xml"/><Relationship Id="rId5" Type="http://schemas.openxmlformats.org/officeDocument/2006/relationships/hyperlink" Target="https://www.assurance-barreau.com/fr/nous-joindre/" TargetMode="External"/><Relationship Id="rId4" Type="http://schemas.openxmlformats.org/officeDocument/2006/relationships/hyperlink" Target="https://farpbq.blob.core.windows.net/media/1944/de-claration-de-lassure.pdf" TargetMode="External"/></Relationships>
</file>

<file path=ppt/notesSlides/_rels/notesSlide11.xml.rels><?xml version="1.0" encoding="UTF-8" standalone="yes"?>
<Relationships xmlns="http://schemas.openxmlformats.org/package/2006/relationships"><Relationship Id="rId13" Type="http://schemas.openxmlformats.org/officeDocument/2006/relationships/hyperlink" Target="http://www.fasken.com/fr/une-decision-incontournable-au-croisement-du-droit-disciplinaire-et-de-la-cybersecurite/#_ftn9" TargetMode="External"/><Relationship Id="rId18" Type="http://schemas.openxmlformats.org/officeDocument/2006/relationships/hyperlink" Target="http://www.fasken.com/fr/une-decision-incontournable-au-croisement-du-droit-disciplinaire-et-de-la-cybersecurite/#_ftn14" TargetMode="External"/><Relationship Id="rId26" Type="http://schemas.openxmlformats.org/officeDocument/2006/relationships/hyperlink" Target="https://www.canlii.org/fr/qc/legis/regl/rlrq-c-p-12-r-4/derniere/rlrq-c-p-12-r-4.html#art15_smooth" TargetMode="External"/><Relationship Id="rId39" Type="http://schemas.openxmlformats.org/officeDocument/2006/relationships/hyperlink" Target="https://www.canlii.org/fr/qc/qcoppq/doc/2018/2018canlii80077/2018canlii80077.html?searchUrlHash=AAAAAAAAAAEAHTIwMTcgQ2FuTElJIDM1NTcwIChRQyBDRFJIUkkpAAAAAQAULzIwMTdxY2NkcmhyaTEwMDAwMDAB#_ftn43" TargetMode="External"/><Relationship Id="rId21" Type="http://schemas.openxmlformats.org/officeDocument/2006/relationships/hyperlink" Target="https://www.canlii.org/fr/qc/qcopodq/doc/2020/2020qccdpod2/2020qccdpod2.html?searchUrlHash=AAAAAAAAAAEAHTIwMTcgQ2FuTElJIDM1NTcwIChRQyBDRFJIUkkpAAAAAQAULzIwMTdxY2NkcmhyaTEwMDAwMDAB" TargetMode="External"/><Relationship Id="rId34" Type="http://schemas.openxmlformats.org/officeDocument/2006/relationships/hyperlink" Target="https://www.canlii.org/fr/qc/qcopodq/doc/2020/2020qccdpod2/2020qccdpod2.html?searchUrlHash=AAAAAAAAAAEAHTIwMTcgQ2FuTElJIDM1NTcwIChRQyBDRFJIUkkpAAAAAQAULzIwMTdxY2NkcmhyaTEwMDAwMDAB#_ftn19" TargetMode="External"/><Relationship Id="rId42" Type="http://schemas.openxmlformats.org/officeDocument/2006/relationships/hyperlink" Target="https://www.canlii.org/fr/qc/qcoppq/doc/2018/2018canlii80077/2018canlii80077.html?searchUrlHash=AAAAAAAAAAEAHTIwMTcgQ2FuTElJIDM1NTcwIChRQyBDRFJIUkkpAAAAAQAULzIwMTdxY2NkcmhyaTEwMDAwMDAB#_ftn46" TargetMode="External"/><Relationship Id="rId7" Type="http://schemas.openxmlformats.org/officeDocument/2006/relationships/hyperlink" Target="http://www.fasken.com/fr/une-decision-incontournable-au-croisement-du-droit-disciplinaire-et-de-la-cybersecurite/#_ftn3" TargetMode="External"/><Relationship Id="rId2" Type="http://schemas.openxmlformats.org/officeDocument/2006/relationships/slide" Target="../slides/slide12.xml"/><Relationship Id="rId16" Type="http://schemas.openxmlformats.org/officeDocument/2006/relationships/hyperlink" Target="http://www.fasken.com/fr/une-decision-incontournable-au-croisement-du-droit-disciplinaire-et-de-la-cybersecurite/#_ftn12" TargetMode="External"/><Relationship Id="rId20" Type="http://schemas.openxmlformats.org/officeDocument/2006/relationships/hyperlink" Target="http://www.fasken.com/fr/une-decision-incontournable-au-croisement-du-droit-disciplinaire-et-de-la-cybersecurite/#_ftn16" TargetMode="External"/><Relationship Id="rId29" Type="http://schemas.openxmlformats.org/officeDocument/2006/relationships/hyperlink" Target="https://www.canlii.org/fr/qc/qcopodq/doc/2020/2020qccdpod2/2020qccdpod2.html?searchUrlHash=AAAAAAAAAAEAHTIwMTcgQ2FuTElJIDM1NTcwIChRQyBDRFJIUkkpAAAAAQAULzIwMTdxY2NkcmhyaTEwMDAwMDAB#_ftn3" TargetMode="External"/><Relationship Id="rId41" Type="http://schemas.openxmlformats.org/officeDocument/2006/relationships/hyperlink" Target="https://www.canlii.org/fr/qc/qcoppq/doc/2018/2018canlii80077/2018canlii80077.html?searchUrlHash=AAAAAAAAAAEAHTIwMTcgQ2FuTElJIDM1NTcwIChRQyBDRFJIUkkpAAAAAQAULzIwMTdxY2NkcmhyaTEwMDAwMDAB#_ftn45" TargetMode="External"/><Relationship Id="rId1" Type="http://schemas.openxmlformats.org/officeDocument/2006/relationships/notesMaster" Target="../notesMasters/notesMaster1.xml"/><Relationship Id="rId6" Type="http://schemas.openxmlformats.org/officeDocument/2006/relationships/hyperlink" Target="http://www.canlii.org/fr/qc/legis/lois/rlrq-c-c-26/derniere/rlrq-c-c-26.html" TargetMode="External"/><Relationship Id="rId11" Type="http://schemas.openxmlformats.org/officeDocument/2006/relationships/hyperlink" Target="http://www.fasken.com/fr/une-decision-incontournable-au-croisement-du-droit-disciplinaire-et-de-la-cybersecurite/#_ftn7" TargetMode="External"/><Relationship Id="rId24" Type="http://schemas.openxmlformats.org/officeDocument/2006/relationships/hyperlink" Target="https://www.canlii.org/fr/qc/legis/lois/rlrq-c-c-26/derniere/rlrq-c-c-26.html" TargetMode="External"/><Relationship Id="rId32" Type="http://schemas.openxmlformats.org/officeDocument/2006/relationships/hyperlink" Target="https://www.canlii.org/fr/qc/qcopodq/doc/2020/2020qccdpod2/2020qccdpod2.html?searchUrlHash=AAAAAAAAAAEAHTIwMTcgQ2FuTElJIDM1NTcwIChRQyBDRFJIUkkpAAAAAQAULzIwMTdxY2NkcmhyaTEwMDAwMDAB#_ftn17" TargetMode="External"/><Relationship Id="rId37" Type="http://schemas.openxmlformats.org/officeDocument/2006/relationships/hyperlink" Target="https://www.canlii.org/fr/qc/legis/regl/rlrq-c-c-26-r-200.2/derniere/rlrq-c-c-26-r-200.2.html" TargetMode="External"/><Relationship Id="rId40" Type="http://schemas.openxmlformats.org/officeDocument/2006/relationships/hyperlink" Target="https://www.canlii.org/fr/qc/qcoppq/doc/2018/2018canlii80077/2018canlii80077.html?searchUrlHash=AAAAAAAAAAEAHTIwMTcgQ2FuTElJIDM1NTcwIChRQyBDRFJIUkkpAAAAAQAULzIwMTdxY2NkcmhyaTEwMDAwMDAB#_ftn44" TargetMode="External"/><Relationship Id="rId5" Type="http://schemas.openxmlformats.org/officeDocument/2006/relationships/hyperlink" Target="http://www.canlii.org/fr/qc/legis/lois/rlrq-c-c-26/derniere/rlrq-c-c-26.html#art59.2_smooth" TargetMode="External"/><Relationship Id="rId15" Type="http://schemas.openxmlformats.org/officeDocument/2006/relationships/hyperlink" Target="http://www.fasken.com/fr/une-decision-incontournable-au-croisement-du-droit-disciplinaire-et-de-la-cybersecurite/#_ftn11" TargetMode="External"/><Relationship Id="rId23" Type="http://schemas.openxmlformats.org/officeDocument/2006/relationships/hyperlink" Target="https://www.canlii.org/fr/qc/legis/lois/rlrq-c-c-26/derniere/rlrq-c-c-26.html#art60.4_smooth" TargetMode="External"/><Relationship Id="rId28" Type="http://schemas.openxmlformats.org/officeDocument/2006/relationships/hyperlink" Target="https://www.canlii.org/fr/qc/qcopodq/doc/2020/2020qccdpod2/2020qccdpod2.html?searchUrlHash=AAAAAAAAAAEAHTIwMTcgQ2FuTElJIDM1NTcwIChRQyBDRFJIUkkpAAAAAQAULzIwMTdxY2NkcmhyaTEwMDAwMDAB#_ftn2" TargetMode="External"/><Relationship Id="rId36" Type="http://schemas.openxmlformats.org/officeDocument/2006/relationships/hyperlink" Target="https://www.canlii.org/fr/qc/qcoppq/doc/2018/2018canlii80077/2018canlii80077.html?searchUrlHash=AAAAAAAAAAEAHTIwMTcgQ2FuTElJIDM1NTcwIChRQyBDRFJIUkkpAAAAAQAULzIwMTdxY2NkcmhyaTEwMDAwMDAB" TargetMode="External"/><Relationship Id="rId10" Type="http://schemas.openxmlformats.org/officeDocument/2006/relationships/hyperlink" Target="http://www.fasken.com/fr/une-decision-incontournable-au-croisement-du-droit-disciplinaire-et-de-la-cybersecurite/#_ftn6" TargetMode="External"/><Relationship Id="rId19" Type="http://schemas.openxmlformats.org/officeDocument/2006/relationships/hyperlink" Target="http://www.fasken.com/fr/une-decision-incontournable-au-croisement-du-droit-disciplinaire-et-de-la-cybersecurite/#_ftn15" TargetMode="External"/><Relationship Id="rId31" Type="http://schemas.openxmlformats.org/officeDocument/2006/relationships/hyperlink" Target="https://www.canlii.org/fr/qc/qcopodq/doc/2020/2020qccdpod2/2020qccdpod2.html?searchUrlHash=AAAAAAAAAAEAHTIwMTcgQ2FuTElJIDM1NTcwIChRQyBDRFJIUkkpAAAAAQAULzIwMTdxY2NkcmhyaTEwMDAwMDAB#_ftn16" TargetMode="External"/><Relationship Id="rId4" Type="http://schemas.openxmlformats.org/officeDocument/2006/relationships/hyperlink" Target="http://www.canlii.org/fr/qc/legis/lois/rlrq-c-c-26/derniere/rlrq-c-c-26.html#art60.4_smooth" TargetMode="External"/><Relationship Id="rId9" Type="http://schemas.openxmlformats.org/officeDocument/2006/relationships/hyperlink" Target="http://www.fasken.com/fr/une-decision-incontournable-au-croisement-du-droit-disciplinaire-et-de-la-cybersecurite/#_ftn5" TargetMode="External"/><Relationship Id="rId14" Type="http://schemas.openxmlformats.org/officeDocument/2006/relationships/hyperlink" Target="http://www.fasken.com/fr/une-decision-incontournable-au-croisement-du-droit-disciplinaire-et-de-la-cybersecurite/#_ftn10" TargetMode="External"/><Relationship Id="rId22" Type="http://schemas.openxmlformats.org/officeDocument/2006/relationships/hyperlink" Target="https://www.canlii.org/fr/qc/legis/lois/rlrq-c-c-26/derniere/rlrq-c-c-26.html#art59.2_smooth" TargetMode="External"/><Relationship Id="rId27" Type="http://schemas.openxmlformats.org/officeDocument/2006/relationships/hyperlink" Target="https://www.canlii.org/fr/qc/legis/regl/rlrq-c-p-12-r-4/derniere/rlrq-c-p-12-r-4.html" TargetMode="External"/><Relationship Id="rId30" Type="http://schemas.openxmlformats.org/officeDocument/2006/relationships/hyperlink" Target="https://www.canlii.org/fr/qc/qcopodq/doc/2020/2020qccdpod2/2020qccdpod2.html?searchUrlHash=AAAAAAAAAAEAHTIwMTcgQ2FuTElJIDM1NTcwIChRQyBDRFJIUkkpAAAAAQAULzIwMTdxY2NkcmhyaTEwMDAwMDAB#_ftn4" TargetMode="External"/><Relationship Id="rId35" Type="http://schemas.openxmlformats.org/officeDocument/2006/relationships/hyperlink" Target="https://www.canlii.org/fr/qc/legis/lois/rlrq-c-c-26/derniere/rlrq-c-c-26.html#art151_smooth" TargetMode="External"/><Relationship Id="rId43" Type="http://schemas.openxmlformats.org/officeDocument/2006/relationships/hyperlink" Target="https://www.canlii.org/fr/qc/qcoppq/doc/2018/2018canlii80077/2018canlii80077.html?searchUrlHash=AAAAAAAAAAEAHTIwMTcgQ2FuTElJIDM1NTcwIChRQyBDRFJIUkkpAAAAAQAULzIwMTdxY2NkcmhyaTEwMDAwMDAB#_ftn47" TargetMode="External"/><Relationship Id="rId8" Type="http://schemas.openxmlformats.org/officeDocument/2006/relationships/hyperlink" Target="http://www.fasken.com/fr/une-decision-incontournable-au-croisement-du-droit-disciplinaire-et-de-la-cybersecurite/#_ftn4" TargetMode="External"/><Relationship Id="rId3" Type="http://schemas.openxmlformats.org/officeDocument/2006/relationships/hyperlink" Target="http://canlii.ca/t/h46hc" TargetMode="External"/><Relationship Id="rId12" Type="http://schemas.openxmlformats.org/officeDocument/2006/relationships/hyperlink" Target="http://www.fasken.com/fr/une-decision-incontournable-au-croisement-du-droit-disciplinaire-et-de-la-cybersecurite/#_ftn8" TargetMode="External"/><Relationship Id="rId17" Type="http://schemas.openxmlformats.org/officeDocument/2006/relationships/hyperlink" Target="http://www.fasken.com/fr/une-decision-incontournable-au-croisement-du-droit-disciplinaire-et-de-la-cybersecurite/#_ftn13" TargetMode="External"/><Relationship Id="rId25" Type="http://schemas.openxmlformats.org/officeDocument/2006/relationships/hyperlink" Target="https://www.canlii.org/fr/qc/legis/regl/rlrq-c-p-12-r-4/derniere/rlrq-c-p-12-r-4.html#art14_smooth" TargetMode="External"/><Relationship Id="rId33" Type="http://schemas.openxmlformats.org/officeDocument/2006/relationships/hyperlink" Target="https://www.canlii.org/fr/qc/qcopodq/doc/2020/2020qccdpod2/2020qccdpod2.html?searchUrlHash=AAAAAAAAAAEAHTIwMTcgQ2FuTElJIDM1NTcwIChRQyBDRFJIUkkpAAAAAQAULzIwMTdxY2NkcmhyaTEwMDAwMDAB#_ftn18" TargetMode="External"/><Relationship Id="rId38" Type="http://schemas.openxmlformats.org/officeDocument/2006/relationships/hyperlink" Target="https://www.canlii.org/fr/qc/qcoppq/doc/2018/2018canlii80077/2018canlii80077.html?searchUrlHash=AAAAAAAAAAEAHTIwMTcgQ2FuTElJIDM1NTcwIChRQyBDRFJIUkkpAAAAAQAULzIwMTdxY2NkcmhyaTEwMDAwMDAB#_ftn42" TargetMode="Externa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fasken.com/fr/knowledge/projet-de-loi-64/2021/09/23-debut-temps-nouveau-secteur-prive-pl-64-adopte#_ftn10"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fasken.com/fr/knowledge/projet-de-loi-64/2020/06/accueil"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Je m’excuse, c’est écrit petit sur les diapositives, approchez-vous!</a:t>
            </a:r>
          </a:p>
          <a:p>
            <a:endParaRPr lang="fr-CA" dirty="0"/>
          </a:p>
          <a:p>
            <a:r>
              <a:rPr lang="fr-CA" dirty="0"/>
              <a:t>À la base, la confidentialité est dans l’ADN des professionnels assujettis au secret professionnel. Les principes sont les mêmes, mais les moyens sont plus prescriptifs.</a:t>
            </a:r>
          </a:p>
          <a:p>
            <a:endParaRPr lang="fr-CA" dirty="0"/>
          </a:p>
          <a:p>
            <a:r>
              <a:rPr lang="fr-CA" dirty="0"/>
              <a:t>Je ne suis pas pharmacien. J’ai une certaine compréhension de la profession comme avocat et client, mais n’hésitez-pas à m’interrompe si des fois mes prémisses factuelles de votre réalité pratique n’est pas complètement juste.</a:t>
            </a:r>
          </a:p>
        </p:txBody>
      </p:sp>
      <p:sp>
        <p:nvSpPr>
          <p:cNvPr id="4" name="Espace réservé du numéro de diapositive 3"/>
          <p:cNvSpPr>
            <a:spLocks noGrp="1"/>
          </p:cNvSpPr>
          <p:nvPr>
            <p:ph type="sldNum" sz="quarter" idx="5"/>
          </p:nvPr>
        </p:nvSpPr>
        <p:spPr/>
        <p:txBody>
          <a:bodyPr/>
          <a:lstStyle/>
          <a:p>
            <a:fld id="{59041324-B3B9-3F4D-94F1-EF8AB85C391B}" type="slidenum">
              <a:rPr lang="fr-FR" smtClean="0"/>
              <a:t>2</a:t>
            </a:fld>
            <a:endParaRPr lang="fr-FR"/>
          </a:p>
        </p:txBody>
      </p:sp>
    </p:spTree>
    <p:extLst>
      <p:ext uri="{BB962C8B-B14F-4D97-AF65-F5344CB8AC3E}">
        <p14:creationId xmlns:p14="http://schemas.microsoft.com/office/powerpoint/2010/main" val="249943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indent="-171450">
              <a:buFont typeface="Arial" panose="020B0604020202020204" pitchFamily="34" charset="0"/>
              <a:buChar char="•"/>
            </a:pPr>
            <a:r>
              <a:rPr lang="fr-FR" dirty="0"/>
              <a:t>S’applique à l’entreprise qui « détient » les renseignements personnels affectés (ex: pharmacien), pas nécessairement à celle qui en a le « contrôle » (ex: client)</a:t>
            </a:r>
          </a:p>
          <a:p>
            <a:pPr marL="171450" indent="-171450">
              <a:buFont typeface="Arial" panose="020B0604020202020204" pitchFamily="34" charset="0"/>
              <a:buChar char="•"/>
            </a:pPr>
            <a:r>
              <a:rPr lang="fr-FR" dirty="0"/>
              <a:t>Importance du </a:t>
            </a:r>
            <a:r>
              <a:rPr lang="fr-FR" b="1" dirty="0" err="1"/>
              <a:t>breach</a:t>
            </a:r>
            <a:r>
              <a:rPr lang="fr-FR" b="1" dirty="0"/>
              <a:t> coach </a:t>
            </a:r>
            <a:r>
              <a:rPr lang="fr-FR" dirty="0"/>
              <a:t>et de </a:t>
            </a:r>
            <a:r>
              <a:rPr lang="fr-FR" b="1" dirty="0"/>
              <a:t>préserver secret professionnel de l’avocat </a:t>
            </a:r>
            <a:r>
              <a:rPr lang="fr-FR" dirty="0"/>
              <a:t>pendant tout le processus de réponse.</a:t>
            </a:r>
          </a:p>
          <a:p>
            <a:pPr marL="171450" indent="-171450">
              <a:buFont typeface="Arial" panose="020B0604020202020204" pitchFamily="34" charset="0"/>
              <a:buChar char="•"/>
            </a:pPr>
            <a:r>
              <a:rPr lang="fr-FR" dirty="0"/>
              <a:t>Notification additionnelle:</a:t>
            </a:r>
          </a:p>
          <a:p>
            <a:pPr marL="514350" lvl="1" indent="-171450">
              <a:buFont typeface="Arial" panose="020B0604020202020204" pitchFamily="34" charset="0"/>
              <a:buChar char="•"/>
            </a:pPr>
            <a:r>
              <a:rPr lang="fr-FR" dirty="0"/>
              <a:t>Pour toutes entreprises: obligations contractuelles envers clients avec seuil de notification plus bas (ex: aucun notion de risque de préjudice)</a:t>
            </a:r>
          </a:p>
          <a:p>
            <a:pPr marL="171450" indent="-171450">
              <a:buFont typeface="Arial" panose="020B0604020202020204" pitchFamily="34" charset="0"/>
              <a:buChar char="•"/>
            </a:pPr>
            <a:r>
              <a:rPr lang="fr-FR" dirty="0"/>
              <a:t>Mieux vaut prévenir que guérir: plan de réponse aux incidents, mesures de sécurité et formation aux employés (façon de démontrer diligence, pas de risque zéro)</a:t>
            </a:r>
          </a:p>
          <a:p>
            <a:pPr marL="171450" indent="-171450">
              <a:buFont typeface="Arial" panose="020B0604020202020204" pitchFamily="34" charset="0"/>
              <a:buChar char="•"/>
            </a:pPr>
            <a:endParaRPr lang="fr-FR" dirty="0"/>
          </a:p>
          <a:p>
            <a:r>
              <a:rPr lang="fr-CA" sz="900" b="0" i="1" kern="1200" dirty="0">
                <a:solidFill>
                  <a:schemeClr val="tx1"/>
                </a:solidFill>
                <a:effectLst/>
                <a:latin typeface="+mn-lt"/>
                <a:ea typeface="+mn-ea"/>
                <a:cs typeface="+mn-cs"/>
              </a:rPr>
              <a:t>Vous êtes tenu d’aviser le Fonds d’assurance par écrit, dès que vous avez connaissance, de tout fait ou toute circonstance pouvant donner lieu à une Réclamation (ce terme est défini dans votre </a:t>
            </a:r>
            <a:r>
              <a:rPr lang="fr-CA" sz="900" b="0" i="1" kern="1200" dirty="0">
                <a:solidFill>
                  <a:schemeClr val="tx1"/>
                </a:solidFill>
                <a:effectLst/>
                <a:latin typeface="+mn-lt"/>
                <a:ea typeface="+mn-ea"/>
                <a:cs typeface="+mn-cs"/>
                <a:hlinkClick r:id="rId3" tooltip="Police d'assurance et prime"/>
              </a:rPr>
              <a:t>police d’assurance</a:t>
            </a:r>
            <a:r>
              <a:rPr lang="fr-CA" sz="900" b="0" i="1" kern="1200" dirty="0">
                <a:solidFill>
                  <a:schemeClr val="tx1"/>
                </a:solidFill>
                <a:effectLst/>
                <a:latin typeface="+mn-lt"/>
                <a:ea typeface="+mn-ea"/>
                <a:cs typeface="+mn-cs"/>
              </a:rPr>
              <a:t>). </a:t>
            </a:r>
            <a:r>
              <a:rPr lang="fr-CA" sz="1100" b="0" i="0" dirty="0" err="1">
                <a:solidFill>
                  <a:srgbClr val="BDC1C6"/>
                </a:solidFill>
                <a:effectLst/>
                <a:latin typeface="arial" panose="020B0604020202020204" pitchFamily="34" charset="0"/>
              </a:rPr>
              <a:t>FARPOPQ</a:t>
            </a:r>
            <a:endParaRPr lang="fr-CA" sz="900" b="0" i="1" kern="1200" dirty="0">
              <a:solidFill>
                <a:schemeClr val="tx1"/>
              </a:solidFill>
              <a:effectLst/>
              <a:latin typeface="+mn-lt"/>
              <a:ea typeface="+mn-ea"/>
              <a:cs typeface="+mn-cs"/>
            </a:endParaRPr>
          </a:p>
          <a:p>
            <a:r>
              <a:rPr lang="fr-CA" sz="900" b="0" i="1" kern="1200" dirty="0">
                <a:solidFill>
                  <a:schemeClr val="tx1"/>
                </a:solidFill>
                <a:effectLst/>
                <a:latin typeface="+mn-lt"/>
                <a:ea typeface="+mn-ea"/>
                <a:cs typeface="+mn-cs"/>
              </a:rPr>
              <a:t>Vous devez aussi transmettre au Fonds d’assurance, sans délai, toute Réclamation vous visant (Exemples : mise-en-demeure, demande introductive d’instance, demande reconventionnelle).</a:t>
            </a:r>
          </a:p>
          <a:p>
            <a:r>
              <a:rPr lang="fr-CA" sz="900" b="0" i="1" kern="1200" dirty="0">
                <a:solidFill>
                  <a:schemeClr val="tx1"/>
                </a:solidFill>
                <a:effectLst/>
                <a:latin typeface="+mn-lt"/>
                <a:ea typeface="+mn-ea"/>
                <a:cs typeface="+mn-cs"/>
              </a:rPr>
              <a:t>L’avis de l’assuré au Fonds d’assurance est transmis en complétant la </a:t>
            </a:r>
            <a:r>
              <a:rPr lang="fr-CA" sz="900" b="0" i="1" kern="1200" dirty="0">
                <a:solidFill>
                  <a:schemeClr val="tx1"/>
                </a:solidFill>
                <a:effectLst/>
                <a:latin typeface="+mn-lt"/>
                <a:ea typeface="+mn-ea"/>
                <a:cs typeface="+mn-cs"/>
                <a:hlinkClick r:id="rId4" tooltip="Déclaration de l'assuré"/>
              </a:rPr>
              <a:t>Déclaration de l’assuré</a:t>
            </a:r>
            <a:r>
              <a:rPr lang="fr-CA" sz="900" b="0" i="1" kern="1200" dirty="0">
                <a:solidFill>
                  <a:schemeClr val="tx1"/>
                </a:solidFill>
                <a:effectLst/>
                <a:latin typeface="+mn-lt"/>
                <a:ea typeface="+mn-ea"/>
                <a:cs typeface="+mn-cs"/>
              </a:rPr>
              <a:t>. Ce formulaire doit être </a:t>
            </a:r>
            <a:r>
              <a:rPr lang="fr-CA" sz="900" b="1" i="1" kern="1200" dirty="0">
                <a:solidFill>
                  <a:schemeClr val="tx1"/>
                </a:solidFill>
                <a:effectLst/>
                <a:latin typeface="+mn-lt"/>
                <a:ea typeface="+mn-ea"/>
                <a:cs typeface="+mn-cs"/>
              </a:rPr>
              <a:t>enregistré</a:t>
            </a:r>
            <a:r>
              <a:rPr lang="fr-CA" sz="900" b="0" i="1" kern="1200" dirty="0">
                <a:solidFill>
                  <a:schemeClr val="tx1"/>
                </a:solidFill>
                <a:effectLst/>
                <a:latin typeface="+mn-lt"/>
                <a:ea typeface="+mn-ea"/>
                <a:cs typeface="+mn-cs"/>
              </a:rPr>
              <a:t>, complété, signé et transmis à l’</a:t>
            </a:r>
            <a:r>
              <a:rPr lang="fr-CA" sz="900" b="0" i="1" kern="1200" dirty="0">
                <a:solidFill>
                  <a:schemeClr val="tx1"/>
                </a:solidFill>
                <a:effectLst/>
                <a:latin typeface="+mn-lt"/>
                <a:ea typeface="+mn-ea"/>
                <a:cs typeface="+mn-cs"/>
                <a:hlinkClick r:id="rId5" tooltip="Nous joindre"/>
              </a:rPr>
              <a:t>adresse générale du Fonds d’assurance</a:t>
            </a:r>
            <a:r>
              <a:rPr lang="fr-CA" sz="900" b="0" i="1" kern="1200" dirty="0">
                <a:solidFill>
                  <a:schemeClr val="tx1"/>
                </a:solidFill>
                <a:effectLst/>
                <a:latin typeface="+mn-lt"/>
                <a:ea typeface="+mn-ea"/>
                <a:cs typeface="+mn-cs"/>
              </a:rPr>
              <a:t>.</a:t>
            </a:r>
          </a:p>
          <a:p>
            <a:pPr marL="171450" indent="-171450">
              <a:buFont typeface="Arial" panose="020B0604020202020204" pitchFamily="34" charset="0"/>
              <a:buChar char="•"/>
            </a:pPr>
            <a:endParaRPr lang="fr-FR" dirty="0"/>
          </a:p>
          <a:p>
            <a:r>
              <a:rPr lang="fr-FR" dirty="0"/>
              <a:t>Réclamation:</a:t>
            </a:r>
          </a:p>
          <a:p>
            <a:r>
              <a:rPr lang="fr-CA" i="1" dirty="0"/>
              <a:t>a) Toute demande monétaire verbale ou écrite,   b) toute allégation verbale ou écrite,  reçue par l'Assuré et ayant trait au défaut de rendre ou à une erreur ou omission en rendant des Services professionnels en ce qui concerne la Garantie A et la Garantie B, ou ayant trait à un détournement de sommes devant être déposées dans un compte en fidéicommis en ce qui concerne la Garantie C. </a:t>
            </a:r>
            <a:endParaRPr lang="fr-FR" i="1" dirty="0"/>
          </a:p>
          <a:p>
            <a:endParaRPr lang="fr-CA" dirty="0"/>
          </a:p>
        </p:txBody>
      </p:sp>
      <p:sp>
        <p:nvSpPr>
          <p:cNvPr id="4" name="Espace réservé du numéro de diapositive 3"/>
          <p:cNvSpPr>
            <a:spLocks noGrp="1"/>
          </p:cNvSpPr>
          <p:nvPr>
            <p:ph type="sldNum" sz="quarter" idx="5"/>
          </p:nvPr>
        </p:nvSpPr>
        <p:spPr/>
        <p:txBody>
          <a:bodyPr/>
          <a:lstStyle/>
          <a:p>
            <a:fld id="{59041324-B3B9-3F4D-94F1-EF8AB85C391B}" type="slidenum">
              <a:rPr lang="fr-FR" smtClean="0"/>
              <a:t>11</a:t>
            </a:fld>
            <a:endParaRPr lang="fr-FR"/>
          </a:p>
        </p:txBody>
      </p:sp>
    </p:spTree>
    <p:extLst>
      <p:ext uri="{BB962C8B-B14F-4D97-AF65-F5344CB8AC3E}">
        <p14:creationId xmlns:p14="http://schemas.microsoft.com/office/powerpoint/2010/main" val="37653059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indent="-171450">
              <a:buFont typeface="Arial" panose="020B0604020202020204" pitchFamily="34" charset="0"/>
              <a:buChar char="•"/>
            </a:pPr>
            <a:r>
              <a:rPr lang="fr-FR" dirty="0"/>
              <a:t>Même article 10 demeuré intact qui édicte obligations de prendre mesures de sécurité, proportionnelles à sensibilité, quantité, support</a:t>
            </a:r>
          </a:p>
          <a:p>
            <a:pPr marL="514350" lvl="1" indent="-171450">
              <a:buFont typeface="Arial" panose="020B0604020202020204" pitchFamily="34" charset="0"/>
              <a:buChar char="•"/>
            </a:pPr>
            <a:r>
              <a:rPr lang="fr-CA" b="0" i="0" dirty="0">
                <a:solidFill>
                  <a:srgbClr val="212529"/>
                </a:solidFill>
                <a:effectLst/>
                <a:latin typeface="Arial" panose="020B0604020202020204" pitchFamily="34" charset="0"/>
              </a:rPr>
              <a:t>Art, 2.03 du </a:t>
            </a:r>
            <a:r>
              <a:rPr lang="fr-CA" b="1" i="0" dirty="0">
                <a:solidFill>
                  <a:srgbClr val="212529"/>
                </a:solidFill>
                <a:effectLst/>
                <a:latin typeface="Arial" panose="020B0604020202020204" pitchFamily="34" charset="0"/>
              </a:rPr>
              <a:t>Règlement sur la tenue des dossiers, livres et registres par un pharmacien dans l’exercice de sa profession: </a:t>
            </a:r>
            <a:r>
              <a:rPr lang="fr-CA" b="0" i="0" dirty="0">
                <a:solidFill>
                  <a:srgbClr val="212529"/>
                </a:solidFill>
                <a:effectLst/>
                <a:latin typeface="Arial" panose="020B0604020202020204" pitchFamily="34" charset="0"/>
              </a:rPr>
              <a:t>Le dossier-patient doit être tenu à jour aussi longtemps que la personne visée par le dossier demeure un patient du pharmacien. Un dossier-patient ne peut être fermé définitivement qu’après une période d’inactivité d’au moins 2 ans, sauf en cas de décès. Dès qu’un dossier-patient est fermé définitivement, le pharmacien peut le détruire. (RECOMMANDATION </a:t>
            </a:r>
            <a:r>
              <a:rPr lang="fr-CA" b="0" i="0" dirty="0" err="1">
                <a:solidFill>
                  <a:srgbClr val="212529"/>
                </a:solidFill>
                <a:effectLst/>
                <a:latin typeface="Arial" panose="020B0604020202020204" pitchFamily="34" charset="0"/>
              </a:rPr>
              <a:t>AQPP</a:t>
            </a:r>
            <a:r>
              <a:rPr lang="fr-CA" b="0" i="0" dirty="0">
                <a:solidFill>
                  <a:srgbClr val="212529"/>
                </a:solidFill>
                <a:effectLst/>
                <a:latin typeface="Arial" panose="020B0604020202020204" pitchFamily="34" charset="0"/>
              </a:rPr>
              <a:t>: CONSERVER 10 ANS EN CAS D’ENQUÊTE DE LA </a:t>
            </a:r>
            <a:r>
              <a:rPr lang="fr-CA" b="0" i="0" dirty="0" err="1">
                <a:solidFill>
                  <a:srgbClr val="212529"/>
                </a:solidFill>
                <a:effectLst/>
                <a:latin typeface="Arial" panose="020B0604020202020204" pitchFamily="34" charset="0"/>
              </a:rPr>
              <a:t>RAMQ</a:t>
            </a:r>
            <a:r>
              <a:rPr lang="fr-CA" b="0" i="0" dirty="0">
                <a:solidFill>
                  <a:srgbClr val="212529"/>
                </a:solidFill>
                <a:effectLst/>
                <a:latin typeface="Arial" panose="020B0604020202020204" pitchFamily="34" charset="0"/>
              </a:rPr>
              <a:t>)</a:t>
            </a:r>
          </a:p>
          <a:p>
            <a:pPr marL="514350" lvl="1" indent="-171450">
              <a:buFont typeface="Arial" panose="020B0604020202020204" pitchFamily="34" charset="0"/>
              <a:buChar char="•"/>
            </a:pPr>
            <a:r>
              <a:rPr lang="fr-CA" b="0" i="0" dirty="0">
                <a:solidFill>
                  <a:srgbClr val="212529"/>
                </a:solidFill>
                <a:effectLst/>
                <a:latin typeface="Arial" panose="020B0604020202020204" pitchFamily="34" charset="0"/>
              </a:rPr>
              <a:t>Art. 2.01: Sous réserve des articles 2.04 et 2.05, un pharmacien doit tenir à l’endroit où il exerce sa profession un dossier pour chaque patient pour le compte de qui une ordonnance est exécutée.</a:t>
            </a:r>
          </a:p>
          <a:p>
            <a:pPr marL="514350" marR="0" lvl="1"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b="0" i="0" dirty="0">
                <a:solidFill>
                  <a:srgbClr val="212529"/>
                </a:solidFill>
                <a:effectLst/>
                <a:latin typeface="Arial" panose="020B0604020202020204" pitchFamily="34" charset="0"/>
              </a:rPr>
              <a:t>Art 15 Code de déontologie des pharmaciens </a:t>
            </a:r>
            <a:r>
              <a:rPr lang="fr-CA" sz="900" b="1" dirty="0">
                <a:latin typeface="Arial" panose="020B0604020202020204" pitchFamily="34" charset="0"/>
                <a:cs typeface="Arial" panose="020B0604020202020204" pitchFamily="34" charset="0"/>
              </a:rPr>
              <a:t>« </a:t>
            </a:r>
            <a:r>
              <a:rPr lang="fr-CA" sz="900" b="0" i="0" dirty="0">
                <a:solidFill>
                  <a:srgbClr val="212529"/>
                </a:solidFill>
                <a:effectLst/>
                <a:latin typeface="Arial" panose="020B0604020202020204" pitchFamily="34" charset="0"/>
              </a:rPr>
              <a:t>Le pharmacien doit </a:t>
            </a:r>
            <a:r>
              <a:rPr lang="fr-CA" sz="900" b="1" i="0" dirty="0">
                <a:solidFill>
                  <a:srgbClr val="212529"/>
                </a:solidFill>
                <a:effectLst/>
                <a:latin typeface="Arial" panose="020B0604020202020204" pitchFamily="34" charset="0"/>
              </a:rPr>
              <a:t>mettre en place dans sa pharmacie les mesures de sécurité requises afin de préserver la confidentialité des renseignements personnels et l’intégrité de ses inventaires et médicaments</a:t>
            </a:r>
            <a:r>
              <a:rPr lang="fr-CA" sz="900" b="0" i="0" dirty="0">
                <a:solidFill>
                  <a:srgbClr val="212529"/>
                </a:solidFill>
                <a:effectLst/>
                <a:latin typeface="Arial" panose="020B0604020202020204" pitchFamily="34" charset="0"/>
              </a:rPr>
              <a:t>. »</a:t>
            </a:r>
          </a:p>
          <a:p>
            <a:pPr marL="514350" marR="0" lvl="1"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sz="900" b="0" i="0" dirty="0">
                <a:solidFill>
                  <a:srgbClr val="212529"/>
                </a:solidFill>
                <a:effectLst/>
                <a:latin typeface="Arial" panose="020B0604020202020204" pitchFamily="34" charset="0"/>
                <a:cs typeface="Arial" panose="020B0604020202020204" pitchFamily="34" charset="0"/>
              </a:rPr>
              <a:t>Art 60.4 Code des professions: « </a:t>
            </a:r>
            <a:r>
              <a:rPr lang="fr-CA" b="0" i="0" dirty="0">
                <a:solidFill>
                  <a:srgbClr val="212529"/>
                </a:solidFill>
                <a:effectLst/>
                <a:latin typeface="Arial" panose="020B0604020202020204" pitchFamily="34" charset="0"/>
              </a:rPr>
              <a:t> </a:t>
            </a:r>
            <a:r>
              <a:rPr lang="fr-CA" b="1" i="0" dirty="0">
                <a:solidFill>
                  <a:srgbClr val="212529"/>
                </a:solidFill>
                <a:effectLst/>
                <a:latin typeface="Arial" panose="020B0604020202020204" pitchFamily="34" charset="0"/>
              </a:rPr>
              <a:t>Le professionnel doit respecter le secret de tout renseignement de nature confidentielle qui vient à sa connaissance dans l’exercice de sa profession</a:t>
            </a:r>
            <a:r>
              <a:rPr lang="fr-CA" b="0" i="0" dirty="0">
                <a:solidFill>
                  <a:srgbClr val="212529"/>
                </a:solidFill>
                <a:effectLst/>
                <a:latin typeface="Arial" panose="020B0604020202020204" pitchFamily="34" charset="0"/>
              </a:rPr>
              <a:t>.</a:t>
            </a:r>
          </a:p>
          <a:p>
            <a:pPr marL="514350" marR="0" lvl="1"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fr-CA" b="1" i="0" dirty="0">
              <a:solidFill>
                <a:srgbClr val="212529"/>
              </a:solidFill>
              <a:effectLst/>
              <a:latin typeface="Arial" panose="020B0604020202020204" pitchFamily="34" charset="0"/>
            </a:endParaRPr>
          </a:p>
          <a:p>
            <a:pPr algn="just">
              <a:spcBef>
                <a:spcPts val="1300"/>
              </a:spcBef>
              <a:spcAft>
                <a:spcPts val="1200"/>
              </a:spcAft>
            </a:pPr>
            <a:r>
              <a:rPr lang="fr-CA" b="1" i="0" dirty="0">
                <a:solidFill>
                  <a:srgbClr val="212529"/>
                </a:solidFill>
                <a:effectLst/>
                <a:latin typeface="Arial" panose="020B0604020202020204" pitchFamily="34" charset="0"/>
              </a:rPr>
              <a:t>CAS PRATIQUE INTÉRESSANT </a:t>
            </a:r>
            <a:r>
              <a:rPr lang="fr-CA" b="0" i="0" dirty="0">
                <a:solidFill>
                  <a:srgbClr val="212529"/>
                </a:solidFill>
                <a:effectLst/>
                <a:latin typeface="Arial" panose="020B0604020202020204" pitchFamily="34" charset="0"/>
              </a:rPr>
              <a:t>: </a:t>
            </a:r>
            <a:r>
              <a:rPr lang="fr-CA" b="0" i="1" u="none" strike="noStrike" dirty="0">
                <a:solidFill>
                  <a:srgbClr val="027ABB"/>
                </a:solidFill>
                <a:effectLst/>
                <a:latin typeface="BauOT"/>
                <a:hlinkClick r:id="rId3"/>
              </a:rPr>
              <a:t>Conseillers en ressources humaines et en relations industrielles agréés (Ordre professionnel des) </a:t>
            </a:r>
            <a:r>
              <a:rPr lang="fr-CA" b="0" i="0" u="none" strike="noStrike" dirty="0">
                <a:solidFill>
                  <a:srgbClr val="027ABB"/>
                </a:solidFill>
                <a:effectLst/>
                <a:latin typeface="BauOT"/>
                <a:hlinkClick r:id="rId3"/>
              </a:rPr>
              <a:t>c.</a:t>
            </a:r>
            <a:r>
              <a:rPr lang="fr-CA" b="0" i="1" u="none" strike="noStrike" dirty="0">
                <a:solidFill>
                  <a:srgbClr val="027ABB"/>
                </a:solidFill>
                <a:effectLst/>
                <a:latin typeface="BauOT"/>
                <a:hlinkClick r:id="rId3"/>
              </a:rPr>
              <a:t> </a:t>
            </a:r>
            <a:r>
              <a:rPr lang="fr-CA" b="0" i="1" u="none" strike="noStrike" dirty="0" err="1">
                <a:solidFill>
                  <a:srgbClr val="027ABB"/>
                </a:solidFill>
                <a:effectLst/>
                <a:latin typeface="BauOT"/>
                <a:hlinkClick r:id="rId3"/>
              </a:rPr>
              <a:t>Milot</a:t>
            </a:r>
            <a:r>
              <a:rPr lang="fr-CA" b="0" i="0" u="none" strike="noStrike" dirty="0">
                <a:solidFill>
                  <a:srgbClr val="027ABB"/>
                </a:solidFill>
                <a:effectLst/>
                <a:latin typeface="BauOT"/>
                <a:hlinkClick r:id="rId3"/>
              </a:rPr>
              <a:t>, 2017 CanLII 35570 (QC </a:t>
            </a:r>
            <a:r>
              <a:rPr lang="fr-CA" b="0" i="0" u="none" strike="noStrike" dirty="0" err="1">
                <a:solidFill>
                  <a:srgbClr val="027ABB"/>
                </a:solidFill>
                <a:effectLst/>
                <a:latin typeface="BauOT"/>
                <a:hlinkClick r:id="rId3"/>
              </a:rPr>
              <a:t>CDRHRI</a:t>
            </a:r>
            <a:r>
              <a:rPr lang="fr-CA" b="0" i="0" u="none" strike="noStrike" dirty="0">
                <a:solidFill>
                  <a:srgbClr val="027ABB"/>
                </a:solidFill>
                <a:effectLst/>
                <a:latin typeface="BauOT"/>
                <a:hlinkClick r:id="rId3"/>
              </a:rPr>
              <a:t>)</a:t>
            </a:r>
            <a:r>
              <a:rPr lang="fr-CA" b="0" i="0" dirty="0">
                <a:solidFill>
                  <a:srgbClr val="212529"/>
                </a:solidFill>
                <a:effectLst/>
                <a:latin typeface="BauOT"/>
              </a:rPr>
              <a:t>.</a:t>
            </a:r>
          </a:p>
          <a:p>
            <a:pPr algn="just">
              <a:spcBef>
                <a:spcPts val="1300"/>
              </a:spcBef>
              <a:spcAft>
                <a:spcPts val="1200"/>
              </a:spcAft>
            </a:pPr>
            <a:endParaRPr lang="fr-CA" b="0" i="0" dirty="0">
              <a:solidFill>
                <a:srgbClr val="212529"/>
              </a:solidFill>
              <a:effectLst/>
              <a:latin typeface="BauOT"/>
            </a:endParaRPr>
          </a:p>
          <a:p>
            <a:pPr algn="just">
              <a:spcBef>
                <a:spcPts val="1300"/>
              </a:spcBef>
              <a:spcAft>
                <a:spcPts val="1200"/>
              </a:spcAft>
            </a:pPr>
            <a:r>
              <a:rPr lang="fr-CA" b="0" i="0" dirty="0">
                <a:solidFill>
                  <a:srgbClr val="212529"/>
                </a:solidFill>
                <a:effectLst/>
                <a:latin typeface="BauOT"/>
              </a:rPr>
              <a:t>VOUS UTILISEZ DES FAX – QUI N’A JAMAIS CONNU D’ERREUR DE TRANSMISSION?</a:t>
            </a:r>
          </a:p>
          <a:p>
            <a:pPr algn="just">
              <a:spcBef>
                <a:spcPts val="1300"/>
              </a:spcBef>
              <a:spcAft>
                <a:spcPts val="1200"/>
              </a:spcAft>
            </a:pPr>
            <a:endParaRPr lang="fr-CA" b="0" i="0" dirty="0">
              <a:solidFill>
                <a:srgbClr val="212529"/>
              </a:solidFill>
              <a:effectLst/>
              <a:latin typeface="BauOT"/>
            </a:endParaRPr>
          </a:p>
          <a:p>
            <a:pPr algn="l"/>
            <a:r>
              <a:rPr lang="fr-CA" b="0" i="0" u="sng" dirty="0">
                <a:solidFill>
                  <a:srgbClr val="212529"/>
                </a:solidFill>
                <a:effectLst/>
                <a:latin typeface="BauOT"/>
              </a:rPr>
              <a:t>FAITS</a:t>
            </a:r>
            <a:r>
              <a:rPr lang="fr-CA" b="0" i="0" dirty="0">
                <a:solidFill>
                  <a:srgbClr val="212529"/>
                </a:solidFill>
                <a:effectLst/>
                <a:latin typeface="BauOT"/>
              </a:rPr>
              <a:t>: Une personne (« </a:t>
            </a:r>
            <a:r>
              <a:rPr lang="fr-CA" b="1" i="0" dirty="0">
                <a:solidFill>
                  <a:srgbClr val="212529"/>
                </a:solidFill>
                <a:effectLst/>
                <a:latin typeface="BauOT"/>
              </a:rPr>
              <a:t>Intimée</a:t>
            </a:r>
            <a:r>
              <a:rPr lang="fr-CA" b="0" i="0" dirty="0">
                <a:solidFill>
                  <a:srgbClr val="212529"/>
                </a:solidFill>
                <a:effectLst/>
                <a:latin typeface="BauOT"/>
              </a:rPr>
              <a:t> ») membre de l'Ordre des conseillers en ressources humaines et en relations industrielles agréés du Québec (« </a:t>
            </a:r>
            <a:r>
              <a:rPr lang="fr-CA" b="1" i="0" dirty="0">
                <a:solidFill>
                  <a:srgbClr val="212529"/>
                </a:solidFill>
                <a:effectLst/>
                <a:latin typeface="BauOT"/>
              </a:rPr>
              <a:t>Ordre »</a:t>
            </a:r>
            <a:r>
              <a:rPr lang="fr-CA" b="0" i="0" dirty="0">
                <a:solidFill>
                  <a:srgbClr val="212529"/>
                </a:solidFill>
                <a:effectLst/>
                <a:latin typeface="BauOT"/>
              </a:rPr>
              <a:t>) fait l'objet d'une plainte disciplinaire. On lui reproche de n'avoir pas respecté ses obligations relatives au secret professionnel en faisant parvenir à des tiers, sans autorisation, la copie d'un rapport confidentiel provenant d'une psychiatre et portant sur un employé, contrairement aux </a:t>
            </a:r>
            <a:r>
              <a:rPr lang="fr-CA" b="0" i="0" u="none" strike="noStrike" dirty="0">
                <a:solidFill>
                  <a:srgbClr val="027ABB"/>
                </a:solidFill>
                <a:effectLst/>
                <a:latin typeface="BauOT"/>
                <a:hlinkClick r:id="rId4"/>
              </a:rPr>
              <a:t>articles 60.4</a:t>
            </a:r>
            <a:r>
              <a:rPr lang="fr-CA" b="0" i="0" dirty="0">
                <a:solidFill>
                  <a:srgbClr val="212529"/>
                </a:solidFill>
                <a:effectLst/>
                <a:latin typeface="BauOT"/>
              </a:rPr>
              <a:t> et </a:t>
            </a:r>
            <a:r>
              <a:rPr lang="fr-CA" b="0" i="0" u="none" strike="noStrike" dirty="0">
                <a:solidFill>
                  <a:srgbClr val="027ABB"/>
                </a:solidFill>
                <a:effectLst/>
                <a:latin typeface="BauOT"/>
                <a:hlinkClick r:id="rId5"/>
              </a:rPr>
              <a:t>59.2</a:t>
            </a:r>
            <a:r>
              <a:rPr lang="fr-CA" b="0" i="0" dirty="0">
                <a:solidFill>
                  <a:srgbClr val="212529"/>
                </a:solidFill>
                <a:effectLst/>
                <a:latin typeface="BauOT"/>
              </a:rPr>
              <a:t> du </a:t>
            </a:r>
            <a:r>
              <a:rPr lang="fr-CA" b="0" i="1" u="none" strike="noStrike" dirty="0">
                <a:solidFill>
                  <a:srgbClr val="027ABB"/>
                </a:solidFill>
                <a:effectLst/>
                <a:latin typeface="BauOT"/>
                <a:hlinkClick r:id="rId6"/>
              </a:rPr>
              <a:t>Code des professions</a:t>
            </a:r>
            <a:r>
              <a:rPr lang="fr-CA" b="0" i="0" u="none" strike="noStrike" dirty="0">
                <a:solidFill>
                  <a:srgbClr val="027ABB"/>
                </a:solidFill>
                <a:effectLst/>
                <a:latin typeface="BauOT"/>
                <a:hlinkClick r:id="rId7"/>
              </a:rPr>
              <a:t>[2]</a:t>
            </a:r>
            <a:r>
              <a:rPr lang="fr-CA" b="0" i="0" dirty="0">
                <a:solidFill>
                  <a:srgbClr val="212529"/>
                </a:solidFill>
                <a:effectLst/>
                <a:latin typeface="BauOT"/>
              </a:rPr>
              <a:t> et à l'article 51 de son </a:t>
            </a:r>
            <a:r>
              <a:rPr lang="fr-CA" b="0" i="1" dirty="0">
                <a:solidFill>
                  <a:srgbClr val="212529"/>
                </a:solidFill>
                <a:effectLst/>
                <a:latin typeface="BauOT"/>
              </a:rPr>
              <a:t>Code de déontologie</a:t>
            </a:r>
            <a:r>
              <a:rPr lang="fr-CA" b="0" i="0" u="none" strike="noStrike" dirty="0">
                <a:solidFill>
                  <a:srgbClr val="027ABB"/>
                </a:solidFill>
                <a:effectLst/>
                <a:latin typeface="BauOT"/>
                <a:hlinkClick r:id="rId8"/>
              </a:rPr>
              <a:t>[3]</a:t>
            </a:r>
            <a:r>
              <a:rPr lang="fr-CA" b="0" i="0" dirty="0">
                <a:solidFill>
                  <a:srgbClr val="212529"/>
                </a:solidFill>
                <a:effectLst/>
                <a:latin typeface="BauOT"/>
              </a:rPr>
              <a:t>.</a:t>
            </a:r>
          </a:p>
          <a:p>
            <a:pPr algn="l"/>
            <a:r>
              <a:rPr lang="fr-CA" b="0" i="0" dirty="0">
                <a:solidFill>
                  <a:srgbClr val="212529"/>
                </a:solidFill>
                <a:effectLst/>
                <a:latin typeface="BauOT"/>
              </a:rPr>
              <a:t>Le 19 février 2016, dans le cadre de ses fonctions en santé et sécurité du travail dans un CISSS, l'Intimée se voit communiquer </a:t>
            </a:r>
            <a:r>
              <a:rPr lang="fr-CA" b="1" i="0" dirty="0">
                <a:solidFill>
                  <a:srgbClr val="212529"/>
                </a:solidFill>
                <a:effectLst/>
                <a:latin typeface="BauOT"/>
              </a:rPr>
              <a:t>un rapport d'expertise psychiatrique </a:t>
            </a:r>
            <a:r>
              <a:rPr lang="fr-CA" b="0" i="0" dirty="0">
                <a:solidFill>
                  <a:srgbClr val="212529"/>
                </a:solidFill>
                <a:effectLst/>
                <a:latin typeface="BauOT"/>
              </a:rPr>
              <a:t>d'un employé. Les faits du litige se déroulent dans un très court laps de temps :</a:t>
            </a:r>
          </a:p>
          <a:p>
            <a:pPr algn="l"/>
            <a:r>
              <a:rPr lang="fr-CA" b="0" i="0" dirty="0">
                <a:solidFill>
                  <a:srgbClr val="212529"/>
                </a:solidFill>
                <a:effectLst/>
                <a:latin typeface="BauOT"/>
              </a:rPr>
              <a:t>10 h 26 : L'Intimée envoie par courriel à l'employé concerné un avis de retour au travail qui fait suite à ce rapport, en mettant en copie le supérieur de l'employé et le président du syndicat;</a:t>
            </a:r>
          </a:p>
          <a:p>
            <a:pPr algn="l"/>
            <a:r>
              <a:rPr lang="fr-CA" b="0" i="0" dirty="0">
                <a:solidFill>
                  <a:srgbClr val="212529"/>
                </a:solidFill>
                <a:effectLst/>
                <a:latin typeface="BauOT"/>
              </a:rPr>
              <a:t>10 h 29 : Un second courriel est envoyé aux mêmes destinataires, car l'Intimée avait omis de joindre le rapport d'expertise psychiatrique;</a:t>
            </a:r>
          </a:p>
          <a:p>
            <a:pPr algn="l"/>
            <a:r>
              <a:rPr lang="fr-CA" b="0" i="0" dirty="0">
                <a:solidFill>
                  <a:srgbClr val="212529"/>
                </a:solidFill>
                <a:effectLst/>
                <a:latin typeface="BauOT"/>
              </a:rPr>
              <a:t>15 h : Sur avis du président du syndicat, l'Intimée réalise que le rapport d'expertise psychiatrique a été communiqué au supérieur de l'employé sans l'autorisation de celui-ci. L'Intimée tente de rappeler ou détruire le courriel transmis au supérieur par voie informatique, ce qui s'avère impossible. L'Intimée décide alors d'appeler le supérieur de l'employé qui lui confirme avoir détruit le courriel sans l'avoir ouvert et sans avoir pris connaissance du rapport joint à celui-ci.</a:t>
            </a:r>
          </a:p>
          <a:p>
            <a:pPr algn="just">
              <a:spcBef>
                <a:spcPts val="1300"/>
              </a:spcBef>
              <a:spcAft>
                <a:spcPts val="1200"/>
              </a:spcAft>
            </a:pPr>
            <a:endParaRPr lang="fr-CA" b="1" i="0" u="sng" dirty="0">
              <a:solidFill>
                <a:srgbClr val="212529"/>
              </a:solidFill>
              <a:effectLst/>
              <a:latin typeface="Arial" panose="020B0604020202020204" pitchFamily="34" charset="0"/>
            </a:endParaRPr>
          </a:p>
          <a:p>
            <a:pPr algn="l"/>
            <a:r>
              <a:rPr lang="fr-CA" b="1" i="0" u="sng" dirty="0">
                <a:solidFill>
                  <a:srgbClr val="212529"/>
                </a:solidFill>
                <a:effectLst/>
                <a:latin typeface="BauOT"/>
              </a:rPr>
              <a:t>VERDICT DU CONSEIL DE DISCIPLINE</a:t>
            </a:r>
            <a:r>
              <a:rPr lang="fr-CA" b="0" i="0" dirty="0">
                <a:solidFill>
                  <a:srgbClr val="212529"/>
                </a:solidFill>
                <a:effectLst/>
                <a:latin typeface="BauOT"/>
              </a:rPr>
              <a:t>: Le Conseil doit répondre à la question suivante : l'erreur commise par l'Intimée constitue-t-elle une faute déontologique? Le Conseil répond ultimement par l'affirmative, et déclare l'Intimée coupable de la plainte disciplinaire relativement à la violation du secret professionnel.</a:t>
            </a:r>
          </a:p>
          <a:p>
            <a:pPr algn="l"/>
            <a:r>
              <a:rPr lang="fr-CA" b="0" i="0" dirty="0">
                <a:solidFill>
                  <a:srgbClr val="212529"/>
                </a:solidFill>
                <a:effectLst/>
                <a:latin typeface="BauOT"/>
              </a:rPr>
              <a:t>Le Conseil justifie sa décision sur la base d'une multitude d'arguments, qui sont cruciaux en matière de recours aux technologies de l'information et sur lesquels nous reviendrons. En voici un résumé :</a:t>
            </a:r>
          </a:p>
          <a:p>
            <a:pPr algn="l">
              <a:buFont typeface="Arial" panose="020B0604020202020204" pitchFamily="34" charset="0"/>
              <a:buChar char="•"/>
            </a:pPr>
            <a:r>
              <a:rPr lang="fr-CA" b="1" i="0" dirty="0">
                <a:solidFill>
                  <a:srgbClr val="212529"/>
                </a:solidFill>
                <a:effectLst/>
                <a:latin typeface="BauOT"/>
              </a:rPr>
              <a:t>Importance du secret professionnel.</a:t>
            </a:r>
            <a:r>
              <a:rPr lang="fr-CA" b="0" i="0" dirty="0">
                <a:solidFill>
                  <a:srgbClr val="212529"/>
                </a:solidFill>
                <a:effectLst/>
                <a:latin typeface="BauOT"/>
              </a:rPr>
              <a:t> Le Conseil insiste d'abord sur le secret professionnel et la société québécoise, ainsi que l'importance du secret de tout renseignement de nature confidentielle en droit disciplinaire.</a:t>
            </a:r>
          </a:p>
          <a:p>
            <a:pPr algn="l">
              <a:buFont typeface="Arial" panose="020B0604020202020204" pitchFamily="34" charset="0"/>
              <a:buChar char="•"/>
            </a:pPr>
            <a:r>
              <a:rPr lang="fr-CA" b="1" i="0" dirty="0">
                <a:solidFill>
                  <a:srgbClr val="212529"/>
                </a:solidFill>
                <a:effectLst/>
                <a:latin typeface="BauOT"/>
              </a:rPr>
              <a:t>Mention « confidentiel » sur un document.</a:t>
            </a:r>
            <a:r>
              <a:rPr lang="fr-CA" b="0" i="0" dirty="0">
                <a:solidFill>
                  <a:srgbClr val="212529"/>
                </a:solidFill>
                <a:effectLst/>
                <a:latin typeface="BauOT"/>
              </a:rPr>
              <a:t> Le Conseil relève ensuite que le rapport d'expertise comporte plusieurs renseignements de nature médicale particulièrement sensibles, tout en insistant sur la mention « confidentiel » sur la page de couverture du rapport qui « aurait dû constituer un rappel pour l'Intimée d'agir avec la plus grande prudence »</a:t>
            </a:r>
            <a:r>
              <a:rPr lang="fr-CA" b="0" i="0" u="none" strike="noStrike" dirty="0">
                <a:solidFill>
                  <a:srgbClr val="027ABB"/>
                </a:solidFill>
                <a:effectLst/>
                <a:latin typeface="BauOT"/>
                <a:hlinkClick r:id="rId9"/>
              </a:rPr>
              <a:t>[4]</a:t>
            </a:r>
            <a:r>
              <a:rPr lang="fr-CA" b="0" i="0" dirty="0">
                <a:solidFill>
                  <a:srgbClr val="212529"/>
                </a:solidFill>
                <a:effectLst/>
                <a:latin typeface="BauOT"/>
              </a:rPr>
              <a:t>.</a:t>
            </a:r>
          </a:p>
          <a:p>
            <a:pPr algn="l">
              <a:buFont typeface="Arial" panose="020B0604020202020204" pitchFamily="34" charset="0"/>
              <a:buChar char="•"/>
            </a:pPr>
            <a:r>
              <a:rPr lang="fr-CA" b="1" i="0" dirty="0">
                <a:solidFill>
                  <a:srgbClr val="212529"/>
                </a:solidFill>
                <a:effectLst/>
                <a:latin typeface="BauOT"/>
              </a:rPr>
              <a:t>Prévention par l'Ordre.</a:t>
            </a:r>
            <a:r>
              <a:rPr lang="fr-CA" b="0" i="0" dirty="0">
                <a:solidFill>
                  <a:srgbClr val="212529"/>
                </a:solidFill>
                <a:effectLst/>
                <a:latin typeface="BauOT"/>
              </a:rPr>
              <a:t> Le Conseil note par ailleurs que l'Ordre met en garde ses membres « des risques inhérents à l'utilisation des outils modernes de communication dans l'exercice de leur profession »</a:t>
            </a:r>
            <a:r>
              <a:rPr lang="fr-CA" b="0" i="0" u="none" strike="noStrike" dirty="0">
                <a:solidFill>
                  <a:srgbClr val="027ABB"/>
                </a:solidFill>
                <a:effectLst/>
                <a:latin typeface="BauOT"/>
                <a:hlinkClick r:id="rId10"/>
              </a:rPr>
              <a:t>[5]</a:t>
            </a:r>
            <a:r>
              <a:rPr lang="fr-CA" b="0" i="0" dirty="0">
                <a:solidFill>
                  <a:srgbClr val="212529"/>
                </a:solidFill>
                <a:effectLst/>
                <a:latin typeface="BauOT"/>
              </a:rPr>
              <a:t> et que ceux-ci « sont inadaptés à la transmission sécuritaire de données confidentielles ou protégées par le secret professionnel »</a:t>
            </a:r>
            <a:r>
              <a:rPr lang="fr-CA" b="0" i="0" u="none" strike="noStrike" dirty="0">
                <a:solidFill>
                  <a:srgbClr val="027ABB"/>
                </a:solidFill>
                <a:effectLst/>
                <a:latin typeface="BauOT"/>
                <a:hlinkClick r:id="rId11"/>
              </a:rPr>
              <a:t>[6]</a:t>
            </a:r>
            <a:r>
              <a:rPr lang="fr-CA" b="0" i="0" dirty="0">
                <a:solidFill>
                  <a:srgbClr val="212529"/>
                </a:solidFill>
                <a:effectLst/>
                <a:latin typeface="BauOT"/>
              </a:rPr>
              <a:t>. En ce sens, l'Ordre incite ses membres à adopter par exemple l'une ou l'autre des mesures de protection suivantes : « crypter les documents confidentiels, leur donner un mot de passe ou un code d'accès pour limiter l'accès, utiliser toute autre mesure de sécurité disponible plus apte à protéger la confidentialité des documents »</a:t>
            </a:r>
            <a:r>
              <a:rPr lang="fr-CA" b="0" i="0" u="none" strike="noStrike" dirty="0">
                <a:solidFill>
                  <a:srgbClr val="027ABB"/>
                </a:solidFill>
                <a:effectLst/>
                <a:latin typeface="BauOT"/>
                <a:hlinkClick r:id="rId12"/>
              </a:rPr>
              <a:t>[7]</a:t>
            </a:r>
            <a:r>
              <a:rPr lang="fr-CA" b="0" i="0" dirty="0">
                <a:solidFill>
                  <a:srgbClr val="212529"/>
                </a:solidFill>
                <a:effectLst/>
                <a:latin typeface="BauOT"/>
              </a:rPr>
              <a:t>.</a:t>
            </a:r>
          </a:p>
          <a:p>
            <a:pPr algn="l">
              <a:buFont typeface="Arial" panose="020B0604020202020204" pitchFamily="34" charset="0"/>
              <a:buChar char="•"/>
            </a:pPr>
            <a:r>
              <a:rPr lang="fr-CA" b="1" i="0" dirty="0">
                <a:solidFill>
                  <a:srgbClr val="212529"/>
                </a:solidFill>
                <a:effectLst/>
                <a:latin typeface="BauOT"/>
              </a:rPr>
              <a:t>Pas de contact avec le département TI.</a:t>
            </a:r>
            <a:r>
              <a:rPr lang="fr-CA" b="0" i="0" dirty="0">
                <a:solidFill>
                  <a:srgbClr val="212529"/>
                </a:solidFill>
                <a:effectLst/>
                <a:latin typeface="BauOT"/>
              </a:rPr>
              <a:t> En l'espèce, l'Intimée n'a pris aucune de ces mesures de protection. Plus loin, le Conseil relève qu'« au surplus, en l'absence de preuve établissant qu'elle a discuté avec le service informatique du CISSS […] afin d'être conseillée relativement aux mesures de sécurité disponibles les mieux adaptées pour assurer le respect des renseignements confidentiels obtenus dans l'exercice de ses activités professionnelles, le Conseil n'a d'autre choix que de la déclarer coupable du chef d'infraction de la plainte disciplinaire »</a:t>
            </a:r>
            <a:r>
              <a:rPr lang="fr-CA" b="0" i="0" u="none" strike="noStrike" dirty="0">
                <a:solidFill>
                  <a:srgbClr val="027ABB"/>
                </a:solidFill>
                <a:effectLst/>
                <a:latin typeface="BauOT"/>
                <a:hlinkClick r:id="rId13"/>
              </a:rPr>
              <a:t>[8]</a:t>
            </a:r>
            <a:r>
              <a:rPr lang="fr-CA" b="0" i="0" dirty="0">
                <a:solidFill>
                  <a:srgbClr val="212529"/>
                </a:solidFill>
                <a:effectLst/>
                <a:latin typeface="BauOT"/>
              </a:rPr>
              <a:t>.</a:t>
            </a:r>
          </a:p>
          <a:p>
            <a:pPr algn="l">
              <a:buFont typeface="Arial" panose="020B0604020202020204" pitchFamily="34" charset="0"/>
              <a:buChar char="•"/>
            </a:pPr>
            <a:r>
              <a:rPr lang="fr-CA" b="1" i="0" dirty="0">
                <a:solidFill>
                  <a:srgbClr val="212529"/>
                </a:solidFill>
                <a:effectLst/>
                <a:latin typeface="BauOT"/>
              </a:rPr>
              <a:t>Preuve de consentement.</a:t>
            </a:r>
            <a:r>
              <a:rPr lang="fr-CA" b="0" i="0" dirty="0">
                <a:solidFill>
                  <a:srgbClr val="212529"/>
                </a:solidFill>
                <a:effectLst/>
                <a:latin typeface="BauOT"/>
              </a:rPr>
              <a:t> Le Conseil note en plus qu'il n'y aucune trace du consentement de l'employé d'être contacté par courriel par l'Intimée ou encore des personnes autorisées à consulter son dossier.</a:t>
            </a:r>
          </a:p>
          <a:p>
            <a:pPr algn="l">
              <a:buFont typeface="Arial" panose="020B0604020202020204" pitchFamily="34" charset="0"/>
              <a:buChar char="•"/>
            </a:pPr>
            <a:r>
              <a:rPr lang="fr-CA" b="1" i="0" dirty="0">
                <a:solidFill>
                  <a:srgbClr val="212529"/>
                </a:solidFill>
                <a:effectLst/>
                <a:latin typeface="BauOT"/>
              </a:rPr>
              <a:t>Manque d'attention.</a:t>
            </a:r>
            <a:r>
              <a:rPr lang="fr-CA" b="0" i="0" dirty="0">
                <a:solidFill>
                  <a:srgbClr val="212529"/>
                </a:solidFill>
                <a:effectLst/>
                <a:latin typeface="BauOT"/>
              </a:rPr>
              <a:t> Le Conseil considère que « le manque d'attention invoqué par l'Intimée confirme l'absence de mesures appropriées prises par elle pour assurer le respect du secret des renseignements de nature confidentielle […] qui ont été portés à sa connaissance dans l'exercice de sa profession »</a:t>
            </a:r>
            <a:r>
              <a:rPr lang="fr-CA" b="0" i="0" u="none" strike="noStrike" dirty="0">
                <a:solidFill>
                  <a:srgbClr val="027ABB"/>
                </a:solidFill>
                <a:effectLst/>
                <a:latin typeface="BauOT"/>
                <a:hlinkClick r:id="rId14"/>
              </a:rPr>
              <a:t>[9]</a:t>
            </a:r>
            <a:r>
              <a:rPr lang="fr-CA" b="0" i="0" dirty="0">
                <a:solidFill>
                  <a:srgbClr val="212529"/>
                </a:solidFill>
                <a:effectLst/>
                <a:latin typeface="BauOT"/>
              </a:rPr>
              <a:t>, tout en ajoutant que « l'erreur commise par l'Intimée dénote que celle-ci a été insouciante face à l'obligation qui lui incombe d'agir de sorte à assurer la confidentialité »</a:t>
            </a:r>
            <a:r>
              <a:rPr lang="fr-CA" b="0" i="0" u="none" strike="noStrike" dirty="0">
                <a:solidFill>
                  <a:srgbClr val="027ABB"/>
                </a:solidFill>
                <a:effectLst/>
                <a:latin typeface="BauOT"/>
                <a:hlinkClick r:id="rId15"/>
              </a:rPr>
              <a:t>[10]</a:t>
            </a:r>
            <a:r>
              <a:rPr lang="fr-CA" b="0" i="0" dirty="0">
                <a:solidFill>
                  <a:srgbClr val="212529"/>
                </a:solidFill>
                <a:effectLst/>
                <a:latin typeface="BauOT"/>
              </a:rPr>
              <a:t>.</a:t>
            </a:r>
          </a:p>
          <a:p>
            <a:pPr algn="l">
              <a:buFont typeface="Arial" panose="020B0604020202020204" pitchFamily="34" charset="0"/>
              <a:buChar char="•"/>
            </a:pPr>
            <a:r>
              <a:rPr lang="fr-CA" b="1" i="0" dirty="0">
                <a:solidFill>
                  <a:srgbClr val="212529"/>
                </a:solidFill>
                <a:effectLst/>
                <a:latin typeface="BauOT"/>
              </a:rPr>
              <a:t>Obligations contractuelles.</a:t>
            </a:r>
            <a:r>
              <a:rPr lang="fr-CA" b="0" i="0" dirty="0">
                <a:solidFill>
                  <a:srgbClr val="212529"/>
                </a:solidFill>
                <a:effectLst/>
                <a:latin typeface="BauOT"/>
              </a:rPr>
              <a:t> Le Conseil croit qu'en plus des obligations professionnelles, l'Intimée doit respecter les politiques en vigueur au CISSS, qui prescrit des obligations générales et spécifiques de confidentialité des renseignements recueillis notamment en les protégeant, en limitant l'accès aux seules personnes autorisées.</a:t>
            </a:r>
          </a:p>
          <a:p>
            <a:pPr algn="l">
              <a:buFont typeface="Arial" panose="020B0604020202020204" pitchFamily="34" charset="0"/>
              <a:buChar char="•"/>
            </a:pPr>
            <a:r>
              <a:rPr lang="fr-CA" b="1" i="0" dirty="0">
                <a:solidFill>
                  <a:srgbClr val="212529"/>
                </a:solidFill>
                <a:effectLst/>
                <a:latin typeface="BauOT"/>
              </a:rPr>
              <a:t>Deux courriels successifs. </a:t>
            </a:r>
            <a:r>
              <a:rPr lang="fr-CA" b="0" i="0" dirty="0">
                <a:solidFill>
                  <a:srgbClr val="212529"/>
                </a:solidFill>
                <a:effectLst/>
                <a:latin typeface="BauOT"/>
              </a:rPr>
              <a:t>Le Conseil retient par ailleurs que « l'Intimée [ayant transmis] un courriel aux deux personnes non autorisées pour la deuxième fois, ce qui aurait dû représenter pour elle une autre occasion de s'interroger sur la légitimité de leur partager ce rapport »</a:t>
            </a:r>
            <a:r>
              <a:rPr lang="fr-CA" b="0" i="0" u="none" strike="noStrike" dirty="0">
                <a:solidFill>
                  <a:srgbClr val="027ABB"/>
                </a:solidFill>
                <a:effectLst/>
                <a:latin typeface="BauOT"/>
                <a:hlinkClick r:id="rId16"/>
              </a:rPr>
              <a:t>[11]</a:t>
            </a:r>
            <a:r>
              <a:rPr lang="fr-CA" b="0" i="0" dirty="0">
                <a:solidFill>
                  <a:srgbClr val="212529"/>
                </a:solidFill>
                <a:effectLst/>
                <a:latin typeface="BauOT"/>
              </a:rPr>
              <a:t>, soit le président du syndicat et le supérieur de l'employé.</a:t>
            </a:r>
          </a:p>
          <a:p>
            <a:pPr algn="l">
              <a:buFont typeface="Arial" panose="020B0604020202020204" pitchFamily="34" charset="0"/>
              <a:buChar char="•"/>
            </a:pPr>
            <a:r>
              <a:rPr lang="fr-CA" b="1" i="0" dirty="0">
                <a:solidFill>
                  <a:srgbClr val="212529"/>
                </a:solidFill>
                <a:effectLst/>
                <a:latin typeface="BauOT"/>
              </a:rPr>
              <a:t>Clause standard sous les courriels.</a:t>
            </a:r>
            <a:r>
              <a:rPr lang="fr-CA" b="0" i="0" dirty="0">
                <a:solidFill>
                  <a:srgbClr val="212529"/>
                </a:solidFill>
                <a:effectLst/>
                <a:latin typeface="BauOT"/>
              </a:rPr>
              <a:t> Le Conseil souligne que la clause standard en bas des courriels du type </a:t>
            </a:r>
            <a:r>
              <a:rPr lang="fr-CA" b="0" i="1" dirty="0">
                <a:solidFill>
                  <a:srgbClr val="212529"/>
                </a:solidFill>
                <a:effectLst/>
                <a:latin typeface="BauOT"/>
              </a:rPr>
              <a:t>« destiné exclusivement aux destinataires »</a:t>
            </a:r>
            <a:r>
              <a:rPr lang="fr-CA" b="0" i="0" dirty="0">
                <a:solidFill>
                  <a:srgbClr val="212529"/>
                </a:solidFill>
                <a:effectLst/>
                <a:latin typeface="BauOT"/>
              </a:rPr>
              <a:t> est « insuffisante proportionnellement à l'importance du droit fondamental [de secret professionnel] à préserver »</a:t>
            </a:r>
            <a:r>
              <a:rPr lang="fr-CA" b="0" i="0" u="none" strike="noStrike" dirty="0">
                <a:solidFill>
                  <a:srgbClr val="027ABB"/>
                </a:solidFill>
                <a:effectLst/>
                <a:latin typeface="BauOT"/>
                <a:hlinkClick r:id="rId17"/>
              </a:rPr>
              <a:t>[12]</a:t>
            </a:r>
            <a:r>
              <a:rPr lang="fr-CA" b="0" i="0" dirty="0">
                <a:solidFill>
                  <a:srgbClr val="212529"/>
                </a:solidFill>
                <a:effectLst/>
                <a:latin typeface="BauOT"/>
              </a:rPr>
              <a:t>, ne permet pas à l'Intimée de « déléguer aux destinataires du courriel sa responsabilité professionnelle de préserver le secret quant aux renseignements de nature confidentielle qui viennent à sa connaissance dans l'exercice de sa profession »</a:t>
            </a:r>
            <a:r>
              <a:rPr lang="fr-CA" b="0" i="0" u="none" strike="noStrike" dirty="0">
                <a:solidFill>
                  <a:srgbClr val="027ABB"/>
                </a:solidFill>
                <a:effectLst/>
                <a:latin typeface="BauOT"/>
                <a:hlinkClick r:id="rId18"/>
              </a:rPr>
              <a:t>[13]</a:t>
            </a:r>
            <a:r>
              <a:rPr lang="fr-CA" b="0" i="0" dirty="0">
                <a:solidFill>
                  <a:srgbClr val="212529"/>
                </a:solidFill>
                <a:effectLst/>
                <a:latin typeface="BauOT"/>
              </a:rPr>
              <a:t> et « n'offre aucune garantie quant à l'absence de consultation du document confidentiel »</a:t>
            </a:r>
            <a:r>
              <a:rPr lang="fr-CA" b="0" i="0" u="none" strike="noStrike" dirty="0">
                <a:solidFill>
                  <a:srgbClr val="027ABB"/>
                </a:solidFill>
                <a:effectLst/>
                <a:latin typeface="BauOT"/>
                <a:hlinkClick r:id="rId19"/>
              </a:rPr>
              <a:t>[14]</a:t>
            </a:r>
            <a:r>
              <a:rPr lang="fr-CA" b="0" i="0" dirty="0">
                <a:solidFill>
                  <a:srgbClr val="212529"/>
                </a:solidFill>
                <a:effectLst/>
                <a:latin typeface="BauOT"/>
              </a:rPr>
              <a:t>.</a:t>
            </a:r>
          </a:p>
          <a:p>
            <a:pPr algn="l">
              <a:buFont typeface="Arial" panose="020B0604020202020204" pitchFamily="34" charset="0"/>
              <a:buChar char="•"/>
            </a:pPr>
            <a:r>
              <a:rPr lang="fr-CA" b="1" i="0" dirty="0">
                <a:solidFill>
                  <a:srgbClr val="212529"/>
                </a:solidFill>
                <a:effectLst/>
                <a:latin typeface="BauOT"/>
              </a:rPr>
              <a:t>Rapidité des communications.</a:t>
            </a:r>
            <a:r>
              <a:rPr lang="fr-CA" b="0" i="0" dirty="0">
                <a:solidFill>
                  <a:srgbClr val="212529"/>
                </a:solidFill>
                <a:effectLst/>
                <a:latin typeface="BauOT"/>
              </a:rPr>
              <a:t> Le Conseil considère que le court délai entre la commission de l'erreur et la tentative de mitiger les dommages (environ cinq heures) ne constitue pas « une justification acceptable pour expliquer l'absence de mesures appropriées prises par l'Intimée visant à assurer la confidentialité du rapport »</a:t>
            </a:r>
            <a:r>
              <a:rPr lang="fr-CA" b="0" i="0" u="none" strike="noStrike" dirty="0">
                <a:solidFill>
                  <a:srgbClr val="027ABB"/>
                </a:solidFill>
                <a:effectLst/>
                <a:latin typeface="BauOT"/>
                <a:hlinkClick r:id="rId20"/>
              </a:rPr>
              <a:t>[15]</a:t>
            </a:r>
            <a:r>
              <a:rPr lang="fr-CA" b="0" i="0" dirty="0">
                <a:solidFill>
                  <a:srgbClr val="212529"/>
                </a:solidFill>
                <a:effectLst/>
                <a:latin typeface="BauOT"/>
              </a:rPr>
              <a:t>. La célèbre formule « la confidentialité ne vit qu'une fois » est d'ailleurs reprise.</a:t>
            </a:r>
          </a:p>
          <a:p>
            <a:pPr algn="l">
              <a:buFont typeface="Arial" panose="020B0604020202020204" pitchFamily="34" charset="0"/>
              <a:buChar char="•"/>
            </a:pPr>
            <a:r>
              <a:rPr lang="fr-CA" b="1" i="0" dirty="0">
                <a:solidFill>
                  <a:srgbClr val="212529"/>
                </a:solidFill>
                <a:effectLst/>
                <a:latin typeface="BauOT"/>
              </a:rPr>
              <a:t>Bilan.</a:t>
            </a:r>
            <a:r>
              <a:rPr lang="fr-CA" b="0" i="0" dirty="0">
                <a:solidFill>
                  <a:srgbClr val="212529"/>
                </a:solidFill>
                <a:effectLst/>
                <a:latin typeface="BauOT"/>
              </a:rPr>
              <a:t> Que l'Intimée ait ou non eu l'intention de briser la confidentialité du secret de renseignements, cela ne constitue pas un élément pertinent à considérer en droit disciplinaire. En conséquence, le Conseil condamne l'Intimée en vertu de l'</a:t>
            </a:r>
            <a:r>
              <a:rPr lang="fr-CA" b="0" i="0" u="none" strike="noStrike" dirty="0">
                <a:solidFill>
                  <a:srgbClr val="027ABB"/>
                </a:solidFill>
                <a:effectLst/>
                <a:latin typeface="BauOT"/>
                <a:hlinkClick r:id="rId4"/>
              </a:rPr>
              <a:t>article 60.4</a:t>
            </a:r>
            <a:r>
              <a:rPr lang="fr-CA" b="0" i="0" dirty="0">
                <a:solidFill>
                  <a:srgbClr val="212529"/>
                </a:solidFill>
                <a:effectLst/>
                <a:latin typeface="BauOT"/>
              </a:rPr>
              <a:t> du </a:t>
            </a:r>
            <a:r>
              <a:rPr lang="fr-CA" b="0" i="0" u="none" strike="noStrike" dirty="0">
                <a:solidFill>
                  <a:srgbClr val="027ABB"/>
                </a:solidFill>
                <a:effectLst/>
                <a:latin typeface="BauOT"/>
                <a:hlinkClick r:id="rId6"/>
              </a:rPr>
              <a:t>Code des professions</a:t>
            </a:r>
            <a:r>
              <a:rPr lang="fr-CA" b="0" i="0" dirty="0">
                <a:solidFill>
                  <a:srgbClr val="212529"/>
                </a:solidFill>
                <a:effectLst/>
                <a:latin typeface="BauOT"/>
              </a:rPr>
              <a:t> qui incombe à tout professionnel d'assurer le respect du secret professionnel.</a:t>
            </a:r>
          </a:p>
          <a:p>
            <a:pPr algn="just">
              <a:spcBef>
                <a:spcPts val="1300"/>
              </a:spcBef>
              <a:spcAft>
                <a:spcPts val="1200"/>
              </a:spcAft>
            </a:pPr>
            <a:endParaRPr lang="fr-CA" b="1" i="0" u="sng" dirty="0">
              <a:solidFill>
                <a:srgbClr val="212529"/>
              </a:solidFill>
              <a:effectLst/>
              <a:latin typeface="Arial" panose="020B0604020202020204" pitchFamily="34" charset="0"/>
            </a:endParaRPr>
          </a:p>
          <a:p>
            <a:pPr algn="just">
              <a:spcBef>
                <a:spcPts val="1300"/>
              </a:spcBef>
              <a:spcAft>
                <a:spcPts val="1200"/>
              </a:spcAft>
            </a:pPr>
            <a:r>
              <a:rPr lang="fr-CA" b="1" i="0" u="sng" dirty="0">
                <a:solidFill>
                  <a:srgbClr val="212529"/>
                </a:solidFill>
                <a:effectLst/>
                <a:latin typeface="Arial" panose="020B0604020202020204" pitchFamily="34" charset="0"/>
              </a:rPr>
              <a:t>DÉCISION SUR LA SANCTION</a:t>
            </a:r>
            <a:r>
              <a:rPr lang="fr-CA" b="0" i="0" dirty="0">
                <a:solidFill>
                  <a:srgbClr val="212529"/>
                </a:solidFill>
                <a:effectLst/>
                <a:latin typeface="Arial" panose="020B0604020202020204" pitchFamily="34" charset="0"/>
              </a:rPr>
              <a:t>: </a:t>
            </a:r>
          </a:p>
          <a:p>
            <a:pPr marL="0" marR="0" algn="just">
              <a:spcBef>
                <a:spcPts val="600"/>
              </a:spcBef>
              <a:spcAft>
                <a:spcPts val="600"/>
              </a:spcAft>
            </a:pPr>
            <a:r>
              <a:rPr lang="fr-CA" b="1" i="0" dirty="0">
                <a:solidFill>
                  <a:srgbClr val="000000"/>
                </a:solidFill>
                <a:effectLst/>
                <a:latin typeface="Arial" panose="020B0604020202020204" pitchFamily="34" charset="0"/>
              </a:rPr>
              <a:t>EN CONSÉQUENCE, LE CONSEIL, UNANIMEMENT :</a:t>
            </a:r>
            <a:endParaRPr lang="fr-CA" b="0" i="0" dirty="0">
              <a:solidFill>
                <a:srgbClr val="000000"/>
              </a:solidFill>
              <a:effectLst/>
              <a:latin typeface="Arial" panose="020B0604020202020204" pitchFamily="34" charset="0"/>
            </a:endParaRPr>
          </a:p>
          <a:p>
            <a:pPr marL="0" marR="0" indent="0" algn="just">
              <a:spcBef>
                <a:spcPts val="600"/>
              </a:spcBef>
              <a:spcAft>
                <a:spcPts val="600"/>
              </a:spcAft>
            </a:pPr>
            <a:r>
              <a:rPr lang="fr-CA" sz="1800" b="0" i="0" dirty="0">
                <a:solidFill>
                  <a:srgbClr val="000000"/>
                </a:solidFill>
                <a:effectLst/>
                <a:latin typeface="Arial" panose="020B0604020202020204" pitchFamily="34" charset="0"/>
              </a:rPr>
              <a:t>[132]</a:t>
            </a:r>
            <a:r>
              <a:rPr lang="fr-CA" sz="1800" b="0" i="0" dirty="0">
                <a:solidFill>
                  <a:srgbClr val="000000"/>
                </a:solidFill>
                <a:effectLst/>
                <a:latin typeface="Times New Roman" panose="02020603050405020304" pitchFamily="18" charset="0"/>
              </a:rPr>
              <a:t>     </a:t>
            </a:r>
            <a:r>
              <a:rPr lang="fr-CA" sz="1800" b="1" i="0" dirty="0">
                <a:solidFill>
                  <a:srgbClr val="000000"/>
                </a:solidFill>
                <a:effectLst/>
                <a:latin typeface="Arial" panose="020B0604020202020204" pitchFamily="34" charset="0"/>
              </a:rPr>
              <a:t>IMPOSE </a:t>
            </a:r>
            <a:r>
              <a:rPr lang="fr-CA" sz="1800" b="0" i="0" dirty="0">
                <a:solidFill>
                  <a:srgbClr val="000000"/>
                </a:solidFill>
                <a:effectLst/>
                <a:latin typeface="Arial" panose="020B0604020202020204" pitchFamily="34" charset="0"/>
              </a:rPr>
              <a:t>à l’intimée une amende de </a:t>
            </a:r>
            <a:r>
              <a:rPr lang="fr-CA" sz="1800" b="1" i="0" u="sng" dirty="0">
                <a:solidFill>
                  <a:srgbClr val="000000"/>
                </a:solidFill>
                <a:effectLst/>
                <a:latin typeface="Arial" panose="020B0604020202020204" pitchFamily="34" charset="0"/>
              </a:rPr>
              <a:t>2 500 $.</a:t>
            </a:r>
          </a:p>
          <a:p>
            <a:pPr marL="0" marR="0" indent="0" algn="just">
              <a:spcBef>
                <a:spcPts val="600"/>
              </a:spcBef>
              <a:spcAft>
                <a:spcPts val="600"/>
              </a:spcAft>
            </a:pPr>
            <a:r>
              <a:rPr lang="fr-CA" sz="1800" b="0" i="0" dirty="0">
                <a:solidFill>
                  <a:srgbClr val="000000"/>
                </a:solidFill>
                <a:effectLst/>
                <a:latin typeface="Arial" panose="020B0604020202020204" pitchFamily="34" charset="0"/>
              </a:rPr>
              <a:t>[133]</a:t>
            </a:r>
            <a:r>
              <a:rPr lang="fr-CA" sz="1800" b="0" i="0" dirty="0">
                <a:solidFill>
                  <a:srgbClr val="000000"/>
                </a:solidFill>
                <a:effectLst/>
                <a:latin typeface="Times New Roman" panose="02020603050405020304" pitchFamily="18" charset="0"/>
              </a:rPr>
              <a:t>     </a:t>
            </a:r>
            <a:r>
              <a:rPr lang="fr-CA" sz="1800" b="1" i="0" dirty="0">
                <a:solidFill>
                  <a:srgbClr val="000000"/>
                </a:solidFill>
                <a:effectLst/>
                <a:latin typeface="Arial" panose="020B0604020202020204" pitchFamily="34" charset="0"/>
              </a:rPr>
              <a:t>CONDAMNE </a:t>
            </a:r>
            <a:r>
              <a:rPr lang="fr-CA" sz="1800" b="0" i="0" dirty="0">
                <a:solidFill>
                  <a:srgbClr val="000000"/>
                </a:solidFill>
                <a:effectLst/>
                <a:latin typeface="Arial" panose="020B0604020202020204" pitchFamily="34" charset="0"/>
              </a:rPr>
              <a:t>l’intimée au paiement des déboursés en vertu de l’article 151 du </a:t>
            </a:r>
            <a:r>
              <a:rPr lang="fr-CA" sz="1800" b="0" i="1" dirty="0">
                <a:solidFill>
                  <a:srgbClr val="000000"/>
                </a:solidFill>
                <a:effectLst/>
                <a:latin typeface="Arial" panose="020B0604020202020204" pitchFamily="34" charset="0"/>
              </a:rPr>
              <a:t>Code des professions</a:t>
            </a:r>
            <a:r>
              <a:rPr lang="fr-CA" sz="1800" b="0" i="0" dirty="0">
                <a:solidFill>
                  <a:srgbClr val="000000"/>
                </a:solidFill>
                <a:effectLst/>
                <a:latin typeface="Arial" panose="020B0604020202020204" pitchFamily="34" charset="0"/>
              </a:rPr>
              <a:t>.</a:t>
            </a:r>
          </a:p>
          <a:p>
            <a:pPr marL="0" marR="0" indent="0" algn="just">
              <a:spcBef>
                <a:spcPts val="600"/>
              </a:spcBef>
              <a:spcAft>
                <a:spcPts val="3000"/>
              </a:spcAft>
            </a:pPr>
            <a:r>
              <a:rPr lang="fr-CA" sz="1800" b="0" i="0" dirty="0">
                <a:solidFill>
                  <a:srgbClr val="000000"/>
                </a:solidFill>
                <a:effectLst/>
                <a:latin typeface="Arial" panose="020B0604020202020204" pitchFamily="34" charset="0"/>
              </a:rPr>
              <a:t>[134]</a:t>
            </a:r>
            <a:r>
              <a:rPr lang="fr-CA" sz="1800" b="0" i="0" dirty="0">
                <a:solidFill>
                  <a:srgbClr val="000000"/>
                </a:solidFill>
                <a:effectLst/>
                <a:latin typeface="Times New Roman" panose="02020603050405020304" pitchFamily="18" charset="0"/>
              </a:rPr>
              <a:t>     </a:t>
            </a:r>
            <a:r>
              <a:rPr lang="fr-CA" sz="1800" b="1" i="0" dirty="0">
                <a:solidFill>
                  <a:srgbClr val="000000"/>
                </a:solidFill>
                <a:effectLst/>
                <a:latin typeface="Arial" panose="020B0604020202020204" pitchFamily="34" charset="0"/>
              </a:rPr>
              <a:t>ACCORDE</a:t>
            </a:r>
            <a:r>
              <a:rPr lang="fr-CA" sz="1800" b="0" i="0" dirty="0">
                <a:solidFill>
                  <a:srgbClr val="000000"/>
                </a:solidFill>
                <a:effectLst/>
                <a:latin typeface="Arial" panose="020B0604020202020204" pitchFamily="34" charset="0"/>
              </a:rPr>
              <a:t> à l’intimée un délai de 24 mois pour le paiement de l’amende et des déboursés.</a:t>
            </a:r>
          </a:p>
          <a:p>
            <a:pPr algn="just">
              <a:spcBef>
                <a:spcPts val="1300"/>
              </a:spcBef>
              <a:spcAft>
                <a:spcPts val="1200"/>
              </a:spcAft>
            </a:pPr>
            <a:endParaRPr lang="fr-CA" b="0" i="0" dirty="0">
              <a:solidFill>
                <a:srgbClr val="212529"/>
              </a:solidFill>
              <a:effectLst/>
              <a:latin typeface="Arial" panose="020B0604020202020204" pitchFamily="34" charset="0"/>
            </a:endParaRPr>
          </a:p>
          <a:p>
            <a:pPr algn="just">
              <a:spcBef>
                <a:spcPts val="1300"/>
              </a:spcBef>
              <a:spcAft>
                <a:spcPts val="1200"/>
              </a:spcAft>
            </a:pPr>
            <a:endParaRPr lang="fr-CA" b="0" i="0" dirty="0">
              <a:solidFill>
                <a:srgbClr val="212529"/>
              </a:solidFill>
              <a:effectLst/>
              <a:latin typeface="Arial" panose="020B0604020202020204" pitchFamily="34" charset="0"/>
            </a:endParaRPr>
          </a:p>
          <a:p>
            <a:pPr marL="0" marR="0" indent="0" algn="just">
              <a:spcBef>
                <a:spcPts val="600"/>
              </a:spcBef>
              <a:spcAft>
                <a:spcPts val="600"/>
              </a:spcAft>
            </a:pPr>
            <a:r>
              <a:rPr lang="fr-CA" b="0" i="0" dirty="0">
                <a:solidFill>
                  <a:srgbClr val="212529"/>
                </a:solidFill>
                <a:effectLst/>
                <a:latin typeface="Arial" panose="020B0604020202020204" pitchFamily="34" charset="0"/>
              </a:rPr>
              <a:t>Cette décision de principe inédite a été reprise par la suite pour appuyer les condamnations de professionnel ayant manqué à leur obligation de confidentialité, en vertu de leur code respectifs et du Code de profession notamment. Dans </a:t>
            </a:r>
            <a:r>
              <a:rPr lang="fr-CA" b="0" i="0" u="none" strike="noStrike" dirty="0">
                <a:solidFill>
                  <a:srgbClr val="027ABB"/>
                </a:solidFill>
                <a:effectLst/>
                <a:latin typeface="Open Sans" panose="020B0606030504020204" pitchFamily="34" charset="0"/>
                <a:hlinkClick r:id="rId21"/>
              </a:rPr>
              <a:t>Podiatres (Ordre professionnel des) c. </a:t>
            </a:r>
            <a:r>
              <a:rPr lang="fr-CA" b="0" i="0" u="none" strike="noStrike" dirty="0" err="1">
                <a:solidFill>
                  <a:srgbClr val="027ABB"/>
                </a:solidFill>
                <a:effectLst/>
                <a:latin typeface="Open Sans" panose="020B0606030504020204" pitchFamily="34" charset="0"/>
                <a:hlinkClick r:id="rId21"/>
              </a:rPr>
              <a:t>Bochi</a:t>
            </a:r>
            <a:r>
              <a:rPr lang="fr-CA" b="0" i="0" dirty="0">
                <a:solidFill>
                  <a:srgbClr val="212529"/>
                </a:solidFill>
                <a:effectLst/>
                <a:latin typeface="Open Sans" panose="020B0606030504020204" pitchFamily="34" charset="0"/>
              </a:rPr>
              <a:t>, 2020 </a:t>
            </a:r>
            <a:r>
              <a:rPr lang="fr-CA" b="0" i="0" dirty="0" err="1">
                <a:solidFill>
                  <a:srgbClr val="212529"/>
                </a:solidFill>
                <a:effectLst/>
                <a:latin typeface="Open Sans" panose="020B0606030504020204" pitchFamily="34" charset="0"/>
              </a:rPr>
              <a:t>QCCDPOD</a:t>
            </a:r>
            <a:r>
              <a:rPr lang="fr-CA" b="0" i="0" dirty="0">
                <a:solidFill>
                  <a:srgbClr val="212529"/>
                </a:solidFill>
                <a:effectLst/>
                <a:latin typeface="Open Sans" panose="020B0606030504020204" pitchFamily="34" charset="0"/>
              </a:rPr>
              <a:t> 2 (CanLII), </a:t>
            </a:r>
            <a:r>
              <a:rPr lang="fr-CA" sz="1800" b="0" i="0" dirty="0">
                <a:solidFill>
                  <a:srgbClr val="000000"/>
                </a:solidFill>
                <a:effectLst/>
                <a:latin typeface="Arial" panose="020B0604020202020204" pitchFamily="34" charset="0"/>
              </a:rPr>
              <a:t>Le 16 juin 2020, le Conseil se réunit pour procéder à l’audition sur la sanction du chef 1 ainsi libellé :</a:t>
            </a:r>
          </a:p>
          <a:p>
            <a:pPr marL="727075" marR="453390" indent="-269875" algn="just">
              <a:spcBef>
                <a:spcPts val="600"/>
              </a:spcBef>
              <a:spcAft>
                <a:spcPts val="600"/>
              </a:spcAft>
            </a:pPr>
            <a:r>
              <a:rPr lang="fr-CA" sz="1800" b="0" i="0" dirty="0">
                <a:solidFill>
                  <a:srgbClr val="000000"/>
                </a:solidFill>
                <a:effectLst/>
                <a:latin typeface="Arial" panose="020B0604020202020204" pitchFamily="34" charset="0"/>
              </a:rPr>
              <a:t>1.</a:t>
            </a:r>
            <a:r>
              <a:rPr lang="fr-CA" sz="1800" b="0" i="0" dirty="0">
                <a:solidFill>
                  <a:srgbClr val="000000"/>
                </a:solidFill>
                <a:effectLst/>
                <a:latin typeface="Times New Roman" panose="02020603050405020304" pitchFamily="18" charset="0"/>
              </a:rPr>
              <a:t>      </a:t>
            </a:r>
            <a:r>
              <a:rPr lang="fr-CA" sz="1800" b="0" i="0" dirty="0">
                <a:solidFill>
                  <a:srgbClr val="000000"/>
                </a:solidFill>
                <a:effectLst/>
                <a:latin typeface="Arial" panose="020B0604020202020204" pitchFamily="34" charset="0"/>
              </a:rPr>
              <a:t>À </a:t>
            </a:r>
            <a:r>
              <a:rPr lang="fr-CA" sz="1800" b="1" i="0" dirty="0">
                <a:solidFill>
                  <a:srgbClr val="000000"/>
                </a:solidFill>
                <a:effectLst/>
                <a:latin typeface="Arial" panose="020B0604020202020204" pitchFamily="34" charset="0"/>
              </a:rPr>
              <a:t>Piedmont, le ou vers le mois de janvier 2014 jusqu’aux environs du 18 septembre 2015, alors qu’il avait procédé à la fermeture de la clinique située au 895, boulevard des Laurentides à Piedmont, </a:t>
            </a:r>
            <a:r>
              <a:rPr lang="fr-CA" sz="1800" b="1" i="0" u="sng" dirty="0">
                <a:solidFill>
                  <a:srgbClr val="000000"/>
                </a:solidFill>
                <a:effectLst/>
                <a:latin typeface="Arial" panose="020B0604020202020204" pitchFamily="34" charset="0"/>
              </a:rPr>
              <a:t>a omis d’assurer la conservation et/ou la confidentialité d’environ 299 dossiers laissés sur place</a:t>
            </a:r>
            <a:r>
              <a:rPr lang="fr-CA" sz="1800" b="1" i="0" dirty="0">
                <a:solidFill>
                  <a:srgbClr val="000000"/>
                </a:solidFill>
                <a:effectLst/>
                <a:latin typeface="Arial" panose="020B0604020202020204" pitchFamily="34" charset="0"/>
              </a:rPr>
              <a:t>, le tout contrairement à l’article 3.06.01 du </a:t>
            </a:r>
            <a:r>
              <a:rPr lang="fr-CA" sz="1800" b="1" i="1" dirty="0">
                <a:solidFill>
                  <a:srgbClr val="000000"/>
                </a:solidFill>
                <a:effectLst/>
                <a:latin typeface="Arial" panose="020B0604020202020204" pitchFamily="34" charset="0"/>
              </a:rPr>
              <a:t>Code de déontologie des podiatres</a:t>
            </a:r>
            <a:r>
              <a:rPr lang="fr-CA" sz="1800" b="1" i="0" dirty="0">
                <a:solidFill>
                  <a:srgbClr val="000000"/>
                </a:solidFill>
                <a:effectLst/>
                <a:latin typeface="Arial" panose="020B0604020202020204" pitchFamily="34" charset="0"/>
              </a:rPr>
              <a:t>, aux </a:t>
            </a:r>
            <a:r>
              <a:rPr lang="fr-CA" sz="1800" b="1" i="0" u="none" strike="noStrike" dirty="0">
                <a:solidFill>
                  <a:srgbClr val="027ABB"/>
                </a:solidFill>
                <a:effectLst/>
                <a:latin typeface="Arial" panose="020B0604020202020204" pitchFamily="34" charset="0"/>
                <a:hlinkClick r:id="rId22"/>
              </a:rPr>
              <a:t>articles 59.2</a:t>
            </a:r>
            <a:r>
              <a:rPr lang="fr-CA" sz="1800" b="1" i="0" dirty="0">
                <a:solidFill>
                  <a:srgbClr val="000000"/>
                </a:solidFill>
                <a:effectLst/>
                <a:latin typeface="Arial" panose="020B0604020202020204" pitchFamily="34" charset="0"/>
              </a:rPr>
              <a:t> et </a:t>
            </a:r>
            <a:r>
              <a:rPr lang="fr-CA" sz="1800" b="1" i="0" u="none" strike="noStrike" dirty="0">
                <a:solidFill>
                  <a:srgbClr val="027ABB"/>
                </a:solidFill>
                <a:effectLst/>
                <a:latin typeface="Arial" panose="020B0604020202020204" pitchFamily="34" charset="0"/>
                <a:hlinkClick r:id="rId23"/>
              </a:rPr>
              <a:t>60.4</a:t>
            </a:r>
            <a:r>
              <a:rPr lang="fr-CA" sz="1800" b="1" i="0" dirty="0">
                <a:solidFill>
                  <a:srgbClr val="000000"/>
                </a:solidFill>
                <a:effectLst/>
                <a:latin typeface="Arial" panose="020B0604020202020204" pitchFamily="34" charset="0"/>
              </a:rPr>
              <a:t> du</a:t>
            </a:r>
            <a:r>
              <a:rPr lang="fr-CA" sz="1800" b="1" i="1" dirty="0">
                <a:solidFill>
                  <a:srgbClr val="000000"/>
                </a:solidFill>
                <a:effectLst/>
                <a:latin typeface="Arial" panose="020B0604020202020204" pitchFamily="34" charset="0"/>
              </a:rPr>
              <a:t> </a:t>
            </a:r>
            <a:r>
              <a:rPr lang="fr-CA" sz="1800" b="1" i="1" u="none" strike="noStrike" dirty="0">
                <a:solidFill>
                  <a:srgbClr val="027ABB"/>
                </a:solidFill>
                <a:effectLst/>
                <a:latin typeface="Arial" panose="020B0604020202020204" pitchFamily="34" charset="0"/>
                <a:hlinkClick r:id="rId24"/>
              </a:rPr>
              <a:t>Code des professions</a:t>
            </a:r>
            <a:r>
              <a:rPr lang="fr-CA" sz="1800" b="1" i="0" dirty="0">
                <a:solidFill>
                  <a:srgbClr val="000000"/>
                </a:solidFill>
                <a:effectLst/>
                <a:latin typeface="Arial" panose="020B0604020202020204" pitchFamily="34" charset="0"/>
              </a:rPr>
              <a:t> ainsi qu’aux </a:t>
            </a:r>
            <a:r>
              <a:rPr lang="fr-CA" sz="1800" b="1" i="0" u="none" strike="noStrike" dirty="0">
                <a:solidFill>
                  <a:srgbClr val="027ABB"/>
                </a:solidFill>
                <a:effectLst/>
                <a:latin typeface="Arial" panose="020B0604020202020204" pitchFamily="34" charset="0"/>
                <a:hlinkClick r:id="rId25"/>
              </a:rPr>
              <a:t>articles 14</a:t>
            </a:r>
            <a:r>
              <a:rPr lang="fr-CA" sz="1800" b="1" i="0" dirty="0">
                <a:solidFill>
                  <a:srgbClr val="000000"/>
                </a:solidFill>
                <a:effectLst/>
                <a:latin typeface="Arial" panose="020B0604020202020204" pitchFamily="34" charset="0"/>
              </a:rPr>
              <a:t> et</a:t>
            </a:r>
            <a:r>
              <a:rPr lang="fr-CA" sz="1800" b="1" i="0" u="none" strike="noStrike" dirty="0">
                <a:solidFill>
                  <a:srgbClr val="027ABB"/>
                </a:solidFill>
                <a:effectLst/>
                <a:latin typeface="Arial" panose="020B0604020202020204" pitchFamily="34" charset="0"/>
                <a:hlinkClick r:id="rId26"/>
              </a:rPr>
              <a:t> 15</a:t>
            </a:r>
            <a:r>
              <a:rPr lang="fr-CA" sz="1800" b="1" i="0" dirty="0">
                <a:solidFill>
                  <a:srgbClr val="000000"/>
                </a:solidFill>
                <a:effectLst/>
                <a:latin typeface="Arial" panose="020B0604020202020204" pitchFamily="34" charset="0"/>
              </a:rPr>
              <a:t> du </a:t>
            </a:r>
            <a:r>
              <a:rPr lang="fr-CA" sz="1800" b="1" i="1" u="none" strike="noStrike" dirty="0">
                <a:solidFill>
                  <a:srgbClr val="027ABB"/>
                </a:solidFill>
                <a:effectLst/>
                <a:latin typeface="Arial" panose="020B0604020202020204" pitchFamily="34" charset="0"/>
                <a:hlinkClick r:id="rId27"/>
              </a:rPr>
              <a:t>Règlement sur les cabinets et les effets des membres de l’Ordre des podiatres du Québec</a:t>
            </a:r>
            <a:r>
              <a:rPr lang="fr-CA" sz="1800" b="1" i="0" dirty="0">
                <a:solidFill>
                  <a:srgbClr val="000000"/>
                </a:solidFill>
                <a:effectLst/>
                <a:latin typeface="Arial" panose="020B0604020202020204" pitchFamily="34" charset="0"/>
              </a:rPr>
              <a:t>;</a:t>
            </a:r>
            <a:endParaRPr lang="fr-CA" b="1" i="0" dirty="0">
              <a:solidFill>
                <a:srgbClr val="000000"/>
              </a:solidFill>
              <a:effectLst/>
              <a:latin typeface="Arial" panose="020B0604020202020204" pitchFamily="34" charset="0"/>
            </a:endParaRPr>
          </a:p>
          <a:p>
            <a:pPr marL="0" marR="0" indent="0" algn="just">
              <a:spcBef>
                <a:spcPts val="600"/>
              </a:spcBef>
              <a:spcAft>
                <a:spcPts val="600"/>
              </a:spcAft>
            </a:pPr>
            <a:endParaRPr lang="fr-CA" b="0" i="0" dirty="0">
              <a:solidFill>
                <a:srgbClr val="212529"/>
              </a:solidFill>
              <a:effectLst/>
              <a:latin typeface="Arial" panose="020B0604020202020204" pitchFamily="34" charset="0"/>
            </a:endParaRPr>
          </a:p>
          <a:p>
            <a:pPr marL="0" marR="0" indent="0" algn="just">
              <a:spcBef>
                <a:spcPts val="600"/>
              </a:spcBef>
              <a:spcAft>
                <a:spcPts val="600"/>
              </a:spcAft>
            </a:pPr>
            <a:r>
              <a:rPr lang="fr-CA" sz="1800" b="0" i="0" dirty="0">
                <a:solidFill>
                  <a:srgbClr val="000000"/>
                </a:solidFill>
                <a:effectLst/>
                <a:latin typeface="Arial" panose="020B0604020202020204" pitchFamily="34" charset="0"/>
              </a:rPr>
              <a:t>[7]</a:t>
            </a:r>
            <a:r>
              <a:rPr lang="fr-CA" sz="1800" b="0" i="0" dirty="0">
                <a:solidFill>
                  <a:srgbClr val="000000"/>
                </a:solidFill>
                <a:effectLst/>
                <a:latin typeface="Times New Roman" panose="02020603050405020304" pitchFamily="18" charset="0"/>
              </a:rPr>
              <a:t>           </a:t>
            </a:r>
            <a:r>
              <a:rPr lang="fr-CA" sz="1800" b="0" i="0" dirty="0">
                <a:solidFill>
                  <a:srgbClr val="000000"/>
                </a:solidFill>
                <a:effectLst/>
                <a:latin typeface="Arial" panose="020B0604020202020204" pitchFamily="34" charset="0"/>
              </a:rPr>
              <a:t>La plaignante et l’intimé présentent des recommandations différentes quant à la sanction à être imposée au chef 1.</a:t>
            </a:r>
          </a:p>
          <a:p>
            <a:pPr marL="0" marR="0" indent="0" algn="just">
              <a:spcBef>
                <a:spcPts val="600"/>
              </a:spcBef>
              <a:spcAft>
                <a:spcPts val="600"/>
              </a:spcAft>
            </a:pPr>
            <a:r>
              <a:rPr lang="fr-CA" sz="1800" b="0" i="0" dirty="0">
                <a:solidFill>
                  <a:srgbClr val="000000"/>
                </a:solidFill>
                <a:effectLst/>
                <a:latin typeface="Arial" panose="020B0604020202020204" pitchFamily="34" charset="0"/>
              </a:rPr>
              <a:t>[8]</a:t>
            </a:r>
            <a:r>
              <a:rPr lang="fr-CA" sz="1800" b="0" i="0" dirty="0">
                <a:solidFill>
                  <a:srgbClr val="000000"/>
                </a:solidFill>
                <a:effectLst/>
                <a:latin typeface="Times New Roman" panose="02020603050405020304" pitchFamily="18" charset="0"/>
              </a:rPr>
              <a:t>           </a:t>
            </a:r>
            <a:r>
              <a:rPr lang="fr-CA" sz="1800" b="0" i="0" dirty="0">
                <a:solidFill>
                  <a:srgbClr val="000000"/>
                </a:solidFill>
                <a:effectLst/>
                <a:latin typeface="Arial" panose="020B0604020202020204" pitchFamily="34" charset="0"/>
              </a:rPr>
              <a:t>La plaignante recommande l’imposition d’une période de radiation d’une durée de six mois. Elle consent à être condamnée au paiement de deux-tiers des déboursés et demande que l’intimé soit condamné à payer un tiers des déboursés ainsi que les frais de publication d’un avis de la présente décision.</a:t>
            </a:r>
          </a:p>
          <a:p>
            <a:pPr marL="0" marR="0" indent="0" algn="just">
              <a:spcBef>
                <a:spcPts val="600"/>
              </a:spcBef>
              <a:spcAft>
                <a:spcPts val="600"/>
              </a:spcAft>
            </a:pPr>
            <a:r>
              <a:rPr lang="fr-CA" sz="1800" b="0" i="0" dirty="0">
                <a:solidFill>
                  <a:srgbClr val="000000"/>
                </a:solidFill>
                <a:effectLst/>
                <a:latin typeface="Arial" panose="020B0604020202020204" pitchFamily="34" charset="0"/>
              </a:rPr>
              <a:t>[9]</a:t>
            </a:r>
            <a:r>
              <a:rPr lang="fr-CA" sz="1800" b="0" i="0" dirty="0">
                <a:solidFill>
                  <a:srgbClr val="000000"/>
                </a:solidFill>
                <a:effectLst/>
                <a:latin typeface="Times New Roman" panose="02020603050405020304" pitchFamily="18" charset="0"/>
              </a:rPr>
              <a:t>           </a:t>
            </a:r>
            <a:r>
              <a:rPr lang="fr-CA" sz="1800" b="0" i="0" dirty="0">
                <a:solidFill>
                  <a:srgbClr val="000000"/>
                </a:solidFill>
                <a:effectLst/>
                <a:latin typeface="Arial" panose="020B0604020202020204" pitchFamily="34" charset="0"/>
              </a:rPr>
              <a:t>L’intimé recommande l’imposition d’une amende de 3 500 $. Il consent à être condamné au paiement d’un tiers des déboursés et demande que la plaignante soit condamnée à payer deux-tiers des déboursés.</a:t>
            </a:r>
          </a:p>
          <a:p>
            <a:pPr marL="0" marR="0" algn="just">
              <a:spcBef>
                <a:spcPts val="600"/>
              </a:spcBef>
              <a:spcAft>
                <a:spcPts val="600"/>
              </a:spcAft>
            </a:pPr>
            <a:r>
              <a:rPr lang="fr-CA" b="1" i="0" dirty="0">
                <a:solidFill>
                  <a:srgbClr val="000000"/>
                </a:solidFill>
                <a:effectLst/>
                <a:latin typeface="Arial" panose="020B0604020202020204" pitchFamily="34" charset="0"/>
              </a:rPr>
              <a:t>QUESTION EN LITIGE</a:t>
            </a:r>
            <a:endParaRPr lang="fr-CA" b="0" i="0" dirty="0">
              <a:solidFill>
                <a:srgbClr val="000000"/>
              </a:solidFill>
              <a:effectLst/>
              <a:latin typeface="Arial" panose="020B0604020202020204" pitchFamily="34" charset="0"/>
            </a:endParaRPr>
          </a:p>
          <a:p>
            <a:pPr marL="0" marR="0" indent="0" algn="just">
              <a:spcBef>
                <a:spcPts val="600"/>
              </a:spcBef>
              <a:spcAft>
                <a:spcPts val="600"/>
              </a:spcAft>
            </a:pPr>
            <a:r>
              <a:rPr lang="fr-CA" sz="1800" b="0" i="0" dirty="0">
                <a:solidFill>
                  <a:srgbClr val="000000"/>
                </a:solidFill>
                <a:effectLst/>
                <a:latin typeface="Arial" panose="020B0604020202020204" pitchFamily="34" charset="0"/>
              </a:rPr>
              <a:t>[10]</a:t>
            </a:r>
            <a:r>
              <a:rPr lang="fr-CA" sz="1800" b="0" i="0" dirty="0">
                <a:solidFill>
                  <a:srgbClr val="000000"/>
                </a:solidFill>
                <a:effectLst/>
                <a:latin typeface="Times New Roman" panose="02020603050405020304" pitchFamily="18" charset="0"/>
              </a:rPr>
              <a:t>        </a:t>
            </a:r>
            <a:r>
              <a:rPr lang="fr-CA" sz="1800" b="0" i="0" dirty="0">
                <a:solidFill>
                  <a:srgbClr val="000000"/>
                </a:solidFill>
                <a:effectLst/>
                <a:latin typeface="Arial" panose="020B0604020202020204" pitchFamily="34" charset="0"/>
              </a:rPr>
              <a:t>Quelle est la sanction juste et raisonnable à imposer à l’intimé au chef 1 suivant les circonstances du présent dossier?</a:t>
            </a:r>
          </a:p>
          <a:p>
            <a:pPr marL="0" marR="0" algn="just">
              <a:spcBef>
                <a:spcPts val="600"/>
              </a:spcBef>
              <a:spcAft>
                <a:spcPts val="600"/>
              </a:spcAft>
            </a:pPr>
            <a:r>
              <a:rPr lang="fr-CA" b="1" i="0" dirty="0">
                <a:solidFill>
                  <a:srgbClr val="000000"/>
                </a:solidFill>
                <a:effectLst/>
                <a:latin typeface="Arial" panose="020B0604020202020204" pitchFamily="34" charset="0"/>
              </a:rPr>
              <a:t>CONTEXTE</a:t>
            </a:r>
            <a:endParaRPr lang="fr-CA" b="0" i="0" dirty="0">
              <a:solidFill>
                <a:srgbClr val="000000"/>
              </a:solidFill>
              <a:effectLst/>
              <a:latin typeface="Arial" panose="020B0604020202020204" pitchFamily="34" charset="0"/>
            </a:endParaRPr>
          </a:p>
          <a:p>
            <a:pPr marL="0" marR="0" indent="0" algn="just">
              <a:spcBef>
                <a:spcPts val="600"/>
              </a:spcBef>
              <a:spcAft>
                <a:spcPts val="600"/>
              </a:spcAft>
            </a:pPr>
            <a:r>
              <a:rPr lang="fr-CA" sz="1800" b="0" i="0" dirty="0">
                <a:solidFill>
                  <a:srgbClr val="000000"/>
                </a:solidFill>
                <a:effectLst/>
                <a:latin typeface="Arial" panose="020B0604020202020204" pitchFamily="34" charset="0"/>
              </a:rPr>
              <a:t>[11]</a:t>
            </a:r>
            <a:r>
              <a:rPr lang="fr-CA" sz="1800" b="0" i="0" dirty="0">
                <a:solidFill>
                  <a:srgbClr val="000000"/>
                </a:solidFill>
                <a:effectLst/>
                <a:latin typeface="Times New Roman" panose="02020603050405020304" pitchFamily="18" charset="0"/>
              </a:rPr>
              <a:t>        </a:t>
            </a:r>
            <a:r>
              <a:rPr lang="fr-CA" sz="1800" b="0" i="0" dirty="0">
                <a:solidFill>
                  <a:srgbClr val="000000"/>
                </a:solidFill>
                <a:effectLst/>
                <a:latin typeface="Arial" panose="020B0604020202020204" pitchFamily="34" charset="0"/>
              </a:rPr>
              <a:t>À partir de la décision sur culpabilité, le Conseil reprend une partie de la trame rapportée à cette décision :</a:t>
            </a:r>
          </a:p>
          <a:p>
            <a:pPr marL="457200" marR="457200" algn="just">
              <a:spcBef>
                <a:spcPts val="600"/>
              </a:spcBef>
              <a:spcAft>
                <a:spcPts val="600"/>
              </a:spcAft>
            </a:pPr>
            <a:r>
              <a:rPr lang="fr-CA" sz="1800" b="0" i="0" dirty="0">
                <a:solidFill>
                  <a:srgbClr val="000000"/>
                </a:solidFill>
                <a:effectLst/>
                <a:latin typeface="Arial" panose="020B0604020202020204" pitchFamily="34" charset="0"/>
              </a:rPr>
              <a:t>[47] Depuis 2010-2011, l’intimé est propriétaire d’une clinique de podiatrie à Piedmont.</a:t>
            </a:r>
            <a:endParaRPr lang="fr-CA" b="0" i="0" dirty="0">
              <a:solidFill>
                <a:srgbClr val="000000"/>
              </a:solidFill>
              <a:effectLst/>
              <a:latin typeface="Arial" panose="020B0604020202020204" pitchFamily="34" charset="0"/>
            </a:endParaRPr>
          </a:p>
          <a:p>
            <a:pPr marL="457200" marR="457200" algn="just">
              <a:spcBef>
                <a:spcPts val="600"/>
              </a:spcBef>
              <a:spcAft>
                <a:spcPts val="600"/>
              </a:spcAft>
            </a:pPr>
            <a:r>
              <a:rPr lang="fr-CA" sz="1800" b="0" i="0" dirty="0">
                <a:solidFill>
                  <a:srgbClr val="000000"/>
                </a:solidFill>
                <a:effectLst/>
                <a:latin typeface="Arial" panose="020B0604020202020204" pitchFamily="34" charset="0"/>
              </a:rPr>
              <a:t>[48] Il déménage de cet endroit en janvier 2014. Le local est demeuré vacant jusqu’au 1</a:t>
            </a:r>
            <a:r>
              <a:rPr lang="fr-CA" sz="1800" b="0" i="0" baseline="30000" dirty="0">
                <a:solidFill>
                  <a:srgbClr val="000000"/>
                </a:solidFill>
                <a:effectLst/>
                <a:latin typeface="Arial" panose="020B0604020202020204" pitchFamily="34" charset="0"/>
              </a:rPr>
              <a:t>er</a:t>
            </a:r>
            <a:r>
              <a:rPr lang="fr-CA" sz="1800" b="0" i="0" dirty="0">
                <a:solidFill>
                  <a:srgbClr val="000000"/>
                </a:solidFill>
                <a:effectLst/>
                <a:latin typeface="Arial" panose="020B0604020202020204" pitchFamily="34" charset="0"/>
              </a:rPr>
              <a:t> septembre 2015, date vraisemblable du début d’occupation de la nouvelle locataire.</a:t>
            </a:r>
            <a:endParaRPr lang="fr-CA" b="0" i="0" dirty="0">
              <a:solidFill>
                <a:srgbClr val="000000"/>
              </a:solidFill>
              <a:effectLst/>
              <a:latin typeface="Arial" panose="020B0604020202020204" pitchFamily="34" charset="0"/>
            </a:endParaRPr>
          </a:p>
          <a:p>
            <a:pPr marL="457200" marR="457200" algn="just">
              <a:spcBef>
                <a:spcPts val="600"/>
              </a:spcBef>
              <a:spcAft>
                <a:spcPts val="600"/>
              </a:spcAft>
            </a:pPr>
            <a:r>
              <a:rPr lang="fr-CA" sz="1800" b="0" i="0" dirty="0">
                <a:solidFill>
                  <a:srgbClr val="000000"/>
                </a:solidFill>
                <a:effectLst/>
                <a:latin typeface="Arial" panose="020B0604020202020204" pitchFamily="34" charset="0"/>
              </a:rPr>
              <a:t>[49] Le 1</a:t>
            </a:r>
            <a:r>
              <a:rPr lang="fr-CA" sz="1800" b="0" i="0" baseline="30000" dirty="0">
                <a:solidFill>
                  <a:srgbClr val="000000"/>
                </a:solidFill>
                <a:effectLst/>
                <a:latin typeface="Arial" panose="020B0604020202020204" pitchFamily="34" charset="0"/>
              </a:rPr>
              <a:t>er</a:t>
            </a:r>
            <a:r>
              <a:rPr lang="fr-CA" sz="1800" b="0" i="0" dirty="0">
                <a:solidFill>
                  <a:srgbClr val="000000"/>
                </a:solidFill>
                <a:effectLst/>
                <a:latin typeface="Arial" panose="020B0604020202020204" pitchFamily="34" charset="0"/>
              </a:rPr>
              <a:t> septembre 2015, la nouvelle locataire, […], infirmière auxiliaire, téléphone à l’Ordre pour l’aviser qu’elle a trouvé des dossiers patients dans des classeurs du local soit ceux de J à Z.</a:t>
            </a:r>
            <a:endParaRPr lang="fr-CA" b="0" i="0" dirty="0">
              <a:solidFill>
                <a:srgbClr val="000000"/>
              </a:solidFill>
              <a:effectLst/>
              <a:latin typeface="Arial" panose="020B0604020202020204" pitchFamily="34" charset="0"/>
            </a:endParaRPr>
          </a:p>
          <a:p>
            <a:pPr marL="457200" marR="457200" algn="just">
              <a:spcBef>
                <a:spcPts val="600"/>
              </a:spcBef>
              <a:spcAft>
                <a:spcPts val="600"/>
              </a:spcAft>
            </a:pPr>
            <a:r>
              <a:rPr lang="fr-CA" sz="1800" b="0" i="0" dirty="0">
                <a:solidFill>
                  <a:srgbClr val="000000"/>
                </a:solidFill>
                <a:effectLst/>
                <a:latin typeface="Arial" panose="020B0604020202020204" pitchFamily="34" charset="0"/>
              </a:rPr>
              <a:t>[50] Le 3 septembre 2015, la plaignante est informée de la situation. Elle prend rendez-vous avec la nouvelle locataire pour se présenter au local le samedi le 12 septembre 2015.</a:t>
            </a:r>
            <a:endParaRPr lang="fr-CA" b="0" i="0" dirty="0">
              <a:solidFill>
                <a:srgbClr val="000000"/>
              </a:solidFill>
              <a:effectLst/>
              <a:latin typeface="Arial" panose="020B0604020202020204" pitchFamily="34" charset="0"/>
            </a:endParaRPr>
          </a:p>
          <a:p>
            <a:pPr marL="457200" marR="457200" algn="just">
              <a:spcBef>
                <a:spcPts val="600"/>
              </a:spcBef>
              <a:spcAft>
                <a:spcPts val="600"/>
              </a:spcAft>
            </a:pPr>
            <a:r>
              <a:rPr lang="fr-CA" sz="1800" b="0" i="0" dirty="0">
                <a:solidFill>
                  <a:srgbClr val="000000"/>
                </a:solidFill>
                <a:effectLst/>
                <a:latin typeface="Arial" panose="020B0604020202020204" pitchFamily="34" charset="0"/>
              </a:rPr>
              <a:t>[51] La plaignante a alors accès au classeur non barré situé derrière le poste de réception, dans lequel les dossiers sont présents.</a:t>
            </a:r>
            <a:endParaRPr lang="fr-CA" b="0" i="0" dirty="0">
              <a:solidFill>
                <a:srgbClr val="000000"/>
              </a:solidFill>
              <a:effectLst/>
              <a:latin typeface="Arial" panose="020B0604020202020204" pitchFamily="34" charset="0"/>
            </a:endParaRPr>
          </a:p>
          <a:p>
            <a:pPr marL="457200" marR="457200" algn="just">
              <a:spcBef>
                <a:spcPts val="600"/>
              </a:spcBef>
              <a:spcAft>
                <a:spcPts val="600"/>
              </a:spcAft>
            </a:pPr>
            <a:r>
              <a:rPr lang="fr-CA" sz="1800" b="0" i="0" dirty="0">
                <a:solidFill>
                  <a:srgbClr val="000000"/>
                </a:solidFill>
                <a:effectLst/>
                <a:latin typeface="Arial" panose="020B0604020202020204" pitchFamily="34" charset="0"/>
              </a:rPr>
              <a:t>[52] La pièce P-3 fait état des dossiers sur place tels que photographiés par la plaignante le 12 septembre 2015.</a:t>
            </a:r>
            <a:endParaRPr lang="fr-CA" b="0" i="0" dirty="0">
              <a:solidFill>
                <a:srgbClr val="000000"/>
              </a:solidFill>
              <a:effectLst/>
              <a:latin typeface="Arial" panose="020B0604020202020204" pitchFamily="34" charset="0"/>
            </a:endParaRPr>
          </a:p>
          <a:p>
            <a:pPr marL="457200" marR="457200" algn="just">
              <a:spcBef>
                <a:spcPts val="600"/>
              </a:spcBef>
              <a:spcAft>
                <a:spcPts val="600"/>
              </a:spcAft>
            </a:pPr>
            <a:r>
              <a:rPr lang="fr-CA" sz="1800" b="0" i="0" dirty="0">
                <a:solidFill>
                  <a:srgbClr val="000000"/>
                </a:solidFill>
                <a:effectLst/>
                <a:latin typeface="Arial" panose="020B0604020202020204" pitchFamily="34" charset="0"/>
              </a:rPr>
              <a:t>[53] La plaignante en dresse une liste des 299 dossiers, laquelle est produite sous la pièce P-4.</a:t>
            </a:r>
            <a:endParaRPr lang="fr-CA" b="0" i="0" dirty="0">
              <a:solidFill>
                <a:srgbClr val="000000"/>
              </a:solidFill>
              <a:effectLst/>
              <a:latin typeface="Arial" panose="020B0604020202020204" pitchFamily="34" charset="0"/>
            </a:endParaRPr>
          </a:p>
          <a:p>
            <a:pPr marL="457200" marR="457200" algn="just">
              <a:spcBef>
                <a:spcPts val="600"/>
              </a:spcBef>
              <a:spcAft>
                <a:spcPts val="600"/>
              </a:spcAft>
            </a:pPr>
            <a:r>
              <a:rPr lang="fr-CA" sz="1800" b="0" i="0" dirty="0">
                <a:solidFill>
                  <a:srgbClr val="000000"/>
                </a:solidFill>
                <a:effectLst/>
                <a:latin typeface="Arial" panose="020B0604020202020204" pitchFamily="34" charset="0"/>
              </a:rPr>
              <a:t>[54] Les photos permettent cependant de constater que les dossiers sont dans le tiroir du bas d’un des deux classeurs double, bénéficiant tous d’une barrure avec clef.</a:t>
            </a:r>
            <a:endParaRPr lang="fr-CA" b="0" i="0" dirty="0">
              <a:solidFill>
                <a:srgbClr val="000000"/>
              </a:solidFill>
              <a:effectLst/>
              <a:latin typeface="Arial" panose="020B0604020202020204" pitchFamily="34" charset="0"/>
            </a:endParaRPr>
          </a:p>
          <a:p>
            <a:pPr marL="457200" marR="457200" algn="just">
              <a:spcBef>
                <a:spcPts val="600"/>
              </a:spcBef>
              <a:spcAft>
                <a:spcPts val="600"/>
              </a:spcAft>
            </a:pPr>
            <a:r>
              <a:rPr lang="fr-CA" sz="1800" b="0" i="0" dirty="0">
                <a:solidFill>
                  <a:srgbClr val="000000"/>
                </a:solidFill>
                <a:effectLst/>
                <a:latin typeface="Arial" panose="020B0604020202020204" pitchFamily="34" charset="0"/>
              </a:rPr>
              <a:t>[55] Ils sont situés derrière le poste de la réception.</a:t>
            </a:r>
            <a:endParaRPr lang="fr-CA" b="0" i="0" dirty="0">
              <a:solidFill>
                <a:srgbClr val="000000"/>
              </a:solidFill>
              <a:effectLst/>
              <a:latin typeface="Arial" panose="020B0604020202020204" pitchFamily="34" charset="0"/>
            </a:endParaRPr>
          </a:p>
          <a:p>
            <a:pPr marL="457200" marR="457200" algn="just">
              <a:spcBef>
                <a:spcPts val="600"/>
              </a:spcBef>
              <a:spcAft>
                <a:spcPts val="600"/>
              </a:spcAft>
            </a:pPr>
            <a:r>
              <a:rPr lang="fr-CA" sz="1800" b="0" i="0" dirty="0">
                <a:solidFill>
                  <a:srgbClr val="000000"/>
                </a:solidFill>
                <a:effectLst/>
                <a:latin typeface="Arial" panose="020B0604020202020204" pitchFamily="34" charset="0"/>
              </a:rPr>
              <a:t>[56] La nouvelle locataire, elle-même soumise au </a:t>
            </a:r>
            <a:r>
              <a:rPr lang="fr-CA" sz="1800" b="0" i="1" u="none" strike="noStrike" dirty="0">
                <a:solidFill>
                  <a:srgbClr val="027ABB"/>
                </a:solidFill>
                <a:effectLst/>
                <a:latin typeface="Arial" panose="020B0604020202020204" pitchFamily="34" charset="0"/>
                <a:hlinkClick r:id="rId24"/>
              </a:rPr>
              <a:t>Code des professions</a:t>
            </a:r>
            <a:r>
              <a:rPr lang="fr-CA" sz="1800" b="0" i="0" dirty="0">
                <a:solidFill>
                  <a:srgbClr val="000000"/>
                </a:solidFill>
                <a:effectLst/>
                <a:latin typeface="Arial" panose="020B0604020202020204" pitchFamily="34" charset="0"/>
              </a:rPr>
              <a:t>, n’en a fait aucun usage à la demande de la plaignante.</a:t>
            </a:r>
            <a:endParaRPr lang="fr-CA" b="0" i="0" dirty="0">
              <a:solidFill>
                <a:srgbClr val="000000"/>
              </a:solidFill>
              <a:effectLst/>
              <a:latin typeface="Arial" panose="020B0604020202020204" pitchFamily="34" charset="0"/>
            </a:endParaRPr>
          </a:p>
          <a:p>
            <a:pPr marL="457200" marR="457200" algn="just">
              <a:spcBef>
                <a:spcPts val="600"/>
              </a:spcBef>
              <a:spcAft>
                <a:spcPts val="600"/>
              </a:spcAft>
            </a:pPr>
            <a:r>
              <a:rPr lang="fr-CA" sz="1800" b="0" i="0" dirty="0">
                <a:solidFill>
                  <a:srgbClr val="000000"/>
                </a:solidFill>
                <a:effectLst/>
                <a:latin typeface="Arial" panose="020B0604020202020204" pitchFamily="34" charset="0"/>
              </a:rPr>
              <a:t>[57] Aucune preuve n’a établi que quelque personne du public a eu accès à ces dossiers.</a:t>
            </a:r>
            <a:endParaRPr lang="fr-CA" b="0" i="0" dirty="0">
              <a:solidFill>
                <a:srgbClr val="000000"/>
              </a:solidFill>
              <a:effectLst/>
              <a:latin typeface="Arial" panose="020B0604020202020204" pitchFamily="34" charset="0"/>
            </a:endParaRPr>
          </a:p>
          <a:p>
            <a:pPr marL="457200" marR="457200" algn="r">
              <a:spcBef>
                <a:spcPts val="600"/>
              </a:spcBef>
              <a:spcAft>
                <a:spcPts val="1800"/>
              </a:spcAft>
            </a:pPr>
            <a:r>
              <a:rPr lang="fr-CA" sz="1800" b="0" i="0" dirty="0">
                <a:solidFill>
                  <a:srgbClr val="000000"/>
                </a:solidFill>
                <a:effectLst/>
                <a:latin typeface="Arial" panose="020B0604020202020204" pitchFamily="34" charset="0"/>
              </a:rPr>
              <a:t>[Références omises]</a:t>
            </a:r>
            <a:endParaRPr lang="fr-CA" b="0" i="0" dirty="0">
              <a:solidFill>
                <a:srgbClr val="000000"/>
              </a:solidFill>
              <a:effectLst/>
              <a:latin typeface="Arial" panose="020B0604020202020204" pitchFamily="34" charset="0"/>
            </a:endParaRPr>
          </a:p>
          <a:p>
            <a:pPr marL="0" marR="0" indent="0" algn="just">
              <a:spcBef>
                <a:spcPts val="600"/>
              </a:spcBef>
              <a:spcAft>
                <a:spcPts val="600"/>
              </a:spcAft>
            </a:pPr>
            <a:r>
              <a:rPr lang="fr-CA" sz="1800" b="0" i="0" dirty="0">
                <a:solidFill>
                  <a:srgbClr val="000000"/>
                </a:solidFill>
                <a:effectLst/>
                <a:latin typeface="Arial" panose="020B0604020202020204" pitchFamily="34" charset="0"/>
              </a:rPr>
              <a:t>[12]</a:t>
            </a:r>
            <a:r>
              <a:rPr lang="fr-CA" sz="1800" b="0" i="0" dirty="0">
                <a:solidFill>
                  <a:srgbClr val="000000"/>
                </a:solidFill>
                <a:effectLst/>
                <a:latin typeface="Times New Roman" panose="02020603050405020304" pitchFamily="18" charset="0"/>
              </a:rPr>
              <a:t>        </a:t>
            </a:r>
            <a:r>
              <a:rPr lang="fr-CA" sz="1800" b="0" i="0" dirty="0">
                <a:solidFill>
                  <a:srgbClr val="000000"/>
                </a:solidFill>
                <a:effectLst/>
                <a:latin typeface="Arial" panose="020B0604020202020204" pitchFamily="34" charset="0"/>
              </a:rPr>
              <a:t>En ce qui concerne la déclaration de culpabilité de l’intimé d’avoir contrevenu à l’</a:t>
            </a:r>
            <a:r>
              <a:rPr lang="fr-CA" sz="1800" b="0" i="0" u="none" strike="noStrike" dirty="0">
                <a:solidFill>
                  <a:srgbClr val="027ABB"/>
                </a:solidFill>
                <a:effectLst/>
                <a:latin typeface="Arial" panose="020B0604020202020204" pitchFamily="34" charset="0"/>
                <a:hlinkClick r:id="rId26"/>
              </a:rPr>
              <a:t>article 15</a:t>
            </a:r>
            <a:r>
              <a:rPr lang="fr-CA" sz="1800" b="0" i="0" dirty="0">
                <a:solidFill>
                  <a:srgbClr val="000000"/>
                </a:solidFill>
                <a:effectLst/>
                <a:latin typeface="Arial" panose="020B0604020202020204" pitchFamily="34" charset="0"/>
              </a:rPr>
              <a:t> du </a:t>
            </a:r>
            <a:r>
              <a:rPr lang="fr-CA" sz="1800" b="0" i="1" u="none" strike="noStrike" dirty="0">
                <a:solidFill>
                  <a:srgbClr val="027ABB"/>
                </a:solidFill>
                <a:effectLst/>
                <a:latin typeface="Arial" panose="020B0604020202020204" pitchFamily="34" charset="0"/>
                <a:hlinkClick r:id="rId27"/>
              </a:rPr>
              <a:t>Règlement sur les cabinets et les effets des membres de l’Ordre des podiatres du Québec</a:t>
            </a:r>
            <a:r>
              <a:rPr lang="fr-CA" sz="1800" b="0" i="0" u="none" strike="noStrike" dirty="0">
                <a:solidFill>
                  <a:srgbClr val="027ABB"/>
                </a:solidFill>
                <a:effectLst/>
                <a:latin typeface="Arial" panose="020B0604020202020204" pitchFamily="34" charset="0"/>
                <a:hlinkClick r:id="rId28"/>
              </a:rPr>
              <a:t>[2]</a:t>
            </a:r>
            <a:r>
              <a:rPr lang="fr-CA" sz="1800" b="0" i="0" dirty="0">
                <a:solidFill>
                  <a:srgbClr val="000000"/>
                </a:solidFill>
                <a:effectLst/>
                <a:latin typeface="Arial" panose="020B0604020202020204" pitchFamily="34" charset="0"/>
              </a:rPr>
              <a:t>,</a:t>
            </a:r>
            <a:r>
              <a:rPr lang="fr-CA" sz="1800" b="0" i="1" dirty="0">
                <a:solidFill>
                  <a:srgbClr val="000000"/>
                </a:solidFill>
                <a:effectLst/>
                <a:latin typeface="Arial" panose="020B0604020202020204" pitchFamily="34" charset="0"/>
              </a:rPr>
              <a:t> </a:t>
            </a:r>
            <a:r>
              <a:rPr lang="fr-CA" sz="1800" b="0" i="0" dirty="0">
                <a:solidFill>
                  <a:srgbClr val="000000"/>
                </a:solidFill>
                <a:effectLst/>
                <a:latin typeface="Arial" panose="020B0604020202020204" pitchFamily="34" charset="0"/>
              </a:rPr>
              <a:t>le Conseil écrit :</a:t>
            </a:r>
          </a:p>
          <a:p>
            <a:pPr marL="457200" marR="457200" algn="just">
              <a:spcBef>
                <a:spcPts val="600"/>
              </a:spcBef>
              <a:spcAft>
                <a:spcPts val="600"/>
              </a:spcAft>
            </a:pPr>
            <a:r>
              <a:rPr lang="fr-CA" sz="1800" b="0" i="0" dirty="0">
                <a:solidFill>
                  <a:srgbClr val="000000"/>
                </a:solidFill>
                <a:effectLst/>
                <a:latin typeface="Arial" panose="020B0604020202020204" pitchFamily="34" charset="0"/>
              </a:rPr>
              <a:t>[101] Cet article crée une obligation de responsabilité stricte qui ne peut être contrée que par une preuve de diligence raisonnable.</a:t>
            </a:r>
            <a:endParaRPr lang="fr-CA" b="0" i="0" dirty="0">
              <a:solidFill>
                <a:srgbClr val="000000"/>
              </a:solidFill>
              <a:effectLst/>
              <a:latin typeface="Arial" panose="020B0604020202020204" pitchFamily="34" charset="0"/>
            </a:endParaRPr>
          </a:p>
          <a:p>
            <a:pPr marL="457200" marR="457200" algn="just">
              <a:spcBef>
                <a:spcPts val="600"/>
              </a:spcBef>
              <a:spcAft>
                <a:spcPts val="600"/>
              </a:spcAft>
            </a:pPr>
            <a:r>
              <a:rPr lang="fr-CA" sz="1800" b="0" i="0" dirty="0">
                <a:solidFill>
                  <a:srgbClr val="000000"/>
                </a:solidFill>
                <a:effectLst/>
                <a:latin typeface="Arial" panose="020B0604020202020204" pitchFamily="34" charset="0"/>
              </a:rPr>
              <a:t>[102] Le Conseil est d’avis qu’il s’agit ici du seul article de rattachement applicable.</a:t>
            </a:r>
            <a:endParaRPr lang="fr-CA" b="0" i="0" dirty="0">
              <a:solidFill>
                <a:srgbClr val="000000"/>
              </a:solidFill>
              <a:effectLst/>
              <a:latin typeface="Arial" panose="020B0604020202020204" pitchFamily="34" charset="0"/>
            </a:endParaRPr>
          </a:p>
          <a:p>
            <a:pPr marL="457200" marR="457200" algn="just">
              <a:spcBef>
                <a:spcPts val="600"/>
              </a:spcBef>
              <a:spcAft>
                <a:spcPts val="600"/>
              </a:spcAft>
            </a:pPr>
            <a:r>
              <a:rPr lang="fr-CA" sz="1800" b="0" i="0" dirty="0">
                <a:solidFill>
                  <a:srgbClr val="000000"/>
                </a:solidFill>
                <a:effectLst/>
                <a:latin typeface="Arial" panose="020B0604020202020204" pitchFamily="34" charset="0"/>
              </a:rPr>
              <a:t>[103] Lorsque l’intimé a déménagé de son local à Piedmont, il a donné des instructions à son personnel, mais ne l’a pas supervisé ni durant le déménagement, ni par la suite.</a:t>
            </a:r>
            <a:endParaRPr lang="fr-CA" b="0" i="0" dirty="0">
              <a:solidFill>
                <a:srgbClr val="000000"/>
              </a:solidFill>
              <a:effectLst/>
              <a:latin typeface="Arial" panose="020B0604020202020204" pitchFamily="34" charset="0"/>
            </a:endParaRPr>
          </a:p>
          <a:p>
            <a:pPr marL="457200" marR="457200" algn="just">
              <a:spcBef>
                <a:spcPts val="600"/>
              </a:spcBef>
              <a:spcAft>
                <a:spcPts val="600"/>
              </a:spcAft>
            </a:pPr>
            <a:r>
              <a:rPr lang="fr-CA" sz="1800" b="0" i="0" dirty="0">
                <a:solidFill>
                  <a:srgbClr val="000000"/>
                </a:solidFill>
                <a:effectLst/>
                <a:latin typeface="Arial" panose="020B0604020202020204" pitchFamily="34" charset="0"/>
              </a:rPr>
              <a:t>[104] Le devoir prévu à l’article 15 en est un auquel le professionnel est personnellement tenu. S’il le délègue, il prend alors un risque dont il pourrait devoir répondre devant ses pairs.</a:t>
            </a:r>
            <a:endParaRPr lang="fr-CA" b="0" i="0" dirty="0">
              <a:solidFill>
                <a:srgbClr val="000000"/>
              </a:solidFill>
              <a:effectLst/>
              <a:latin typeface="Arial" panose="020B0604020202020204" pitchFamily="34" charset="0"/>
            </a:endParaRPr>
          </a:p>
          <a:p>
            <a:pPr marL="457200" marR="457200" algn="r">
              <a:spcBef>
                <a:spcPts val="600"/>
              </a:spcBef>
              <a:spcAft>
                <a:spcPts val="1800"/>
              </a:spcAft>
            </a:pPr>
            <a:r>
              <a:rPr lang="fr-CA" sz="1800" b="0" i="0" dirty="0">
                <a:solidFill>
                  <a:srgbClr val="000000"/>
                </a:solidFill>
                <a:effectLst/>
                <a:latin typeface="Arial" panose="020B0604020202020204" pitchFamily="34" charset="0"/>
              </a:rPr>
              <a:t>[Référence omise]</a:t>
            </a:r>
            <a:endParaRPr lang="fr-CA" b="0" i="0" dirty="0">
              <a:solidFill>
                <a:srgbClr val="000000"/>
              </a:solidFill>
              <a:effectLst/>
              <a:latin typeface="Arial" panose="020B0604020202020204" pitchFamily="34" charset="0"/>
            </a:endParaRPr>
          </a:p>
          <a:p>
            <a:pPr marL="0" marR="0" indent="0" algn="just">
              <a:spcBef>
                <a:spcPts val="600"/>
              </a:spcBef>
              <a:spcAft>
                <a:spcPts val="600"/>
              </a:spcAft>
            </a:pPr>
            <a:r>
              <a:rPr lang="fr-CA" sz="1800" b="0" i="0" dirty="0">
                <a:solidFill>
                  <a:srgbClr val="000000"/>
                </a:solidFill>
                <a:effectLst/>
                <a:latin typeface="Arial" panose="020B0604020202020204" pitchFamily="34" charset="0"/>
              </a:rPr>
              <a:t>[13]</a:t>
            </a:r>
            <a:r>
              <a:rPr lang="fr-CA" sz="1800" b="0" i="0" dirty="0">
                <a:solidFill>
                  <a:srgbClr val="000000"/>
                </a:solidFill>
                <a:effectLst/>
                <a:latin typeface="Times New Roman" panose="02020603050405020304" pitchFamily="18" charset="0"/>
              </a:rPr>
              <a:t>        </a:t>
            </a:r>
            <a:r>
              <a:rPr lang="fr-CA" sz="1800" b="0" i="0" dirty="0">
                <a:solidFill>
                  <a:srgbClr val="000000"/>
                </a:solidFill>
                <a:effectLst/>
                <a:latin typeface="Arial" panose="020B0604020202020204" pitchFamily="34" charset="0"/>
              </a:rPr>
              <a:t>L’intimé est également déclaré coupable d’avoir contrevenu aux dispositions de l’</a:t>
            </a:r>
            <a:r>
              <a:rPr lang="fr-CA" sz="1800" b="0" i="0" u="none" strike="noStrike" dirty="0">
                <a:solidFill>
                  <a:srgbClr val="027ABB"/>
                </a:solidFill>
                <a:effectLst/>
                <a:latin typeface="Arial" panose="020B0604020202020204" pitchFamily="34" charset="0"/>
                <a:hlinkClick r:id="rId22"/>
              </a:rPr>
              <a:t>article 59.2</a:t>
            </a:r>
            <a:r>
              <a:rPr lang="fr-CA" sz="1800" b="0" i="0" dirty="0">
                <a:solidFill>
                  <a:srgbClr val="000000"/>
                </a:solidFill>
                <a:effectLst/>
                <a:latin typeface="Arial" panose="020B0604020202020204" pitchFamily="34" charset="0"/>
              </a:rPr>
              <a:t> du </a:t>
            </a:r>
            <a:r>
              <a:rPr lang="fr-CA" sz="1800" b="0" i="1" u="none" strike="noStrike" dirty="0">
                <a:solidFill>
                  <a:srgbClr val="027ABB"/>
                </a:solidFill>
                <a:effectLst/>
                <a:latin typeface="Arial" panose="020B0604020202020204" pitchFamily="34" charset="0"/>
                <a:hlinkClick r:id="rId24"/>
              </a:rPr>
              <a:t>Code des professions</a:t>
            </a:r>
            <a:r>
              <a:rPr lang="fr-CA" sz="1800" b="0" i="0" dirty="0">
                <a:solidFill>
                  <a:srgbClr val="000000"/>
                </a:solidFill>
                <a:effectLst/>
                <a:latin typeface="Arial" panose="020B0604020202020204" pitchFamily="34" charset="0"/>
              </a:rPr>
              <a:t>. Une fois la déclaration de culpabilité prononcée, le Conseil, en conformité avec les enseignements de la Cour suprême du Canada dans l’affaire </a:t>
            </a:r>
            <a:r>
              <a:rPr lang="fr-CA" sz="1800" b="0" i="1" dirty="0" err="1">
                <a:solidFill>
                  <a:srgbClr val="000000"/>
                </a:solidFill>
                <a:effectLst/>
                <a:latin typeface="Arial" panose="020B0604020202020204" pitchFamily="34" charset="0"/>
              </a:rPr>
              <a:t>Kiennaple</a:t>
            </a:r>
            <a:r>
              <a:rPr lang="fr-CA" sz="1800" b="0" i="0" u="none" strike="noStrike" dirty="0">
                <a:solidFill>
                  <a:srgbClr val="027ABB"/>
                </a:solidFill>
                <a:effectLst/>
                <a:latin typeface="Arial" panose="020B0604020202020204" pitchFamily="34" charset="0"/>
                <a:hlinkClick r:id="rId29"/>
              </a:rPr>
              <a:t>[3]</a:t>
            </a:r>
            <a:r>
              <a:rPr lang="fr-CA" sz="1800" b="0" i="0" dirty="0">
                <a:solidFill>
                  <a:srgbClr val="000000"/>
                </a:solidFill>
                <a:effectLst/>
                <a:latin typeface="Arial" panose="020B0604020202020204" pitchFamily="34" charset="0"/>
              </a:rPr>
              <a:t>, prononce la suspension conditionnelle des procédures. Le Conseil s’exprime ainsi :</a:t>
            </a:r>
          </a:p>
          <a:p>
            <a:pPr marL="457200" marR="457200" algn="just">
              <a:spcBef>
                <a:spcPts val="600"/>
              </a:spcBef>
              <a:spcAft>
                <a:spcPts val="600"/>
              </a:spcAft>
            </a:pPr>
            <a:r>
              <a:rPr lang="fr-CA" sz="1800" b="0" i="0" dirty="0">
                <a:solidFill>
                  <a:srgbClr val="000000"/>
                </a:solidFill>
                <a:effectLst/>
                <a:latin typeface="Arial" panose="020B0604020202020204" pitchFamily="34" charset="0"/>
              </a:rPr>
              <a:t>[128] Le secret professionnel étant d’une importance capitale et au cœur même de l’exercice de la profession, l’intimé en n’assurant pas la non-accessibilité de ses dossiers patients à des tiers, a posé un acte dérogatoire à l’honneur ou à la dignité de sa profession ou à la discipline des membres de l’Ordre.</a:t>
            </a:r>
            <a:endParaRPr lang="fr-CA" b="0" i="0" dirty="0">
              <a:solidFill>
                <a:srgbClr val="000000"/>
              </a:solidFill>
              <a:effectLst/>
              <a:latin typeface="Arial" panose="020B0604020202020204" pitchFamily="34" charset="0"/>
            </a:endParaRPr>
          </a:p>
          <a:p>
            <a:pPr marL="457200" marR="457200" algn="just">
              <a:spcBef>
                <a:spcPts val="600"/>
              </a:spcBef>
              <a:spcAft>
                <a:spcPts val="1800"/>
              </a:spcAft>
            </a:pPr>
            <a:r>
              <a:rPr lang="fr-CA" sz="1800" b="0" i="0" dirty="0">
                <a:solidFill>
                  <a:srgbClr val="000000"/>
                </a:solidFill>
                <a:effectLst/>
                <a:latin typeface="Arial" panose="020B0604020202020204" pitchFamily="34" charset="0"/>
              </a:rPr>
              <a:t>[129] Le Conseil déclare l’intimé coupable en conséquence sur le chef 1 en vertu de l’</a:t>
            </a:r>
            <a:r>
              <a:rPr lang="fr-CA" sz="1800" b="0" i="0" u="none" strike="noStrike" dirty="0">
                <a:solidFill>
                  <a:srgbClr val="027ABB"/>
                </a:solidFill>
                <a:effectLst/>
                <a:latin typeface="Arial" panose="020B0604020202020204" pitchFamily="34" charset="0"/>
                <a:hlinkClick r:id="rId22"/>
              </a:rPr>
              <a:t>article 59.2</a:t>
            </a:r>
            <a:r>
              <a:rPr lang="fr-CA" sz="1800" b="0" i="0" dirty="0">
                <a:solidFill>
                  <a:srgbClr val="000000"/>
                </a:solidFill>
                <a:effectLst/>
                <a:latin typeface="Arial" panose="020B0604020202020204" pitchFamily="34" charset="0"/>
              </a:rPr>
              <a:t> du </a:t>
            </a:r>
            <a:r>
              <a:rPr lang="fr-CA" sz="1800" b="0" i="1" u="none" strike="noStrike" dirty="0">
                <a:solidFill>
                  <a:srgbClr val="027ABB"/>
                </a:solidFill>
                <a:effectLst/>
                <a:latin typeface="Arial" panose="020B0604020202020204" pitchFamily="34" charset="0"/>
                <a:hlinkClick r:id="rId24"/>
              </a:rPr>
              <a:t>Code des professions</a:t>
            </a:r>
            <a:r>
              <a:rPr lang="fr-CA" sz="1800" b="0" i="0" dirty="0">
                <a:solidFill>
                  <a:srgbClr val="000000"/>
                </a:solidFill>
                <a:effectLst/>
                <a:latin typeface="Arial" panose="020B0604020202020204" pitchFamily="34" charset="0"/>
              </a:rPr>
              <a:t> mais prononce une suspension conditionnelle des procédures sur cet article.</a:t>
            </a:r>
            <a:endParaRPr lang="fr-CA" b="0" i="0" dirty="0">
              <a:solidFill>
                <a:srgbClr val="000000"/>
              </a:solidFill>
              <a:effectLst/>
              <a:latin typeface="Arial" panose="020B0604020202020204" pitchFamily="34" charset="0"/>
            </a:endParaRPr>
          </a:p>
          <a:p>
            <a:pPr marL="0" marR="0" indent="0" algn="just">
              <a:spcBef>
                <a:spcPts val="600"/>
              </a:spcBef>
              <a:spcAft>
                <a:spcPts val="600"/>
              </a:spcAft>
            </a:pPr>
            <a:r>
              <a:rPr lang="fr-CA" sz="1800" b="0" i="0" dirty="0">
                <a:solidFill>
                  <a:srgbClr val="000000"/>
                </a:solidFill>
                <a:effectLst/>
                <a:latin typeface="Arial" panose="020B0604020202020204" pitchFamily="34" charset="0"/>
              </a:rPr>
              <a:t>[14]</a:t>
            </a:r>
            <a:r>
              <a:rPr lang="fr-CA" sz="1800" b="0" i="0" dirty="0">
                <a:solidFill>
                  <a:srgbClr val="000000"/>
                </a:solidFill>
                <a:effectLst/>
                <a:latin typeface="Times New Roman" panose="02020603050405020304" pitchFamily="18" charset="0"/>
              </a:rPr>
              <a:t>        </a:t>
            </a:r>
            <a:r>
              <a:rPr lang="fr-CA" sz="1800" b="0" i="0" dirty="0">
                <a:solidFill>
                  <a:srgbClr val="000000"/>
                </a:solidFill>
                <a:effectLst/>
                <a:latin typeface="Arial" panose="020B0604020202020204" pitchFamily="34" charset="0"/>
              </a:rPr>
              <a:t>Lors de l’audition sur sanction, aucune preuve additionnelle autre que les antécédents disciplinaires</a:t>
            </a:r>
            <a:r>
              <a:rPr lang="fr-CA" sz="1800" b="0" i="0" u="none" strike="noStrike" dirty="0">
                <a:solidFill>
                  <a:srgbClr val="027ABB"/>
                </a:solidFill>
                <a:effectLst/>
                <a:latin typeface="Arial" panose="020B0604020202020204" pitchFamily="34" charset="0"/>
                <a:hlinkClick r:id="rId30"/>
              </a:rPr>
              <a:t>[4]</a:t>
            </a:r>
            <a:r>
              <a:rPr lang="fr-CA" sz="1800" b="0" i="0" dirty="0">
                <a:solidFill>
                  <a:srgbClr val="000000"/>
                </a:solidFill>
                <a:effectLst/>
                <a:latin typeface="Arial" panose="020B0604020202020204" pitchFamily="34" charset="0"/>
              </a:rPr>
              <a:t> n’est soumise par les parties.</a:t>
            </a:r>
          </a:p>
          <a:p>
            <a:pPr algn="just">
              <a:spcBef>
                <a:spcPts val="1300"/>
              </a:spcBef>
              <a:spcAft>
                <a:spcPts val="1200"/>
              </a:spcAft>
            </a:pPr>
            <a:endParaRPr lang="fr-CA" b="0" i="0" dirty="0">
              <a:solidFill>
                <a:srgbClr val="212529"/>
              </a:solidFill>
              <a:effectLst/>
              <a:latin typeface="Arial" panose="020B0604020202020204" pitchFamily="34" charset="0"/>
            </a:endParaRPr>
          </a:p>
          <a:p>
            <a:pPr marL="457200" marR="0" algn="just">
              <a:spcBef>
                <a:spcPts val="600"/>
              </a:spcBef>
              <a:spcAft>
                <a:spcPts val="600"/>
              </a:spcAft>
            </a:pPr>
            <a:r>
              <a:rPr lang="fr-CA" b="1" i="0" dirty="0">
                <a:solidFill>
                  <a:srgbClr val="000000"/>
                </a:solidFill>
                <a:effectLst/>
                <a:latin typeface="Arial" panose="020B0604020202020204" pitchFamily="34" charset="0"/>
              </a:rPr>
              <a:t>ii)         Les facteurs objectifs et subjectifs</a:t>
            </a:r>
            <a:endParaRPr lang="fr-CA" b="0" i="0" dirty="0">
              <a:solidFill>
                <a:srgbClr val="000000"/>
              </a:solidFill>
              <a:effectLst/>
              <a:latin typeface="Arial" panose="020B0604020202020204" pitchFamily="34" charset="0"/>
            </a:endParaRPr>
          </a:p>
          <a:p>
            <a:pPr marL="1143000" marR="0" indent="-228600" algn="just">
              <a:spcBef>
                <a:spcPts val="600"/>
              </a:spcBef>
              <a:spcAft>
                <a:spcPts val="600"/>
              </a:spcAft>
            </a:pPr>
            <a:r>
              <a:rPr lang="fr-CA" b="1" i="0" dirty="0">
                <a:solidFill>
                  <a:srgbClr val="000000"/>
                </a:solidFill>
                <a:effectLst/>
                <a:latin typeface="Arial" panose="020B0604020202020204" pitchFamily="34" charset="0"/>
              </a:rPr>
              <a:t>a)</a:t>
            </a:r>
            <a:r>
              <a:rPr lang="fr-CA" sz="1800" b="1" i="0" dirty="0">
                <a:solidFill>
                  <a:srgbClr val="000000"/>
                </a:solidFill>
                <a:effectLst/>
                <a:latin typeface="Times New Roman" panose="02020603050405020304" pitchFamily="18" charset="0"/>
              </a:rPr>
              <a:t>   </a:t>
            </a:r>
            <a:r>
              <a:rPr lang="fr-CA" b="1" i="0" dirty="0">
                <a:solidFill>
                  <a:srgbClr val="000000"/>
                </a:solidFill>
                <a:effectLst/>
                <a:latin typeface="Arial" panose="020B0604020202020204" pitchFamily="34" charset="0"/>
              </a:rPr>
              <a:t>Les facteurs objectifs</a:t>
            </a:r>
            <a:endParaRPr lang="fr-CA" b="0" i="0" dirty="0">
              <a:solidFill>
                <a:srgbClr val="000000"/>
              </a:solidFill>
              <a:effectLst/>
              <a:latin typeface="Arial" panose="020B0604020202020204" pitchFamily="34" charset="0"/>
            </a:endParaRPr>
          </a:p>
          <a:p>
            <a:pPr marL="0" marR="0" indent="0" algn="just">
              <a:spcBef>
                <a:spcPts val="600"/>
              </a:spcBef>
              <a:spcAft>
                <a:spcPts val="600"/>
              </a:spcAft>
            </a:pPr>
            <a:r>
              <a:rPr lang="fr-CA" sz="1800" b="0" i="0" dirty="0">
                <a:solidFill>
                  <a:srgbClr val="000000"/>
                </a:solidFill>
                <a:effectLst/>
                <a:latin typeface="Arial" panose="020B0604020202020204" pitchFamily="34" charset="0"/>
              </a:rPr>
              <a:t>[37]</a:t>
            </a:r>
            <a:r>
              <a:rPr lang="fr-CA" sz="1800" b="0" i="0" dirty="0">
                <a:solidFill>
                  <a:srgbClr val="000000"/>
                </a:solidFill>
                <a:effectLst/>
                <a:latin typeface="Times New Roman" panose="02020603050405020304" pitchFamily="18" charset="0"/>
              </a:rPr>
              <a:t>      </a:t>
            </a:r>
            <a:r>
              <a:rPr lang="fr-CA" sz="1800" b="0" i="0" dirty="0">
                <a:solidFill>
                  <a:srgbClr val="000000"/>
                </a:solidFill>
                <a:effectLst/>
                <a:latin typeface="Arial" panose="020B0604020202020204" pitchFamily="34" charset="0"/>
              </a:rPr>
              <a:t>Le présent dossier ne comporte aucun facteur objectif atténuant.</a:t>
            </a:r>
          </a:p>
          <a:p>
            <a:pPr marL="0" marR="0" indent="0" algn="just">
              <a:spcBef>
                <a:spcPts val="600"/>
              </a:spcBef>
              <a:spcAft>
                <a:spcPts val="0"/>
              </a:spcAft>
            </a:pPr>
            <a:r>
              <a:rPr lang="fr-CA" sz="1800" b="0" i="0" dirty="0">
                <a:solidFill>
                  <a:srgbClr val="000000"/>
                </a:solidFill>
                <a:effectLst/>
                <a:latin typeface="Arial" panose="020B0604020202020204" pitchFamily="34" charset="0"/>
              </a:rPr>
              <a:t>[38]</a:t>
            </a:r>
            <a:r>
              <a:rPr lang="fr-CA" sz="1800" b="0" i="0" dirty="0">
                <a:solidFill>
                  <a:srgbClr val="000000"/>
                </a:solidFill>
                <a:effectLst/>
                <a:latin typeface="Times New Roman" panose="02020603050405020304" pitchFamily="18" charset="0"/>
              </a:rPr>
              <a:t>      </a:t>
            </a:r>
            <a:r>
              <a:rPr lang="fr-CA" sz="1800" b="0" i="0" dirty="0">
                <a:solidFill>
                  <a:srgbClr val="000000"/>
                </a:solidFill>
                <a:effectLst/>
                <a:latin typeface="Arial" panose="020B0604020202020204" pitchFamily="34" charset="0"/>
              </a:rPr>
              <a:t>L’intimé a été déclaré coupable d’une infraction à l’article 15 au </a:t>
            </a:r>
            <a:r>
              <a:rPr lang="fr-CA" sz="1800" b="0" i="1" u="none" strike="noStrike" dirty="0">
                <a:solidFill>
                  <a:srgbClr val="027ABB"/>
                </a:solidFill>
                <a:effectLst/>
                <a:latin typeface="Arial" panose="020B0604020202020204" pitchFamily="34" charset="0"/>
                <a:hlinkClick r:id="rId27"/>
              </a:rPr>
              <a:t>Règlement sur les cabinets et les effets des membres de l’ordre des podiatres du Québec</a:t>
            </a:r>
            <a:r>
              <a:rPr lang="fr-CA" sz="1800" b="0" i="0" u="none" strike="noStrike" dirty="0">
                <a:solidFill>
                  <a:srgbClr val="027ABB"/>
                </a:solidFill>
                <a:effectLst/>
                <a:latin typeface="Arial" panose="020B0604020202020204" pitchFamily="34" charset="0"/>
                <a:hlinkClick r:id="rId31"/>
              </a:rPr>
              <a:t>[16]</a:t>
            </a:r>
            <a:r>
              <a:rPr lang="fr-CA" sz="1800" b="0" i="0" dirty="0">
                <a:solidFill>
                  <a:srgbClr val="000000"/>
                </a:solidFill>
                <a:effectLst/>
                <a:latin typeface="Arial" panose="020B0604020202020204" pitchFamily="34" charset="0"/>
              </a:rPr>
              <a:t> qui se lit comme suit :</a:t>
            </a:r>
          </a:p>
          <a:p>
            <a:pPr marL="457200" marR="457200" algn="just">
              <a:spcBef>
                <a:spcPts val="600"/>
              </a:spcBef>
              <a:spcAft>
                <a:spcPts val="1800"/>
              </a:spcAft>
            </a:pPr>
            <a:r>
              <a:rPr lang="fr-CA" sz="1800" b="1" i="0" dirty="0">
                <a:solidFill>
                  <a:srgbClr val="000000"/>
                </a:solidFill>
                <a:effectLst/>
                <a:latin typeface="Arial" panose="020B0604020202020204" pitchFamily="34" charset="0"/>
              </a:rPr>
              <a:t>15.</a:t>
            </a:r>
            <a:r>
              <a:rPr lang="fr-CA" sz="1800" b="0" i="0" dirty="0">
                <a:solidFill>
                  <a:srgbClr val="000000"/>
                </a:solidFill>
                <a:effectLst/>
                <a:latin typeface="Arial" panose="020B0604020202020204" pitchFamily="34" charset="0"/>
              </a:rPr>
              <a:t> Un podiatre doit ranger ou s’assurer que soient rangés ses dossiers dans un local ou un meuble pouvant être fermé à clef ou autrement, auquel le public n’a pas accès librement.</a:t>
            </a:r>
            <a:endParaRPr lang="fr-CA" b="0" i="0" dirty="0">
              <a:solidFill>
                <a:srgbClr val="000000"/>
              </a:solidFill>
              <a:effectLst/>
              <a:latin typeface="Arial" panose="020B0604020202020204" pitchFamily="34" charset="0"/>
            </a:endParaRPr>
          </a:p>
          <a:p>
            <a:pPr marL="0" marR="0" indent="0" algn="just">
              <a:spcBef>
                <a:spcPts val="600"/>
              </a:spcBef>
              <a:spcAft>
                <a:spcPts val="600"/>
              </a:spcAft>
            </a:pPr>
            <a:r>
              <a:rPr lang="fr-CA" sz="1800" b="0" i="0" dirty="0">
                <a:solidFill>
                  <a:srgbClr val="000000"/>
                </a:solidFill>
                <a:effectLst/>
                <a:latin typeface="Arial" panose="020B0604020202020204" pitchFamily="34" charset="0"/>
              </a:rPr>
              <a:t>[39]</a:t>
            </a:r>
            <a:r>
              <a:rPr lang="fr-CA" sz="1800" b="0" i="0" dirty="0">
                <a:solidFill>
                  <a:srgbClr val="000000"/>
                </a:solidFill>
                <a:effectLst/>
                <a:latin typeface="Times New Roman" panose="02020603050405020304" pitchFamily="18" charset="0"/>
              </a:rPr>
              <a:t>      </a:t>
            </a:r>
            <a:r>
              <a:rPr lang="fr-CA" sz="1800" b="0" i="0" dirty="0">
                <a:solidFill>
                  <a:srgbClr val="000000"/>
                </a:solidFill>
                <a:effectLst/>
                <a:latin typeface="Arial" panose="020B0604020202020204" pitchFamily="34" charset="0"/>
              </a:rPr>
              <a:t>La preuve révèle que l’intimé, alors qu’il procède à la fermeture de sa clinique située à Piedmont, omet d’assurer la conservation et/ou la confidentialité de 299 dossiers patients. Il y a lieu de mentionner que la période d’inconduite de l’intimé se termine à la suite de la transmission d’une information à l’Ordre des podiatres du Québec par une personne ayant découvert de façon fortuite ces dossiers.</a:t>
            </a:r>
          </a:p>
          <a:p>
            <a:pPr marL="0" marR="0" indent="0" algn="just">
              <a:spcBef>
                <a:spcPts val="600"/>
              </a:spcBef>
              <a:spcAft>
                <a:spcPts val="600"/>
              </a:spcAft>
            </a:pPr>
            <a:r>
              <a:rPr lang="fr-CA" sz="1800" b="0" i="0" dirty="0">
                <a:solidFill>
                  <a:srgbClr val="000000"/>
                </a:solidFill>
                <a:effectLst/>
                <a:latin typeface="Arial" panose="020B0604020202020204" pitchFamily="34" charset="0"/>
              </a:rPr>
              <a:t>[40]</a:t>
            </a:r>
            <a:r>
              <a:rPr lang="fr-CA" sz="1800" b="0" i="0" dirty="0">
                <a:solidFill>
                  <a:srgbClr val="000000"/>
                </a:solidFill>
                <a:effectLst/>
                <a:latin typeface="Times New Roman" panose="02020603050405020304" pitchFamily="18" charset="0"/>
              </a:rPr>
              <a:t>      </a:t>
            </a:r>
            <a:r>
              <a:rPr lang="fr-CA" sz="1800" b="0" i="0" dirty="0">
                <a:solidFill>
                  <a:srgbClr val="000000"/>
                </a:solidFill>
                <a:effectLst/>
                <a:latin typeface="Arial" panose="020B0604020202020204" pitchFamily="34" charset="0"/>
              </a:rPr>
              <a:t>Assurer la confidentialité des dossiers constitués au nom d’un client ou d’un patient constitue une obligation de premier plan pour l’ensemble des professionnels. Cette obligation doit demeurer une préoccupation constante dans l’exercice de leur profession.</a:t>
            </a:r>
          </a:p>
          <a:p>
            <a:pPr marL="0" marR="0" indent="0" algn="just">
              <a:spcBef>
                <a:spcPts val="600"/>
              </a:spcBef>
              <a:spcAft>
                <a:spcPts val="600"/>
              </a:spcAft>
            </a:pPr>
            <a:r>
              <a:rPr lang="fr-CA" sz="1800" b="0" i="0" dirty="0">
                <a:solidFill>
                  <a:srgbClr val="000000"/>
                </a:solidFill>
                <a:effectLst/>
                <a:latin typeface="Arial" panose="020B0604020202020204" pitchFamily="34" charset="0"/>
              </a:rPr>
              <a:t>[41]</a:t>
            </a:r>
            <a:r>
              <a:rPr lang="fr-CA" sz="1800" b="0" i="0" dirty="0">
                <a:solidFill>
                  <a:srgbClr val="000000"/>
                </a:solidFill>
                <a:effectLst/>
                <a:latin typeface="Times New Roman" panose="02020603050405020304" pitchFamily="18" charset="0"/>
              </a:rPr>
              <a:t>      </a:t>
            </a:r>
            <a:r>
              <a:rPr lang="fr-CA" sz="1800" b="0" i="0" dirty="0">
                <a:solidFill>
                  <a:srgbClr val="000000"/>
                </a:solidFill>
                <a:effectLst/>
                <a:latin typeface="Arial" panose="020B0604020202020204" pitchFamily="34" charset="0"/>
              </a:rPr>
              <a:t>L’encadrement des professionnels vise à assurer la protection du public, c’est-à-dire le droit du public d’avoir accès à des professionnels respectueux de leur code de déontologie et de la réglementation entourant l’exercice de leur profession. La protection des renseignements personnels et médicaux par des mécanismes adéquats et par la vigilance des professionnels est l’une des composantes de cette protection du public. Nous sommes au cœur de l’exercice de la profession.</a:t>
            </a:r>
          </a:p>
          <a:p>
            <a:pPr marL="0" marR="0" indent="0" algn="just">
              <a:spcBef>
                <a:spcPts val="600"/>
              </a:spcBef>
              <a:spcAft>
                <a:spcPts val="600"/>
              </a:spcAft>
            </a:pPr>
            <a:r>
              <a:rPr lang="fr-CA" sz="1800" b="0" i="0" dirty="0">
                <a:solidFill>
                  <a:srgbClr val="000000"/>
                </a:solidFill>
                <a:effectLst/>
                <a:latin typeface="Arial" panose="020B0604020202020204" pitchFamily="34" charset="0"/>
              </a:rPr>
              <a:t>[42]</a:t>
            </a:r>
            <a:r>
              <a:rPr lang="fr-CA" sz="1800" b="0" i="0" dirty="0">
                <a:solidFill>
                  <a:srgbClr val="000000"/>
                </a:solidFill>
                <a:effectLst/>
                <a:latin typeface="Times New Roman" panose="02020603050405020304" pitchFamily="18" charset="0"/>
              </a:rPr>
              <a:t>      </a:t>
            </a:r>
            <a:r>
              <a:rPr lang="fr-CA" sz="1800" b="0" i="0" dirty="0">
                <a:solidFill>
                  <a:srgbClr val="000000"/>
                </a:solidFill>
                <a:effectLst/>
                <a:latin typeface="Arial" panose="020B0604020202020204" pitchFamily="34" charset="0"/>
              </a:rPr>
              <a:t>Bien que l’intimé procède à la fermeture d’une clinique, il omet d’assurer la conservation et/ou la confidentialité de 299 dossiers laissés sur place. En matière de gravité objective, la conduite reprochée à l’intimé est très grave et porte ombrage à l’ensemble de la profession.</a:t>
            </a:r>
          </a:p>
          <a:p>
            <a:pPr marL="0" marR="0" indent="0" algn="just">
              <a:spcBef>
                <a:spcPts val="600"/>
              </a:spcBef>
              <a:spcAft>
                <a:spcPts val="600"/>
              </a:spcAft>
            </a:pPr>
            <a:r>
              <a:rPr lang="fr-CA" sz="1800" b="0" i="0" dirty="0">
                <a:solidFill>
                  <a:srgbClr val="000000"/>
                </a:solidFill>
                <a:effectLst/>
                <a:latin typeface="Arial" panose="020B0604020202020204" pitchFamily="34" charset="0"/>
              </a:rPr>
              <a:t>[43]</a:t>
            </a:r>
            <a:r>
              <a:rPr lang="fr-CA" sz="1800" b="0" i="0" dirty="0">
                <a:solidFill>
                  <a:srgbClr val="000000"/>
                </a:solidFill>
                <a:effectLst/>
                <a:latin typeface="Times New Roman" panose="02020603050405020304" pitchFamily="18" charset="0"/>
              </a:rPr>
              <a:t>      </a:t>
            </a:r>
            <a:r>
              <a:rPr lang="fr-CA" sz="1800" b="0" i="0" dirty="0">
                <a:solidFill>
                  <a:srgbClr val="000000"/>
                </a:solidFill>
                <a:effectLst/>
                <a:latin typeface="Arial" panose="020B0604020202020204" pitchFamily="34" charset="0"/>
              </a:rPr>
              <a:t>La durée de l’infraction est importante, soit 18 mois.</a:t>
            </a:r>
          </a:p>
          <a:p>
            <a:pPr marL="0" marR="0" indent="0" algn="just">
              <a:spcBef>
                <a:spcPts val="600"/>
              </a:spcBef>
              <a:spcAft>
                <a:spcPts val="600"/>
              </a:spcAft>
            </a:pPr>
            <a:r>
              <a:rPr lang="fr-CA" sz="1800" b="0" i="0" dirty="0">
                <a:solidFill>
                  <a:srgbClr val="000000"/>
                </a:solidFill>
                <a:effectLst/>
                <a:latin typeface="Arial" panose="020B0604020202020204" pitchFamily="34" charset="0"/>
              </a:rPr>
              <a:t>[44]</a:t>
            </a:r>
            <a:r>
              <a:rPr lang="fr-CA" sz="1800" b="0" i="0" dirty="0">
                <a:solidFill>
                  <a:srgbClr val="000000"/>
                </a:solidFill>
                <a:effectLst/>
                <a:latin typeface="Times New Roman" panose="02020603050405020304" pitchFamily="18" charset="0"/>
              </a:rPr>
              <a:t>      </a:t>
            </a:r>
            <a:r>
              <a:rPr lang="fr-CA" sz="1800" b="0" i="0" dirty="0">
                <a:solidFill>
                  <a:srgbClr val="000000"/>
                </a:solidFill>
                <a:effectLst/>
                <a:latin typeface="Arial" panose="020B0604020202020204" pitchFamily="34" charset="0"/>
              </a:rPr>
              <a:t>Tout au cours de cette période de 18 mois, les patients de l’intimé étaient légitimement en droit de croire qu’aucun tiers ne puisse avoir accès librement à leurs informations personnelles, dont certaines hautement confidentielles.</a:t>
            </a:r>
          </a:p>
          <a:p>
            <a:pPr marL="0" marR="0" indent="0" algn="just">
              <a:spcBef>
                <a:spcPts val="600"/>
              </a:spcBef>
              <a:spcAft>
                <a:spcPts val="600"/>
              </a:spcAft>
            </a:pPr>
            <a:r>
              <a:rPr lang="fr-CA" sz="1800" b="0" i="0" dirty="0">
                <a:solidFill>
                  <a:srgbClr val="000000"/>
                </a:solidFill>
                <a:effectLst/>
                <a:latin typeface="Arial" panose="020B0604020202020204" pitchFamily="34" charset="0"/>
              </a:rPr>
              <a:t>[45]</a:t>
            </a:r>
            <a:r>
              <a:rPr lang="fr-CA" sz="1800" b="0" i="0" dirty="0">
                <a:solidFill>
                  <a:srgbClr val="000000"/>
                </a:solidFill>
                <a:effectLst/>
                <a:latin typeface="Times New Roman" panose="02020603050405020304" pitchFamily="18" charset="0"/>
              </a:rPr>
              <a:t>        </a:t>
            </a:r>
            <a:r>
              <a:rPr lang="fr-CA" sz="1800" b="0" i="0" dirty="0">
                <a:solidFill>
                  <a:srgbClr val="000000"/>
                </a:solidFill>
                <a:effectLst/>
                <a:latin typeface="Arial" panose="020B0604020202020204" pitchFamily="34" charset="0"/>
              </a:rPr>
              <a:t>Or, l’intimé faillit à son obligation de s’assurer que le public ne puisse avoir accès librement aux 299 dossiers patients qu’il a constitués dans l’exercice de sa profession, tel que l’exige le libellé de l’article 15 du </a:t>
            </a:r>
            <a:r>
              <a:rPr lang="fr-CA" sz="1800" b="0" i="1" dirty="0">
                <a:solidFill>
                  <a:srgbClr val="000000"/>
                </a:solidFill>
                <a:effectLst/>
                <a:latin typeface="Arial" panose="020B0604020202020204" pitchFamily="34" charset="0"/>
              </a:rPr>
              <a:t>Règlement</a:t>
            </a:r>
            <a:r>
              <a:rPr lang="fr-CA" sz="1800" b="0" i="0" dirty="0">
                <a:solidFill>
                  <a:srgbClr val="000000"/>
                </a:solidFill>
                <a:effectLst/>
                <a:latin typeface="Arial" panose="020B0604020202020204" pitchFamily="34" charset="0"/>
              </a:rPr>
              <a:t>.</a:t>
            </a:r>
          </a:p>
          <a:p>
            <a:pPr marL="0" marR="0" indent="0" algn="just">
              <a:spcBef>
                <a:spcPts val="600"/>
              </a:spcBef>
              <a:spcAft>
                <a:spcPts val="600"/>
              </a:spcAft>
            </a:pPr>
            <a:r>
              <a:rPr lang="fr-CA" sz="1800" b="0" i="0" dirty="0">
                <a:solidFill>
                  <a:srgbClr val="000000"/>
                </a:solidFill>
                <a:effectLst/>
                <a:latin typeface="Arial" panose="020B0604020202020204" pitchFamily="34" charset="0"/>
              </a:rPr>
              <a:t>[46]</a:t>
            </a:r>
            <a:r>
              <a:rPr lang="fr-CA" sz="1800" b="0" i="0" dirty="0">
                <a:solidFill>
                  <a:srgbClr val="000000"/>
                </a:solidFill>
                <a:effectLst/>
                <a:latin typeface="Times New Roman" panose="02020603050405020304" pitchFamily="18" charset="0"/>
              </a:rPr>
              <a:t>        </a:t>
            </a:r>
            <a:r>
              <a:rPr lang="fr-CA" sz="1800" b="0" i="0" dirty="0">
                <a:solidFill>
                  <a:srgbClr val="000000"/>
                </a:solidFill>
                <a:effectLst/>
                <a:latin typeface="Arial" panose="020B0604020202020204" pitchFamily="34" charset="0"/>
              </a:rPr>
              <a:t>Les conséquences possibles d’une infraction peuvent être prises en considération, « qu’elles se soient réalisées ou non »</a:t>
            </a:r>
            <a:r>
              <a:rPr lang="fr-CA" sz="1800" b="0" i="0" u="none" strike="noStrike" dirty="0">
                <a:solidFill>
                  <a:srgbClr val="027ABB"/>
                </a:solidFill>
                <a:effectLst/>
                <a:latin typeface="Arial" panose="020B0604020202020204" pitchFamily="34" charset="0"/>
                <a:hlinkClick r:id="rId32"/>
              </a:rPr>
              <a:t>[17]</a:t>
            </a:r>
            <a:r>
              <a:rPr lang="fr-CA" sz="1800" b="0" i="0" dirty="0">
                <a:solidFill>
                  <a:srgbClr val="000000"/>
                </a:solidFill>
                <a:effectLst/>
                <a:latin typeface="Arial" panose="020B0604020202020204" pitchFamily="34" charset="0"/>
              </a:rPr>
              <a:t>. Il s’agit d’un facteur aggravant important.</a:t>
            </a:r>
          </a:p>
          <a:p>
            <a:pPr marL="0" marR="0" indent="0" algn="just">
              <a:spcBef>
                <a:spcPts val="600"/>
              </a:spcBef>
              <a:spcAft>
                <a:spcPts val="600"/>
              </a:spcAft>
            </a:pPr>
            <a:r>
              <a:rPr lang="fr-CA" sz="1800" b="0" i="0" dirty="0">
                <a:solidFill>
                  <a:srgbClr val="000000"/>
                </a:solidFill>
                <a:effectLst/>
                <a:latin typeface="Arial" panose="020B0604020202020204" pitchFamily="34" charset="0"/>
              </a:rPr>
              <a:t>[47]</a:t>
            </a:r>
            <a:r>
              <a:rPr lang="fr-CA" sz="1800" b="0" i="0" dirty="0">
                <a:solidFill>
                  <a:srgbClr val="000000"/>
                </a:solidFill>
                <a:effectLst/>
                <a:latin typeface="Times New Roman" panose="02020603050405020304" pitchFamily="18" charset="0"/>
              </a:rPr>
              <a:t>        </a:t>
            </a:r>
            <a:r>
              <a:rPr lang="fr-CA" sz="1800" b="0" i="0" dirty="0">
                <a:solidFill>
                  <a:srgbClr val="000000"/>
                </a:solidFill>
                <a:effectLst/>
                <a:latin typeface="Arial" panose="020B0604020202020204" pitchFamily="34" charset="0"/>
              </a:rPr>
              <a:t>La prééminence de l’obligation de confidentialité doit être réitérée afin de conserver la confiance du public envers la profession de podiatre.</a:t>
            </a:r>
          </a:p>
          <a:p>
            <a:pPr marL="0" marR="0" indent="0" algn="just">
              <a:spcBef>
                <a:spcPts val="600"/>
              </a:spcBef>
              <a:spcAft>
                <a:spcPts val="600"/>
              </a:spcAft>
            </a:pPr>
            <a:r>
              <a:rPr lang="fr-CA" sz="1800" b="0" i="0" dirty="0">
                <a:solidFill>
                  <a:srgbClr val="000000"/>
                </a:solidFill>
                <a:effectLst/>
                <a:latin typeface="Arial" panose="020B0604020202020204" pitchFamily="34" charset="0"/>
              </a:rPr>
              <a:t>[48]</a:t>
            </a:r>
            <a:r>
              <a:rPr lang="fr-CA" sz="1800" b="0" i="0" dirty="0">
                <a:solidFill>
                  <a:srgbClr val="000000"/>
                </a:solidFill>
                <a:effectLst/>
                <a:latin typeface="Times New Roman" panose="02020603050405020304" pitchFamily="18" charset="0"/>
              </a:rPr>
              <a:t>      </a:t>
            </a:r>
            <a:r>
              <a:rPr lang="fr-CA" sz="1800" b="0" i="0" dirty="0">
                <a:solidFill>
                  <a:srgbClr val="000000"/>
                </a:solidFill>
                <a:effectLst/>
                <a:latin typeface="Arial" panose="020B0604020202020204" pitchFamily="34" charset="0"/>
              </a:rPr>
              <a:t>Ainsi les facteurs objectifs militent en faveur d’une sanction qui tient compte de la gravité de l’infraction.</a:t>
            </a:r>
          </a:p>
          <a:p>
            <a:pPr marL="1143000" marR="0" indent="-228600" algn="just">
              <a:spcBef>
                <a:spcPts val="600"/>
              </a:spcBef>
              <a:spcAft>
                <a:spcPts val="600"/>
              </a:spcAft>
            </a:pPr>
            <a:r>
              <a:rPr lang="fr-CA" b="1" i="0" dirty="0">
                <a:solidFill>
                  <a:srgbClr val="000000"/>
                </a:solidFill>
                <a:effectLst/>
                <a:latin typeface="Arial" panose="020B0604020202020204" pitchFamily="34" charset="0"/>
              </a:rPr>
              <a:t>b)</a:t>
            </a:r>
            <a:r>
              <a:rPr lang="fr-CA" sz="1800" b="1" i="0" dirty="0">
                <a:solidFill>
                  <a:srgbClr val="000000"/>
                </a:solidFill>
                <a:effectLst/>
                <a:latin typeface="Times New Roman" panose="02020603050405020304" pitchFamily="18" charset="0"/>
              </a:rPr>
              <a:t>   </a:t>
            </a:r>
            <a:r>
              <a:rPr lang="fr-CA" b="1" i="0" dirty="0">
                <a:solidFill>
                  <a:srgbClr val="000000"/>
                </a:solidFill>
                <a:effectLst/>
                <a:latin typeface="Arial" panose="020B0604020202020204" pitchFamily="34" charset="0"/>
              </a:rPr>
              <a:t>Les facteurs subjectifs</a:t>
            </a:r>
            <a:endParaRPr lang="fr-CA" b="0" i="0" dirty="0">
              <a:solidFill>
                <a:srgbClr val="000000"/>
              </a:solidFill>
              <a:effectLst/>
              <a:latin typeface="Arial" panose="020B0604020202020204" pitchFamily="34" charset="0"/>
            </a:endParaRPr>
          </a:p>
          <a:p>
            <a:pPr marL="0" marR="0" indent="0" algn="just">
              <a:spcBef>
                <a:spcPts val="600"/>
              </a:spcBef>
              <a:spcAft>
                <a:spcPts val="600"/>
              </a:spcAft>
            </a:pPr>
            <a:r>
              <a:rPr lang="fr-CA" sz="1800" b="0" i="0" dirty="0">
                <a:solidFill>
                  <a:srgbClr val="000000"/>
                </a:solidFill>
                <a:effectLst/>
                <a:latin typeface="Arial" panose="020B0604020202020204" pitchFamily="34" charset="0"/>
              </a:rPr>
              <a:t>[49]</a:t>
            </a:r>
            <a:r>
              <a:rPr lang="fr-CA" sz="1800" b="0" i="0" dirty="0">
                <a:solidFill>
                  <a:srgbClr val="000000"/>
                </a:solidFill>
                <a:effectLst/>
                <a:latin typeface="Times New Roman" panose="02020603050405020304" pitchFamily="18" charset="0"/>
              </a:rPr>
              <a:t>      </a:t>
            </a:r>
            <a:r>
              <a:rPr lang="fr-CA" sz="1800" b="0" i="0" dirty="0">
                <a:solidFill>
                  <a:srgbClr val="000000"/>
                </a:solidFill>
                <a:effectLst/>
                <a:latin typeface="Arial" panose="020B0604020202020204" pitchFamily="34" charset="0"/>
              </a:rPr>
              <a:t>Le présent dossier ne comporte aucun facteur subjectif atténuant.</a:t>
            </a:r>
          </a:p>
          <a:p>
            <a:pPr marL="0" marR="0" indent="0" algn="just">
              <a:spcBef>
                <a:spcPts val="600"/>
              </a:spcBef>
              <a:spcAft>
                <a:spcPts val="600"/>
              </a:spcAft>
            </a:pPr>
            <a:r>
              <a:rPr lang="fr-CA" sz="1800" b="0" i="0" dirty="0">
                <a:solidFill>
                  <a:srgbClr val="000000"/>
                </a:solidFill>
                <a:effectLst/>
                <a:latin typeface="Arial" panose="020B0604020202020204" pitchFamily="34" charset="0"/>
              </a:rPr>
              <a:t>[50]</a:t>
            </a:r>
            <a:r>
              <a:rPr lang="fr-CA" sz="1800" b="0" i="0" dirty="0">
                <a:solidFill>
                  <a:srgbClr val="000000"/>
                </a:solidFill>
                <a:effectLst/>
                <a:latin typeface="Times New Roman" panose="02020603050405020304" pitchFamily="18" charset="0"/>
              </a:rPr>
              <a:t>      </a:t>
            </a:r>
            <a:r>
              <a:rPr lang="fr-CA" sz="1800" b="0" i="0" dirty="0">
                <a:solidFill>
                  <a:srgbClr val="000000"/>
                </a:solidFill>
                <a:effectLst/>
                <a:latin typeface="Arial" panose="020B0604020202020204" pitchFamily="34" charset="0"/>
              </a:rPr>
              <a:t>L’intimé est membre de l’Ordre des podiatres du Québec depuis le 10 juin 1998</a:t>
            </a:r>
            <a:r>
              <a:rPr lang="fr-CA" sz="1800" b="0" i="0" u="none" strike="noStrike" dirty="0">
                <a:solidFill>
                  <a:srgbClr val="027ABB"/>
                </a:solidFill>
                <a:effectLst/>
                <a:latin typeface="Arial" panose="020B0604020202020204" pitchFamily="34" charset="0"/>
                <a:hlinkClick r:id="rId33"/>
              </a:rPr>
              <a:t>[18]</a:t>
            </a:r>
            <a:r>
              <a:rPr lang="fr-CA" sz="1800" b="0" i="0" dirty="0">
                <a:solidFill>
                  <a:srgbClr val="000000"/>
                </a:solidFill>
                <a:effectLst/>
                <a:latin typeface="Arial" panose="020B0604020202020204" pitchFamily="34" charset="0"/>
              </a:rPr>
              <a:t>. Au moment des infractions, il cumule près de 17 ans d’expérience</a:t>
            </a:r>
            <a:r>
              <a:rPr lang="fr-CA" sz="1800" b="0" i="0" u="none" strike="noStrike" dirty="0">
                <a:solidFill>
                  <a:srgbClr val="027ABB"/>
                </a:solidFill>
                <a:effectLst/>
                <a:latin typeface="Arial" panose="020B0604020202020204" pitchFamily="34" charset="0"/>
                <a:hlinkClick r:id="rId34"/>
              </a:rPr>
              <a:t>[19]</a:t>
            </a:r>
            <a:r>
              <a:rPr lang="fr-CA" sz="1800" b="0" i="0" dirty="0">
                <a:solidFill>
                  <a:srgbClr val="000000"/>
                </a:solidFill>
                <a:effectLst/>
                <a:latin typeface="Arial" panose="020B0604020202020204" pitchFamily="34" charset="0"/>
              </a:rPr>
              <a:t>. L’intimé était donc un professionnel expérimenté. Il s’agit d’un facteur aggravant.</a:t>
            </a:r>
          </a:p>
          <a:p>
            <a:pPr marL="0" marR="0" indent="0" algn="just">
              <a:spcBef>
                <a:spcPts val="600"/>
              </a:spcBef>
              <a:spcAft>
                <a:spcPts val="600"/>
              </a:spcAft>
            </a:pPr>
            <a:r>
              <a:rPr lang="fr-CA" sz="1800" b="0" i="0" dirty="0">
                <a:solidFill>
                  <a:srgbClr val="000000"/>
                </a:solidFill>
                <a:effectLst/>
                <a:latin typeface="Arial" panose="020B0604020202020204" pitchFamily="34" charset="0"/>
              </a:rPr>
              <a:t>[51]</a:t>
            </a:r>
            <a:r>
              <a:rPr lang="fr-CA" sz="1800" b="0" i="0" dirty="0">
                <a:solidFill>
                  <a:srgbClr val="000000"/>
                </a:solidFill>
                <a:effectLst/>
                <a:latin typeface="Times New Roman" panose="02020603050405020304" pitchFamily="18" charset="0"/>
              </a:rPr>
              <a:t>      </a:t>
            </a:r>
            <a:r>
              <a:rPr lang="fr-CA" sz="1800" b="0" i="0" dirty="0">
                <a:solidFill>
                  <a:srgbClr val="000000"/>
                </a:solidFill>
                <a:effectLst/>
                <a:latin typeface="Arial" panose="020B0604020202020204" pitchFamily="34" charset="0"/>
              </a:rPr>
              <a:t>Un patient confie à l’intimé des informations confidentielles sur la seule base d’une relation de confiance qui existe entre eux. En revanche, le patient bénéficie du droit au respect de sa vie privée et à la confidentialité des informations colligées à son dossier.</a:t>
            </a:r>
          </a:p>
          <a:p>
            <a:pPr marL="0" marR="0" indent="0" algn="just">
              <a:spcBef>
                <a:spcPts val="600"/>
              </a:spcBef>
              <a:spcAft>
                <a:spcPts val="600"/>
              </a:spcAft>
            </a:pPr>
            <a:r>
              <a:rPr lang="fr-CA" sz="1800" b="0" i="0" dirty="0">
                <a:solidFill>
                  <a:srgbClr val="000000"/>
                </a:solidFill>
                <a:effectLst/>
                <a:latin typeface="Arial" panose="020B0604020202020204" pitchFamily="34" charset="0"/>
              </a:rPr>
              <a:t>[52]</a:t>
            </a:r>
            <a:r>
              <a:rPr lang="fr-CA" sz="1800" b="0" i="0" dirty="0">
                <a:solidFill>
                  <a:srgbClr val="000000"/>
                </a:solidFill>
                <a:effectLst/>
                <a:latin typeface="Times New Roman" panose="02020603050405020304" pitchFamily="18" charset="0"/>
              </a:rPr>
              <a:t>      </a:t>
            </a:r>
            <a:r>
              <a:rPr lang="fr-CA" sz="1800" b="0" i="0" dirty="0">
                <a:solidFill>
                  <a:srgbClr val="000000"/>
                </a:solidFill>
                <a:effectLst/>
                <a:latin typeface="Arial" panose="020B0604020202020204" pitchFamily="34" charset="0"/>
              </a:rPr>
              <a:t>Les patients de l’intimé étaient en droit de s’attendre à ce que ce dernier agisse comme le gardien de leurs informations confidentielles lors de la fermeture de sa clinique. Or, la décision sur culpabilité du Conseil juge que l’intimé a omis d’assurer la conservation et/ou la confidentialité de 299 dossiers pendant 18 mois. Face à la trame factuelle, le Conseil conclut que l’intimé a fait preuve d’insouciance et a abusé de la confiance de ses patients.</a:t>
            </a:r>
          </a:p>
          <a:p>
            <a:pPr marL="0" marR="0" indent="0" algn="just">
              <a:spcBef>
                <a:spcPts val="600"/>
              </a:spcBef>
              <a:spcAft>
                <a:spcPts val="600"/>
              </a:spcAft>
            </a:pPr>
            <a:r>
              <a:rPr lang="fr-CA" sz="1800" b="0" i="0" dirty="0">
                <a:solidFill>
                  <a:srgbClr val="000000"/>
                </a:solidFill>
                <a:effectLst/>
                <a:latin typeface="Arial" panose="020B0604020202020204" pitchFamily="34" charset="0"/>
              </a:rPr>
              <a:t>[53]</a:t>
            </a:r>
            <a:r>
              <a:rPr lang="fr-CA" sz="1800" b="0" i="0" dirty="0">
                <a:solidFill>
                  <a:srgbClr val="000000"/>
                </a:solidFill>
                <a:effectLst/>
                <a:latin typeface="Times New Roman" panose="02020603050405020304" pitchFamily="18" charset="0"/>
              </a:rPr>
              <a:t>      </a:t>
            </a:r>
            <a:r>
              <a:rPr lang="fr-CA" sz="1800" b="0" i="0" dirty="0">
                <a:solidFill>
                  <a:srgbClr val="000000"/>
                </a:solidFill>
                <a:effectLst/>
                <a:latin typeface="Arial" panose="020B0604020202020204" pitchFamily="34" charset="0"/>
              </a:rPr>
              <a:t>Considérant ce qui précède, les facteurs subjectifs aggravants de l’abus de confiance et de l’insouciance sont présents au dossier.</a:t>
            </a:r>
          </a:p>
          <a:p>
            <a:pPr marL="0" marR="0" indent="0" algn="just">
              <a:spcBef>
                <a:spcPts val="600"/>
              </a:spcBef>
              <a:spcAft>
                <a:spcPts val="600"/>
              </a:spcAft>
            </a:pPr>
            <a:r>
              <a:rPr lang="fr-CA" sz="1800" b="0" i="0" dirty="0">
                <a:solidFill>
                  <a:srgbClr val="000000"/>
                </a:solidFill>
                <a:effectLst/>
                <a:latin typeface="Arial" panose="020B0604020202020204" pitchFamily="34" charset="0"/>
              </a:rPr>
              <a:t>[54]</a:t>
            </a:r>
            <a:r>
              <a:rPr lang="fr-CA" sz="1800" b="0" i="0" dirty="0">
                <a:solidFill>
                  <a:srgbClr val="000000"/>
                </a:solidFill>
                <a:effectLst/>
                <a:latin typeface="Times New Roman" panose="02020603050405020304" pitchFamily="18" charset="0"/>
              </a:rPr>
              <a:t>      </a:t>
            </a:r>
            <a:r>
              <a:rPr lang="fr-CA" sz="1800" b="0" i="0" dirty="0">
                <a:solidFill>
                  <a:srgbClr val="000000"/>
                </a:solidFill>
                <a:effectLst/>
                <a:latin typeface="Arial" panose="020B0604020202020204" pitchFamily="34" charset="0"/>
              </a:rPr>
              <a:t>Le Conseil procède maintenant à l’analyse d’un autre facteur aggravant soit le dossier disciplinaire de l’intimé.</a:t>
            </a:r>
          </a:p>
          <a:p>
            <a:pPr algn="just">
              <a:spcBef>
                <a:spcPts val="1300"/>
              </a:spcBef>
              <a:spcAft>
                <a:spcPts val="1200"/>
              </a:spcAft>
            </a:pPr>
            <a:endParaRPr lang="fr-CA" b="0" i="0" dirty="0">
              <a:solidFill>
                <a:srgbClr val="212529"/>
              </a:solidFill>
              <a:effectLst/>
              <a:latin typeface="Arial" panose="020B0604020202020204" pitchFamily="34" charset="0"/>
            </a:endParaRPr>
          </a:p>
          <a:p>
            <a:pPr algn="just">
              <a:spcBef>
                <a:spcPts val="1300"/>
              </a:spcBef>
              <a:spcAft>
                <a:spcPts val="1200"/>
              </a:spcAft>
            </a:pPr>
            <a:r>
              <a:rPr lang="fr-CA" b="0" i="0" dirty="0">
                <a:solidFill>
                  <a:srgbClr val="212529"/>
                </a:solidFill>
                <a:effectLst/>
                <a:latin typeface="Arial" panose="020B0604020202020204" pitchFamily="34" charset="0"/>
              </a:rPr>
              <a:t>+ note à L,effet qu’il y avait un dossier disciplinaire qui jouait en la défaveur du professionnel. </a:t>
            </a:r>
          </a:p>
          <a:p>
            <a:pPr algn="just">
              <a:spcBef>
                <a:spcPts val="1300"/>
              </a:spcBef>
              <a:spcAft>
                <a:spcPts val="1200"/>
              </a:spcAft>
            </a:pPr>
            <a:endParaRPr lang="fr-CA" b="0" i="0" dirty="0">
              <a:solidFill>
                <a:srgbClr val="212529"/>
              </a:solidFill>
              <a:effectLst/>
              <a:latin typeface="Arial" panose="020B0604020202020204" pitchFamily="34" charset="0"/>
            </a:endParaRPr>
          </a:p>
          <a:p>
            <a:pPr marL="0" marR="0" algn="just">
              <a:spcBef>
                <a:spcPts val="600"/>
              </a:spcBef>
              <a:spcAft>
                <a:spcPts val="1200"/>
              </a:spcAft>
            </a:pPr>
            <a:r>
              <a:rPr lang="fr-CA" b="1" i="0" dirty="0">
                <a:solidFill>
                  <a:srgbClr val="000000"/>
                </a:solidFill>
                <a:effectLst/>
                <a:latin typeface="Arial" panose="020B0604020202020204" pitchFamily="34" charset="0"/>
              </a:rPr>
              <a:t>EN CONSÉQUENCE, LE CONSEIL, UNANIMEMENT :</a:t>
            </a:r>
            <a:endParaRPr lang="fr-CA" b="0" i="0" dirty="0">
              <a:solidFill>
                <a:srgbClr val="000000"/>
              </a:solidFill>
              <a:effectLst/>
              <a:latin typeface="Arial" panose="020B0604020202020204" pitchFamily="34" charset="0"/>
            </a:endParaRPr>
          </a:p>
          <a:p>
            <a:pPr marL="0" marR="0" indent="0" algn="just">
              <a:spcBef>
                <a:spcPts val="600"/>
              </a:spcBef>
              <a:spcAft>
                <a:spcPts val="1200"/>
              </a:spcAft>
            </a:pPr>
            <a:r>
              <a:rPr lang="fr-CA" sz="1800" b="0" i="0" dirty="0">
                <a:solidFill>
                  <a:srgbClr val="000000"/>
                </a:solidFill>
                <a:effectLst/>
                <a:latin typeface="Arial" panose="020B0604020202020204" pitchFamily="34" charset="0"/>
              </a:rPr>
              <a:t>[116]</a:t>
            </a:r>
            <a:r>
              <a:rPr lang="fr-CA" sz="1800" b="0" i="0" dirty="0">
                <a:solidFill>
                  <a:srgbClr val="000000"/>
                </a:solidFill>
                <a:effectLst/>
                <a:latin typeface="Times New Roman" panose="02020603050405020304" pitchFamily="18" charset="0"/>
              </a:rPr>
              <a:t>     </a:t>
            </a:r>
            <a:r>
              <a:rPr lang="fr-CA" sz="1800" b="1" i="0" dirty="0">
                <a:solidFill>
                  <a:srgbClr val="000000"/>
                </a:solidFill>
                <a:effectLst/>
                <a:latin typeface="Arial" panose="020B0604020202020204" pitchFamily="34" charset="0"/>
              </a:rPr>
              <a:t>IMPOSE</a:t>
            </a:r>
            <a:r>
              <a:rPr lang="fr-CA" sz="1800" b="0" i="0" dirty="0">
                <a:solidFill>
                  <a:srgbClr val="000000"/>
                </a:solidFill>
                <a:effectLst/>
                <a:latin typeface="Arial" panose="020B0604020202020204" pitchFamily="34" charset="0"/>
              </a:rPr>
              <a:t> à l’intimé une période de radiation de six mois.</a:t>
            </a:r>
          </a:p>
          <a:p>
            <a:pPr marL="0" marR="0" indent="0" algn="just">
              <a:spcBef>
                <a:spcPts val="600"/>
              </a:spcBef>
              <a:spcAft>
                <a:spcPts val="1200"/>
              </a:spcAft>
            </a:pPr>
            <a:r>
              <a:rPr lang="fr-CA" sz="1800" b="0" i="0" dirty="0">
                <a:solidFill>
                  <a:srgbClr val="000000"/>
                </a:solidFill>
                <a:effectLst/>
                <a:latin typeface="Arial" panose="020B0604020202020204" pitchFamily="34" charset="0"/>
              </a:rPr>
              <a:t>[117]</a:t>
            </a:r>
            <a:r>
              <a:rPr lang="fr-CA" sz="1800" b="0" i="0" dirty="0">
                <a:solidFill>
                  <a:srgbClr val="000000"/>
                </a:solidFill>
                <a:effectLst/>
                <a:latin typeface="Times New Roman" panose="02020603050405020304" pitchFamily="18" charset="0"/>
              </a:rPr>
              <a:t>     </a:t>
            </a:r>
            <a:r>
              <a:rPr lang="fr-CA" sz="1800" b="1" i="0" dirty="0">
                <a:solidFill>
                  <a:srgbClr val="000000"/>
                </a:solidFill>
                <a:effectLst/>
                <a:latin typeface="Arial" panose="020B0604020202020204" pitchFamily="34" charset="0"/>
              </a:rPr>
              <a:t>ORDONNE</a:t>
            </a:r>
            <a:r>
              <a:rPr lang="fr-CA" sz="1800" b="0" i="0" dirty="0">
                <a:solidFill>
                  <a:srgbClr val="000000"/>
                </a:solidFill>
                <a:effectLst/>
                <a:latin typeface="Arial" panose="020B0604020202020204" pitchFamily="34" charset="0"/>
              </a:rPr>
              <a:t> à la secrétaire du Conseil de discipline de l’Ordre des podiatres du Québec de publier un avis de la présente décision dans un journal circulant dans le lieu où l’intimé a son domicile professionnel.</a:t>
            </a:r>
          </a:p>
          <a:p>
            <a:pPr marL="0" marR="0" indent="0" algn="just">
              <a:spcBef>
                <a:spcPts val="600"/>
              </a:spcBef>
              <a:spcAft>
                <a:spcPts val="1200"/>
              </a:spcAft>
            </a:pPr>
            <a:r>
              <a:rPr lang="fr-CA" sz="1800" b="0" i="0" dirty="0">
                <a:solidFill>
                  <a:srgbClr val="000000"/>
                </a:solidFill>
                <a:effectLst/>
                <a:latin typeface="Arial" panose="020B0604020202020204" pitchFamily="34" charset="0"/>
              </a:rPr>
              <a:t>[118]</a:t>
            </a:r>
            <a:r>
              <a:rPr lang="fr-CA" sz="1800" b="0" i="0" dirty="0">
                <a:solidFill>
                  <a:srgbClr val="000000"/>
                </a:solidFill>
                <a:effectLst/>
                <a:latin typeface="Times New Roman" panose="02020603050405020304" pitchFamily="18" charset="0"/>
              </a:rPr>
              <a:t>     </a:t>
            </a:r>
            <a:r>
              <a:rPr lang="fr-CA" sz="1800" b="1" i="0" dirty="0">
                <a:solidFill>
                  <a:srgbClr val="000000"/>
                </a:solidFill>
                <a:effectLst/>
                <a:latin typeface="Arial" panose="020B0604020202020204" pitchFamily="34" charset="0"/>
              </a:rPr>
              <a:t>CONDAMNE</a:t>
            </a:r>
            <a:r>
              <a:rPr lang="fr-CA" sz="1800" b="0" i="0" dirty="0">
                <a:solidFill>
                  <a:srgbClr val="000000"/>
                </a:solidFill>
                <a:effectLst/>
                <a:latin typeface="Arial" panose="020B0604020202020204" pitchFamily="34" charset="0"/>
              </a:rPr>
              <a:t> la plaignante au paiement de deux-tiers des déboursés en vertu de l’</a:t>
            </a:r>
            <a:r>
              <a:rPr lang="fr-CA" sz="1800" b="0" i="0" u="none" strike="noStrike" dirty="0">
                <a:solidFill>
                  <a:srgbClr val="027ABB"/>
                </a:solidFill>
                <a:effectLst/>
                <a:latin typeface="Arial" panose="020B0604020202020204" pitchFamily="34" charset="0"/>
                <a:hlinkClick r:id="rId35"/>
              </a:rPr>
              <a:t>article 151</a:t>
            </a:r>
            <a:r>
              <a:rPr lang="fr-CA" sz="1800" b="0" i="0" dirty="0">
                <a:solidFill>
                  <a:srgbClr val="000000"/>
                </a:solidFill>
                <a:effectLst/>
                <a:latin typeface="Arial" panose="020B0604020202020204" pitchFamily="34" charset="0"/>
              </a:rPr>
              <a:t> du </a:t>
            </a:r>
            <a:r>
              <a:rPr lang="fr-CA" sz="1800" b="0" i="1" u="none" strike="noStrike" dirty="0">
                <a:solidFill>
                  <a:srgbClr val="027ABB"/>
                </a:solidFill>
                <a:effectLst/>
                <a:latin typeface="Arial" panose="020B0604020202020204" pitchFamily="34" charset="0"/>
                <a:hlinkClick r:id="rId24"/>
              </a:rPr>
              <a:t>Code des professions</a:t>
            </a:r>
            <a:r>
              <a:rPr lang="fr-CA" sz="1800" b="0" i="0" dirty="0">
                <a:solidFill>
                  <a:srgbClr val="000000"/>
                </a:solidFill>
                <a:effectLst/>
                <a:latin typeface="Arial" panose="020B0604020202020204" pitchFamily="34" charset="0"/>
              </a:rPr>
              <a:t>.</a:t>
            </a:r>
          </a:p>
          <a:p>
            <a:pPr marL="0" marR="0" indent="0" algn="just">
              <a:spcBef>
                <a:spcPts val="600"/>
              </a:spcBef>
              <a:spcAft>
                <a:spcPts val="1200"/>
              </a:spcAft>
            </a:pPr>
            <a:r>
              <a:rPr lang="fr-CA" sz="1800" b="0" i="0" dirty="0">
                <a:solidFill>
                  <a:srgbClr val="000000"/>
                </a:solidFill>
                <a:effectLst/>
                <a:latin typeface="Arial" panose="020B0604020202020204" pitchFamily="34" charset="0"/>
              </a:rPr>
              <a:t>[119]</a:t>
            </a:r>
            <a:r>
              <a:rPr lang="fr-CA" sz="1800" b="0" i="0" dirty="0">
                <a:solidFill>
                  <a:srgbClr val="000000"/>
                </a:solidFill>
                <a:effectLst/>
                <a:latin typeface="Times New Roman" panose="02020603050405020304" pitchFamily="18" charset="0"/>
              </a:rPr>
              <a:t>     </a:t>
            </a:r>
            <a:r>
              <a:rPr lang="fr-CA" sz="1800" b="1" i="0" dirty="0">
                <a:solidFill>
                  <a:srgbClr val="000000"/>
                </a:solidFill>
                <a:effectLst/>
                <a:latin typeface="Arial" panose="020B0604020202020204" pitchFamily="34" charset="0"/>
              </a:rPr>
              <a:t>CONDAMNE</a:t>
            </a:r>
            <a:r>
              <a:rPr lang="fr-CA" sz="1800" b="0" i="0" dirty="0">
                <a:solidFill>
                  <a:srgbClr val="000000"/>
                </a:solidFill>
                <a:effectLst/>
                <a:latin typeface="Arial" panose="020B0604020202020204" pitchFamily="34" charset="0"/>
              </a:rPr>
              <a:t> l’intimé au paiement d’un tiers des déboursés en vertu de l’</a:t>
            </a:r>
            <a:r>
              <a:rPr lang="fr-CA" sz="1800" b="0" i="0" u="none" strike="noStrike" dirty="0">
                <a:solidFill>
                  <a:srgbClr val="027ABB"/>
                </a:solidFill>
                <a:effectLst/>
                <a:latin typeface="Arial" panose="020B0604020202020204" pitchFamily="34" charset="0"/>
                <a:hlinkClick r:id="rId35"/>
              </a:rPr>
              <a:t>article 151</a:t>
            </a:r>
            <a:r>
              <a:rPr lang="fr-CA" sz="1800" b="0" i="0" dirty="0">
                <a:solidFill>
                  <a:srgbClr val="000000"/>
                </a:solidFill>
                <a:effectLst/>
                <a:latin typeface="Arial" panose="020B0604020202020204" pitchFamily="34" charset="0"/>
              </a:rPr>
              <a:t> du </a:t>
            </a:r>
            <a:r>
              <a:rPr lang="fr-CA" sz="1800" b="0" i="1" u="none" strike="noStrike" dirty="0">
                <a:solidFill>
                  <a:srgbClr val="027ABB"/>
                </a:solidFill>
                <a:effectLst/>
                <a:latin typeface="Arial" panose="020B0604020202020204" pitchFamily="34" charset="0"/>
                <a:hlinkClick r:id="rId24"/>
              </a:rPr>
              <a:t>Code des professions</a:t>
            </a:r>
            <a:r>
              <a:rPr lang="fr-CA" sz="1800" b="0" i="0" dirty="0">
                <a:solidFill>
                  <a:srgbClr val="000000"/>
                </a:solidFill>
                <a:effectLst/>
                <a:latin typeface="Arial" panose="020B0604020202020204" pitchFamily="34" charset="0"/>
              </a:rPr>
              <a:t>.</a:t>
            </a:r>
          </a:p>
          <a:p>
            <a:pPr marL="0" marR="0" indent="0" algn="just">
              <a:spcBef>
                <a:spcPts val="600"/>
              </a:spcBef>
              <a:spcAft>
                <a:spcPts val="2400"/>
              </a:spcAft>
            </a:pPr>
            <a:r>
              <a:rPr lang="fr-CA" sz="1800" b="0" i="0" dirty="0">
                <a:solidFill>
                  <a:srgbClr val="000000"/>
                </a:solidFill>
                <a:effectLst/>
                <a:latin typeface="Arial" panose="020B0604020202020204" pitchFamily="34" charset="0"/>
              </a:rPr>
              <a:t>[120]</a:t>
            </a:r>
            <a:r>
              <a:rPr lang="fr-CA" sz="1800" b="0" i="0" dirty="0">
                <a:solidFill>
                  <a:srgbClr val="000000"/>
                </a:solidFill>
                <a:effectLst/>
                <a:latin typeface="Times New Roman" panose="02020603050405020304" pitchFamily="18" charset="0"/>
              </a:rPr>
              <a:t>     </a:t>
            </a:r>
            <a:r>
              <a:rPr lang="fr-CA" sz="1800" b="1" i="0" dirty="0">
                <a:solidFill>
                  <a:srgbClr val="000000"/>
                </a:solidFill>
                <a:effectLst/>
                <a:latin typeface="Arial" panose="020B0604020202020204" pitchFamily="34" charset="0"/>
              </a:rPr>
              <a:t>CONDAMNE</a:t>
            </a:r>
            <a:r>
              <a:rPr lang="fr-CA" sz="1800" b="0" i="0" dirty="0">
                <a:solidFill>
                  <a:srgbClr val="000000"/>
                </a:solidFill>
                <a:effectLst/>
                <a:latin typeface="Arial" panose="020B0604020202020204" pitchFamily="34" charset="0"/>
              </a:rPr>
              <a:t> l’intimé au paiement des frais de publication d’un avis de la présente décision.</a:t>
            </a:r>
          </a:p>
          <a:p>
            <a:pPr algn="just">
              <a:spcBef>
                <a:spcPts val="1300"/>
              </a:spcBef>
              <a:spcAft>
                <a:spcPts val="1200"/>
              </a:spcAft>
            </a:pPr>
            <a:endParaRPr lang="fr-CA" b="0" i="0" dirty="0">
              <a:solidFill>
                <a:srgbClr val="212529"/>
              </a:solidFill>
              <a:effectLst/>
              <a:latin typeface="Arial" panose="020B0604020202020204" pitchFamily="34" charset="0"/>
            </a:endParaRPr>
          </a:p>
          <a:p>
            <a:pPr algn="just">
              <a:spcBef>
                <a:spcPts val="1300"/>
              </a:spcBef>
              <a:spcAft>
                <a:spcPts val="1200"/>
              </a:spcAft>
            </a:pPr>
            <a:r>
              <a:rPr lang="fr-CA" b="0" i="0" dirty="0">
                <a:solidFill>
                  <a:srgbClr val="212529"/>
                </a:solidFill>
                <a:effectLst/>
                <a:latin typeface="Arial" panose="020B0604020202020204" pitchFamily="34" charset="0"/>
              </a:rPr>
              <a:t>Idem, dans un dossier concernant une physiothérapeute, </a:t>
            </a:r>
            <a:br>
              <a:rPr lang="fr-CA" b="0" i="0" u="none" strike="noStrike" dirty="0">
                <a:solidFill>
                  <a:srgbClr val="027ABB"/>
                </a:solidFill>
                <a:effectLst/>
                <a:latin typeface="Open Sans" panose="020B0606030504020204" pitchFamily="34" charset="0"/>
                <a:hlinkClick r:id="rId36"/>
              </a:rPr>
            </a:br>
            <a:r>
              <a:rPr lang="fr-CA" b="0" i="0" u="none" strike="noStrike" dirty="0">
                <a:solidFill>
                  <a:srgbClr val="027ABB"/>
                </a:solidFill>
                <a:effectLst/>
                <a:latin typeface="Open Sans" panose="020B0606030504020204" pitchFamily="34" charset="0"/>
                <a:hlinkClick r:id="rId36"/>
              </a:rPr>
              <a:t>Physiothérapie (Ordre professionnel de la) c Mota</a:t>
            </a:r>
            <a:r>
              <a:rPr lang="fr-CA" b="0" i="0" dirty="0">
                <a:solidFill>
                  <a:srgbClr val="212529"/>
                </a:solidFill>
                <a:effectLst/>
                <a:latin typeface="Open Sans" panose="020B0606030504020204" pitchFamily="34" charset="0"/>
              </a:rPr>
              <a:t>, 2018 CanLII 80077 (QC </a:t>
            </a:r>
            <a:r>
              <a:rPr lang="fr-CA" b="0" i="0" dirty="0" err="1">
                <a:solidFill>
                  <a:srgbClr val="212529"/>
                </a:solidFill>
                <a:effectLst/>
                <a:latin typeface="Open Sans" panose="020B0606030504020204" pitchFamily="34" charset="0"/>
              </a:rPr>
              <a:t>OPPQ</a:t>
            </a:r>
            <a:r>
              <a:rPr lang="fr-CA" b="0" i="0" dirty="0">
                <a:solidFill>
                  <a:srgbClr val="212529"/>
                </a:solidFill>
                <a:effectLst/>
                <a:latin typeface="Open Sans" panose="020B0606030504020204" pitchFamily="34" charset="0"/>
              </a:rPr>
              <a:t>),:</a:t>
            </a:r>
          </a:p>
          <a:p>
            <a:pPr marL="0" marR="0" indent="0" algn="just">
              <a:spcBef>
                <a:spcPts val="600"/>
              </a:spcBef>
              <a:spcAft>
                <a:spcPts val="600"/>
              </a:spcAft>
            </a:pPr>
            <a:r>
              <a:rPr lang="fr-CA" sz="1800" b="0" i="0" dirty="0">
                <a:solidFill>
                  <a:srgbClr val="000000"/>
                </a:solidFill>
                <a:effectLst/>
                <a:latin typeface="Arial" panose="020B0604020202020204" pitchFamily="34" charset="0"/>
              </a:rPr>
              <a:t>[1]</a:t>
            </a:r>
            <a:r>
              <a:rPr lang="fr-CA" sz="1800" b="0" i="0" dirty="0">
                <a:solidFill>
                  <a:srgbClr val="000000"/>
                </a:solidFill>
                <a:effectLst/>
                <a:latin typeface="Times New Roman" panose="02020603050405020304" pitchFamily="18" charset="0"/>
              </a:rPr>
              <a:t>         </a:t>
            </a:r>
            <a:r>
              <a:rPr lang="fr-CA" sz="1800" b="0" i="0" dirty="0">
                <a:solidFill>
                  <a:srgbClr val="000000"/>
                </a:solidFill>
                <a:effectLst/>
                <a:latin typeface="Arial" panose="020B0604020202020204" pitchFamily="34" charset="0"/>
              </a:rPr>
              <a:t>Le Conseil de discipline est saisi d’une plainte portée par la plaignante contre l’intimée comportant divers reproches en lien avec sa pratique de physiothérapeute.</a:t>
            </a:r>
          </a:p>
          <a:p>
            <a:pPr marL="0" marR="0" indent="0" algn="just">
              <a:spcBef>
                <a:spcPts val="600"/>
              </a:spcBef>
              <a:spcAft>
                <a:spcPts val="600"/>
              </a:spcAft>
            </a:pPr>
            <a:r>
              <a:rPr lang="fr-CA" sz="1800" b="0" i="0" dirty="0">
                <a:solidFill>
                  <a:srgbClr val="000000"/>
                </a:solidFill>
                <a:effectLst/>
                <a:latin typeface="Arial" panose="020B0604020202020204" pitchFamily="34" charset="0"/>
              </a:rPr>
              <a:t>[2]</a:t>
            </a:r>
            <a:r>
              <a:rPr lang="fr-CA" sz="1800" b="0" i="0" dirty="0">
                <a:solidFill>
                  <a:srgbClr val="000000"/>
                </a:solidFill>
                <a:effectLst/>
                <a:latin typeface="Times New Roman" panose="02020603050405020304" pitchFamily="18" charset="0"/>
              </a:rPr>
              <a:t>         </a:t>
            </a:r>
            <a:r>
              <a:rPr lang="fr-CA" sz="1800" b="0" i="0" dirty="0">
                <a:solidFill>
                  <a:srgbClr val="000000"/>
                </a:solidFill>
                <a:effectLst/>
                <a:latin typeface="Arial" panose="020B0604020202020204" pitchFamily="34" charset="0"/>
              </a:rPr>
              <a:t>Il lui est notamment reproché d’avoir réclamé des honoraires professionnels à un organisme payeur pour des services professionnels non rendus ou pour lesquels aucune note n’est inscrite au dossier.</a:t>
            </a:r>
          </a:p>
          <a:p>
            <a:pPr marL="0" marR="0" indent="0" algn="just">
              <a:spcBef>
                <a:spcPts val="600"/>
              </a:spcBef>
              <a:spcAft>
                <a:spcPts val="600"/>
              </a:spcAft>
            </a:pPr>
            <a:r>
              <a:rPr lang="fr-CA" sz="1800" b="0" i="0" dirty="0">
                <a:solidFill>
                  <a:srgbClr val="000000"/>
                </a:solidFill>
                <a:effectLst/>
                <a:latin typeface="Arial" panose="020B0604020202020204" pitchFamily="34" charset="0"/>
              </a:rPr>
              <a:t>[3]</a:t>
            </a:r>
            <a:r>
              <a:rPr lang="fr-CA" sz="1800" b="0" i="0" dirty="0">
                <a:solidFill>
                  <a:srgbClr val="000000"/>
                </a:solidFill>
                <a:effectLst/>
                <a:latin typeface="Times New Roman" panose="02020603050405020304" pitchFamily="18" charset="0"/>
              </a:rPr>
              <a:t>         </a:t>
            </a:r>
            <a:r>
              <a:rPr lang="fr-CA" sz="1800" b="0" i="0" dirty="0">
                <a:solidFill>
                  <a:srgbClr val="000000"/>
                </a:solidFill>
                <a:effectLst/>
                <a:latin typeface="Arial" panose="020B0604020202020204" pitchFamily="34" charset="0"/>
              </a:rPr>
              <a:t>L’intimée a aussi inscrit dans les dossiers de patients des données fausses relativement à leur état de santé et a omis de consigner aux dossiers de certains patients les renseignements nécessaires à l’exercice de sa profession.</a:t>
            </a:r>
          </a:p>
          <a:p>
            <a:pPr marL="0" marR="0" indent="0" algn="just">
              <a:spcBef>
                <a:spcPts val="600"/>
              </a:spcBef>
              <a:spcAft>
                <a:spcPts val="600"/>
              </a:spcAft>
            </a:pPr>
            <a:r>
              <a:rPr lang="fr-CA" sz="1800" b="0" i="0" dirty="0">
                <a:solidFill>
                  <a:srgbClr val="000000"/>
                </a:solidFill>
                <a:effectLst/>
                <a:latin typeface="Arial" panose="020B0604020202020204" pitchFamily="34" charset="0"/>
              </a:rPr>
              <a:t>[4]</a:t>
            </a:r>
            <a:r>
              <a:rPr lang="fr-CA" sz="1800" b="0" i="0" dirty="0">
                <a:solidFill>
                  <a:srgbClr val="000000"/>
                </a:solidFill>
                <a:effectLst/>
                <a:latin typeface="Times New Roman" panose="02020603050405020304" pitchFamily="18" charset="0"/>
              </a:rPr>
              <a:t>         </a:t>
            </a:r>
            <a:r>
              <a:rPr lang="fr-CA" sz="1800" b="0" i="0" dirty="0">
                <a:solidFill>
                  <a:srgbClr val="000000"/>
                </a:solidFill>
                <a:effectLst/>
                <a:latin typeface="Arial" panose="020B0604020202020204" pitchFamily="34" charset="0"/>
              </a:rPr>
              <a:t>Elle fait aussi l’objet de quatre chefs pour avoir entravé l’enquête de la syndique adjointe notamment en refusant de lui transmettre une copie complète des dossiers de patients ou de lui avoir fourni des documents faux.</a:t>
            </a:r>
          </a:p>
          <a:p>
            <a:pPr marL="0" marR="0" indent="0" algn="just">
              <a:spcBef>
                <a:spcPts val="600"/>
              </a:spcBef>
              <a:spcAft>
                <a:spcPts val="600"/>
              </a:spcAft>
            </a:pPr>
            <a:r>
              <a:rPr lang="fr-CA" sz="1800" b="0" i="0" dirty="0">
                <a:solidFill>
                  <a:srgbClr val="000000"/>
                </a:solidFill>
                <a:effectLst/>
                <a:latin typeface="Arial" panose="020B0604020202020204" pitchFamily="34" charset="0"/>
              </a:rPr>
              <a:t>[5]</a:t>
            </a:r>
            <a:r>
              <a:rPr lang="fr-CA" sz="1800" b="0" i="0" dirty="0">
                <a:solidFill>
                  <a:srgbClr val="000000"/>
                </a:solidFill>
                <a:effectLst/>
                <a:latin typeface="Times New Roman" panose="02020603050405020304" pitchFamily="18" charset="0"/>
              </a:rPr>
              <a:t>         </a:t>
            </a:r>
            <a:r>
              <a:rPr lang="fr-CA" sz="1800" b="1" i="0" u="sng" dirty="0">
                <a:solidFill>
                  <a:srgbClr val="000000"/>
                </a:solidFill>
                <a:effectLst/>
                <a:latin typeface="Arial" panose="020B0604020202020204" pitchFamily="34" charset="0"/>
              </a:rPr>
              <a:t>Elle a aussi omis d’assurer la confidentialité des dossiers de ses patients en remettant à un représentant autre qu’un membre du Bureau du syndic des documents confidentiels de ces derniers ainsi qu’en permettant à son fils et à des membres de sa famille d’avoir accès aux dossiers de ses patients.</a:t>
            </a:r>
          </a:p>
          <a:p>
            <a:pPr marL="0" marR="0" indent="0" algn="just">
              <a:spcBef>
                <a:spcPts val="600"/>
              </a:spcBef>
              <a:spcAft>
                <a:spcPts val="600"/>
              </a:spcAft>
            </a:pPr>
            <a:r>
              <a:rPr lang="fr-CA" sz="1800" b="0" i="0" dirty="0">
                <a:solidFill>
                  <a:srgbClr val="000000"/>
                </a:solidFill>
                <a:effectLst/>
                <a:latin typeface="Arial" panose="020B0604020202020204" pitchFamily="34" charset="0"/>
              </a:rPr>
              <a:t>[6]</a:t>
            </a:r>
            <a:r>
              <a:rPr lang="fr-CA" sz="1800" b="0" i="0" dirty="0">
                <a:solidFill>
                  <a:srgbClr val="000000"/>
                </a:solidFill>
                <a:effectLst/>
                <a:latin typeface="Times New Roman" panose="02020603050405020304" pitchFamily="18" charset="0"/>
              </a:rPr>
              <a:t>         </a:t>
            </a:r>
            <a:r>
              <a:rPr lang="fr-CA" sz="1800" b="0" i="0" dirty="0">
                <a:solidFill>
                  <a:srgbClr val="000000"/>
                </a:solidFill>
                <a:effectLst/>
                <a:latin typeface="Arial" panose="020B0604020202020204" pitchFamily="34" charset="0"/>
              </a:rPr>
              <a:t>Enfin, l’intimée a exercé des activités professionnelles au sein d’une société sans en aviser la secrétaire de l’Ordre.</a:t>
            </a:r>
          </a:p>
          <a:p>
            <a:pPr marL="0" marR="0" indent="0" algn="just">
              <a:spcBef>
                <a:spcPts val="600"/>
              </a:spcBef>
              <a:spcAft>
                <a:spcPts val="600"/>
              </a:spcAft>
            </a:pPr>
            <a:r>
              <a:rPr lang="fr-CA" sz="1800" b="0" i="0" dirty="0">
                <a:solidFill>
                  <a:srgbClr val="000000"/>
                </a:solidFill>
                <a:effectLst/>
                <a:latin typeface="Arial" panose="020B0604020202020204" pitchFamily="34" charset="0"/>
              </a:rPr>
              <a:t>[7]</a:t>
            </a:r>
            <a:r>
              <a:rPr lang="fr-CA" sz="1800" b="0" i="0" dirty="0">
                <a:solidFill>
                  <a:srgbClr val="000000"/>
                </a:solidFill>
                <a:effectLst/>
                <a:latin typeface="Times New Roman" panose="02020603050405020304" pitchFamily="18" charset="0"/>
              </a:rPr>
              <a:t>         </a:t>
            </a:r>
            <a:r>
              <a:rPr lang="fr-CA" sz="1800" b="0" i="0" dirty="0">
                <a:solidFill>
                  <a:srgbClr val="000000"/>
                </a:solidFill>
                <a:effectLst/>
                <a:latin typeface="Arial" panose="020B0604020202020204" pitchFamily="34" charset="0"/>
              </a:rPr>
              <a:t>L’intimée enregistre un plaidoyer de culpabilité et les parties présentent une recommandation conjointe concernant les diverses sanctions devant être imposées à l’intimée.</a:t>
            </a:r>
          </a:p>
          <a:p>
            <a:pPr algn="just">
              <a:spcBef>
                <a:spcPts val="1300"/>
              </a:spcBef>
              <a:spcAft>
                <a:spcPts val="1200"/>
              </a:spcAft>
            </a:pPr>
            <a:endParaRPr lang="fr-CA" b="0" i="0" dirty="0">
              <a:solidFill>
                <a:srgbClr val="212529"/>
              </a:solidFill>
              <a:effectLst/>
              <a:latin typeface="Arial" panose="020B0604020202020204" pitchFamily="34" charset="0"/>
            </a:endParaRPr>
          </a:p>
          <a:p>
            <a:pPr algn="just">
              <a:spcBef>
                <a:spcPts val="1300"/>
              </a:spcBef>
              <a:spcAft>
                <a:spcPts val="1200"/>
              </a:spcAft>
            </a:pPr>
            <a:r>
              <a:rPr lang="fr-CA" b="0" i="0" dirty="0">
                <a:solidFill>
                  <a:srgbClr val="212529"/>
                </a:solidFill>
                <a:effectLst/>
                <a:latin typeface="Arial" panose="020B0604020202020204" pitchFamily="34" charset="0"/>
              </a:rPr>
              <a:t>CONFIDENTIALITÉ</a:t>
            </a:r>
          </a:p>
          <a:p>
            <a:pPr marL="360045" marR="288290" indent="-228600" algn="just">
              <a:spcBef>
                <a:spcPts val="600"/>
              </a:spcBef>
              <a:spcAft>
                <a:spcPts val="600"/>
              </a:spcAft>
            </a:pPr>
            <a:r>
              <a:rPr lang="fr-CA" sz="1800" b="0" i="0" dirty="0">
                <a:solidFill>
                  <a:srgbClr val="000000"/>
                </a:solidFill>
                <a:effectLst/>
                <a:latin typeface="Arial" panose="020B0604020202020204" pitchFamily="34" charset="0"/>
              </a:rPr>
              <a:t>12.</a:t>
            </a:r>
            <a:r>
              <a:rPr lang="fr-CA" sz="1800" b="0" i="0" dirty="0">
                <a:solidFill>
                  <a:srgbClr val="000000"/>
                </a:solidFill>
                <a:effectLst/>
                <a:latin typeface="Times New Roman" panose="02020603050405020304" pitchFamily="18" charset="0"/>
              </a:rPr>
              <a:t>  </a:t>
            </a:r>
            <a:r>
              <a:rPr lang="fr-CA" sz="1800" b="0" i="0" dirty="0">
                <a:solidFill>
                  <a:srgbClr val="000000"/>
                </a:solidFill>
                <a:effectLst/>
                <a:latin typeface="Arial" panose="020B0604020202020204" pitchFamily="34" charset="0"/>
              </a:rPr>
              <a:t>Les ou vers les 24 janvier 2017 et 9 mars 2017, à Montréal, district de Montréal et/ou à L’Île-Perrot, district de Beauharnois, à titre de physiothérapeute, l’intimée a commis un acte dérogatoire à l’honneur et à la dignité de la profession, en omettant d’assurer la confidentialité et l’intégrité de ses dossiers patients et/ou d’en restreindre l’accès aux seules personnes autorisées, et plus particulièrement : </a:t>
            </a:r>
            <a:endParaRPr lang="fr-CA" b="0" i="0" dirty="0">
              <a:solidFill>
                <a:srgbClr val="000000"/>
              </a:solidFill>
              <a:effectLst/>
              <a:latin typeface="Arial" panose="020B0604020202020204" pitchFamily="34" charset="0"/>
            </a:endParaRPr>
          </a:p>
          <a:p>
            <a:pPr marL="586740" marR="288290" indent="-226695" algn="just">
              <a:spcBef>
                <a:spcPts val="600"/>
              </a:spcBef>
              <a:spcAft>
                <a:spcPts val="600"/>
              </a:spcAft>
            </a:pPr>
            <a:r>
              <a:rPr lang="fr-CA" sz="1800" b="0" i="0" dirty="0">
                <a:solidFill>
                  <a:srgbClr val="000000"/>
                </a:solidFill>
                <a:effectLst/>
                <a:latin typeface="Arial" panose="020B0604020202020204" pitchFamily="34" charset="0"/>
              </a:rPr>
              <a:t>a)</a:t>
            </a:r>
            <a:r>
              <a:rPr lang="fr-CA" sz="1800" b="0" i="0" dirty="0">
                <a:solidFill>
                  <a:srgbClr val="000000"/>
                </a:solidFill>
                <a:effectLst/>
                <a:latin typeface="Times New Roman" panose="02020603050405020304" pitchFamily="18" charset="0"/>
              </a:rPr>
              <a:t>   </a:t>
            </a:r>
            <a:r>
              <a:rPr lang="fr-CA" sz="1800" b="0" i="0" dirty="0">
                <a:solidFill>
                  <a:srgbClr val="000000"/>
                </a:solidFill>
                <a:effectLst/>
                <a:latin typeface="Arial" panose="020B0604020202020204" pitchFamily="34" charset="0"/>
              </a:rPr>
              <a:t>En remettant en mains propres, à un membre du personnel de l’Ordre professionnel de la physiothérapie du Québec, autre que du bureau du syndic, des documents confidentiels concernant ses patients, alors que non mis sous scellé et/ou sans aucune mention de confidentialité;</a:t>
            </a:r>
            <a:endParaRPr lang="fr-CA" b="0" i="0" dirty="0">
              <a:solidFill>
                <a:srgbClr val="000000"/>
              </a:solidFill>
              <a:effectLst/>
              <a:latin typeface="Arial" panose="020B0604020202020204" pitchFamily="34" charset="0"/>
            </a:endParaRPr>
          </a:p>
          <a:p>
            <a:pPr marL="586740" marR="288290" indent="-226695" algn="just">
              <a:spcBef>
                <a:spcPts val="600"/>
              </a:spcBef>
              <a:spcAft>
                <a:spcPts val="600"/>
              </a:spcAft>
            </a:pPr>
            <a:r>
              <a:rPr lang="fr-CA" sz="1800" b="0" i="0" dirty="0">
                <a:solidFill>
                  <a:srgbClr val="000000"/>
                </a:solidFill>
                <a:effectLst/>
                <a:latin typeface="Arial" panose="020B0604020202020204" pitchFamily="34" charset="0"/>
              </a:rPr>
              <a:t>b)</a:t>
            </a:r>
            <a:r>
              <a:rPr lang="fr-CA" sz="1800" b="0" i="0" dirty="0">
                <a:solidFill>
                  <a:srgbClr val="000000"/>
                </a:solidFill>
                <a:effectLst/>
                <a:latin typeface="Times New Roman" panose="02020603050405020304" pitchFamily="18" charset="0"/>
              </a:rPr>
              <a:t>   </a:t>
            </a:r>
            <a:r>
              <a:rPr lang="fr-CA" sz="1800" b="0" i="0" dirty="0">
                <a:solidFill>
                  <a:srgbClr val="000000"/>
                </a:solidFill>
                <a:effectLst/>
                <a:latin typeface="Arial" panose="020B0604020202020204" pitchFamily="34" charset="0"/>
              </a:rPr>
              <a:t>En remettant au bureau du syndic de l’Ordre professionnel de la physiothérapie du Québec des documents confidentiels concernant ses patients, par l’intermédiaire de son fils, alors que non mis sous scellé ;</a:t>
            </a:r>
            <a:endParaRPr lang="fr-CA" b="0" i="0" dirty="0">
              <a:solidFill>
                <a:srgbClr val="000000"/>
              </a:solidFill>
              <a:effectLst/>
              <a:latin typeface="Arial" panose="020B0604020202020204" pitchFamily="34" charset="0"/>
            </a:endParaRPr>
          </a:p>
          <a:p>
            <a:pPr marL="586740" marR="288290" indent="-226695" algn="just">
              <a:spcBef>
                <a:spcPts val="600"/>
              </a:spcBef>
              <a:spcAft>
                <a:spcPts val="600"/>
              </a:spcAft>
            </a:pPr>
            <a:r>
              <a:rPr lang="fr-CA" sz="1800" b="0" i="0" dirty="0">
                <a:solidFill>
                  <a:srgbClr val="000000"/>
                </a:solidFill>
                <a:effectLst/>
                <a:latin typeface="Arial" panose="020B0604020202020204" pitchFamily="34" charset="0"/>
              </a:rPr>
              <a:t>c)</a:t>
            </a:r>
            <a:r>
              <a:rPr lang="fr-CA" sz="1800" b="0" i="0" dirty="0">
                <a:solidFill>
                  <a:srgbClr val="000000"/>
                </a:solidFill>
                <a:effectLst/>
                <a:latin typeface="Times New Roman" panose="02020603050405020304" pitchFamily="18" charset="0"/>
              </a:rPr>
              <a:t>   </a:t>
            </a:r>
            <a:r>
              <a:rPr lang="fr-CA" sz="1800" b="0" i="0" dirty="0">
                <a:solidFill>
                  <a:srgbClr val="000000"/>
                </a:solidFill>
                <a:effectLst/>
                <a:latin typeface="Arial" panose="020B0604020202020204" pitchFamily="34" charset="0"/>
              </a:rPr>
              <a:t>En conservant ses dossiers dans des boîtes au garage de sa résidence familiale, rendant ainsi ces derniers accessibles à tous les membres de sa famille ;</a:t>
            </a:r>
            <a:endParaRPr lang="fr-CA" b="0" i="0" dirty="0">
              <a:solidFill>
                <a:srgbClr val="000000"/>
              </a:solidFill>
              <a:effectLst/>
              <a:latin typeface="Arial" panose="020B0604020202020204" pitchFamily="34" charset="0"/>
            </a:endParaRPr>
          </a:p>
          <a:p>
            <a:pPr marL="360045" marR="288290" algn="just">
              <a:spcBef>
                <a:spcPts val="600"/>
              </a:spcBef>
              <a:spcAft>
                <a:spcPts val="600"/>
              </a:spcAft>
            </a:pPr>
            <a:r>
              <a:rPr lang="fr-CA" sz="1800" b="0" i="0" dirty="0">
                <a:solidFill>
                  <a:srgbClr val="000000"/>
                </a:solidFill>
                <a:effectLst/>
                <a:latin typeface="Arial" panose="020B0604020202020204" pitchFamily="34" charset="0"/>
              </a:rPr>
              <a:t>le tout contrairement à l’article 10 du </a:t>
            </a:r>
            <a:r>
              <a:rPr lang="fr-CA" sz="1800" b="0" i="1" dirty="0">
                <a:solidFill>
                  <a:srgbClr val="000000"/>
                </a:solidFill>
                <a:effectLst/>
                <a:latin typeface="Arial" panose="020B0604020202020204" pitchFamily="34" charset="0"/>
              </a:rPr>
              <a:t>Règlement sur les dossiers, les lieux d’exercice, les équipements et la cessation d’exercice des membres de l’Ordre professionnel du Québec </a:t>
            </a:r>
            <a:r>
              <a:rPr lang="fr-CA" sz="1800" b="0" i="0" dirty="0">
                <a:solidFill>
                  <a:srgbClr val="000000"/>
                </a:solidFill>
                <a:effectLst/>
                <a:latin typeface="Arial" panose="020B0604020202020204" pitchFamily="34" charset="0"/>
              </a:rPr>
              <a:t>(</a:t>
            </a:r>
            <a:r>
              <a:rPr lang="fr-CA" sz="1800" b="0" i="0" u="none" strike="noStrike" dirty="0" err="1">
                <a:solidFill>
                  <a:srgbClr val="027ABB"/>
                </a:solidFill>
                <a:effectLst/>
                <a:latin typeface="Arial" panose="020B0604020202020204" pitchFamily="34" charset="0"/>
                <a:hlinkClick r:id="rId37"/>
              </a:rPr>
              <a:t>R.L.R.Q</a:t>
            </a:r>
            <a:r>
              <a:rPr lang="fr-CA" sz="1800" b="0" i="0" u="none" strike="noStrike" dirty="0">
                <a:solidFill>
                  <a:srgbClr val="027ABB"/>
                </a:solidFill>
                <a:effectLst/>
                <a:latin typeface="Arial" panose="020B0604020202020204" pitchFamily="34" charset="0"/>
                <a:hlinkClick r:id="rId37"/>
              </a:rPr>
              <a:t>, c. C-26, r. 200.2</a:t>
            </a:r>
            <a:r>
              <a:rPr lang="fr-CA" sz="1800" b="0" i="0" dirty="0">
                <a:solidFill>
                  <a:srgbClr val="000000"/>
                </a:solidFill>
                <a:effectLst/>
                <a:latin typeface="Arial" panose="020B0604020202020204" pitchFamily="34" charset="0"/>
              </a:rPr>
              <a:t>) et aux </a:t>
            </a:r>
            <a:r>
              <a:rPr lang="fr-CA" sz="1800" b="0" i="0" u="none" strike="noStrike" dirty="0">
                <a:solidFill>
                  <a:srgbClr val="027ABB"/>
                </a:solidFill>
                <a:effectLst/>
                <a:latin typeface="Arial" panose="020B0604020202020204" pitchFamily="34" charset="0"/>
                <a:hlinkClick r:id="rId22"/>
              </a:rPr>
              <a:t>articles 59.2</a:t>
            </a:r>
            <a:r>
              <a:rPr lang="fr-CA" sz="1800" b="0" i="0" dirty="0">
                <a:solidFill>
                  <a:srgbClr val="000000"/>
                </a:solidFill>
                <a:effectLst/>
                <a:latin typeface="Arial" panose="020B0604020202020204" pitchFamily="34" charset="0"/>
              </a:rPr>
              <a:t> et </a:t>
            </a:r>
            <a:r>
              <a:rPr lang="fr-CA" sz="1800" b="0" i="0" u="none" strike="noStrike" dirty="0">
                <a:solidFill>
                  <a:srgbClr val="027ABB"/>
                </a:solidFill>
                <a:effectLst/>
                <a:latin typeface="Arial" panose="020B0604020202020204" pitchFamily="34" charset="0"/>
                <a:hlinkClick r:id="rId23"/>
              </a:rPr>
              <a:t>60.4</a:t>
            </a:r>
            <a:r>
              <a:rPr lang="fr-CA" sz="1800" b="0" i="0" dirty="0">
                <a:solidFill>
                  <a:srgbClr val="000000"/>
                </a:solidFill>
                <a:effectLst/>
                <a:latin typeface="Arial" panose="020B0604020202020204" pitchFamily="34" charset="0"/>
              </a:rPr>
              <a:t> du </a:t>
            </a:r>
            <a:r>
              <a:rPr lang="fr-CA" sz="1800" b="0" i="1" u="none" strike="noStrike" dirty="0">
                <a:solidFill>
                  <a:srgbClr val="027ABB"/>
                </a:solidFill>
                <a:effectLst/>
                <a:latin typeface="Arial" panose="020B0604020202020204" pitchFamily="34" charset="0"/>
                <a:hlinkClick r:id="rId24"/>
              </a:rPr>
              <a:t>Code des professions</a:t>
            </a:r>
            <a:r>
              <a:rPr lang="fr-CA" sz="1800" b="0" i="0" u="none" strike="noStrike" dirty="0">
                <a:solidFill>
                  <a:srgbClr val="027ABB"/>
                </a:solidFill>
                <a:effectLst/>
                <a:latin typeface="Arial" panose="020B0604020202020204" pitchFamily="34" charset="0"/>
                <a:hlinkClick r:id="rId24"/>
              </a:rPr>
              <a:t> (</a:t>
            </a:r>
            <a:r>
              <a:rPr lang="fr-CA" sz="1800" b="0" i="0" u="none" strike="noStrike" dirty="0" err="1">
                <a:solidFill>
                  <a:srgbClr val="027ABB"/>
                </a:solidFill>
                <a:effectLst/>
                <a:latin typeface="Arial" panose="020B0604020202020204" pitchFamily="34" charset="0"/>
                <a:hlinkClick r:id="rId24"/>
              </a:rPr>
              <a:t>R.L.R.Q.,c</a:t>
            </a:r>
            <a:r>
              <a:rPr lang="fr-CA" sz="1800" b="0" i="0" u="none" strike="noStrike" dirty="0">
                <a:solidFill>
                  <a:srgbClr val="027ABB"/>
                </a:solidFill>
                <a:effectLst/>
                <a:latin typeface="Arial" panose="020B0604020202020204" pitchFamily="34" charset="0"/>
                <a:hlinkClick r:id="rId24"/>
              </a:rPr>
              <a:t>. C-26</a:t>
            </a:r>
            <a:r>
              <a:rPr lang="fr-CA" sz="1800" b="0" i="0" dirty="0">
                <a:solidFill>
                  <a:srgbClr val="000000"/>
                </a:solidFill>
                <a:effectLst/>
                <a:latin typeface="Arial" panose="020B0604020202020204" pitchFamily="34" charset="0"/>
              </a:rPr>
              <a:t>) ;</a:t>
            </a:r>
            <a:endParaRPr lang="fr-CA" b="0" i="0" dirty="0">
              <a:solidFill>
                <a:srgbClr val="000000"/>
              </a:solidFill>
              <a:effectLst/>
              <a:latin typeface="Arial" panose="020B0604020202020204" pitchFamily="34" charset="0"/>
            </a:endParaRPr>
          </a:p>
          <a:p>
            <a:pPr algn="just">
              <a:spcBef>
                <a:spcPts val="1300"/>
              </a:spcBef>
              <a:spcAft>
                <a:spcPts val="1200"/>
              </a:spcAft>
            </a:pPr>
            <a:endParaRPr lang="fr-CA" b="0" i="0" dirty="0">
              <a:solidFill>
                <a:srgbClr val="212529"/>
              </a:solidFill>
              <a:effectLst/>
              <a:latin typeface="Arial" panose="020B0604020202020204" pitchFamily="34" charset="0"/>
            </a:endParaRPr>
          </a:p>
          <a:p>
            <a:pPr algn="just">
              <a:spcBef>
                <a:spcPts val="1300"/>
              </a:spcBef>
              <a:spcAft>
                <a:spcPts val="1200"/>
              </a:spcAft>
            </a:pPr>
            <a:r>
              <a:rPr lang="fr-CA" b="0" i="0" dirty="0">
                <a:solidFill>
                  <a:srgbClr val="212529"/>
                </a:solidFill>
                <a:effectLst/>
                <a:latin typeface="Arial" panose="020B0604020202020204" pitchFamily="34" charset="0"/>
              </a:rPr>
              <a:t>[…]</a:t>
            </a:r>
          </a:p>
          <a:p>
            <a:pPr algn="just">
              <a:spcBef>
                <a:spcPts val="1300"/>
              </a:spcBef>
              <a:spcAft>
                <a:spcPts val="1200"/>
              </a:spcAft>
            </a:pPr>
            <a:endParaRPr lang="fr-CA" b="0" i="0" dirty="0">
              <a:solidFill>
                <a:srgbClr val="212529"/>
              </a:solidFill>
              <a:effectLst/>
              <a:latin typeface="Arial" panose="020B0604020202020204" pitchFamily="34" charset="0"/>
            </a:endParaRPr>
          </a:p>
          <a:p>
            <a:pPr marL="0" marR="0" indent="0" algn="just">
              <a:spcBef>
                <a:spcPts val="900"/>
              </a:spcBef>
              <a:spcAft>
                <a:spcPts val="900"/>
              </a:spcAft>
            </a:pPr>
            <a:r>
              <a:rPr lang="fr-CA" sz="1800" b="0" i="0" dirty="0">
                <a:solidFill>
                  <a:srgbClr val="000000"/>
                </a:solidFill>
                <a:effectLst/>
                <a:latin typeface="Arial" panose="020B0604020202020204" pitchFamily="34" charset="0"/>
              </a:rPr>
              <a:t>[91]</a:t>
            </a:r>
            <a:r>
              <a:rPr lang="fr-CA" sz="1800" b="0" i="0" dirty="0">
                <a:solidFill>
                  <a:srgbClr val="000000"/>
                </a:solidFill>
                <a:effectLst/>
                <a:latin typeface="Times New Roman" panose="02020603050405020304" pitchFamily="18" charset="0"/>
              </a:rPr>
              <a:t>      </a:t>
            </a:r>
            <a:r>
              <a:rPr lang="fr-CA" sz="1800" b="0" i="0" dirty="0">
                <a:solidFill>
                  <a:srgbClr val="000000"/>
                </a:solidFill>
                <a:effectLst/>
                <a:latin typeface="Arial" panose="020B0604020202020204" pitchFamily="34" charset="0"/>
              </a:rPr>
              <a:t>Pour les décisions concernant une infraction liée à la confidentialité, dans le dossier </a:t>
            </a:r>
            <a:r>
              <a:rPr lang="fr-CA" sz="1800" b="0" i="1" dirty="0">
                <a:solidFill>
                  <a:srgbClr val="000000"/>
                </a:solidFill>
                <a:effectLst/>
                <a:latin typeface="Arial" panose="020B0604020202020204" pitchFamily="34" charset="0"/>
              </a:rPr>
              <a:t>Landreville</a:t>
            </a:r>
            <a:r>
              <a:rPr lang="fr-CA" sz="1800" b="0" i="0" u="none" strike="noStrike" dirty="0">
                <a:solidFill>
                  <a:srgbClr val="027ABB"/>
                </a:solidFill>
                <a:effectLst/>
                <a:latin typeface="Arial" panose="020B0604020202020204" pitchFamily="34" charset="0"/>
                <a:hlinkClick r:id="rId38"/>
              </a:rPr>
              <a:t>[42]</a:t>
            </a:r>
            <a:r>
              <a:rPr lang="fr-CA" sz="1800" b="0" i="0" dirty="0">
                <a:solidFill>
                  <a:srgbClr val="000000"/>
                </a:solidFill>
                <a:effectLst/>
                <a:latin typeface="Arial" panose="020B0604020202020204" pitchFamily="34" charset="0"/>
              </a:rPr>
              <a:t>, un physiothérapeute plaide coupable d’avoir tenu des conversations indiscrètes. En l’absence d’antécédents, le conseil accepte la recommandation conjointe et lui impose une amende de 1 000 $.</a:t>
            </a:r>
          </a:p>
          <a:p>
            <a:pPr marL="0" marR="0" indent="0" algn="just">
              <a:spcBef>
                <a:spcPts val="900"/>
              </a:spcBef>
              <a:spcAft>
                <a:spcPts val="900"/>
              </a:spcAft>
            </a:pPr>
            <a:r>
              <a:rPr lang="fr-CA" sz="1800" b="0" i="0" dirty="0">
                <a:solidFill>
                  <a:srgbClr val="000000"/>
                </a:solidFill>
                <a:effectLst/>
                <a:latin typeface="Arial" panose="020B0604020202020204" pitchFamily="34" charset="0"/>
              </a:rPr>
              <a:t>[92]</a:t>
            </a:r>
            <a:r>
              <a:rPr lang="fr-CA" sz="1800" b="0" i="0" dirty="0">
                <a:solidFill>
                  <a:srgbClr val="000000"/>
                </a:solidFill>
                <a:effectLst/>
                <a:latin typeface="Times New Roman" panose="02020603050405020304" pitchFamily="18" charset="0"/>
              </a:rPr>
              <a:t>      </a:t>
            </a:r>
            <a:r>
              <a:rPr lang="fr-CA" sz="1800" b="0" i="0" dirty="0">
                <a:solidFill>
                  <a:srgbClr val="000000"/>
                </a:solidFill>
                <a:effectLst/>
                <a:latin typeface="Arial" panose="020B0604020202020204" pitchFamily="34" charset="0"/>
              </a:rPr>
              <a:t>Dans la cause </a:t>
            </a:r>
            <a:r>
              <a:rPr lang="fr-CA" sz="1800" b="0" i="1" dirty="0">
                <a:solidFill>
                  <a:srgbClr val="000000"/>
                </a:solidFill>
                <a:effectLst/>
                <a:latin typeface="Arial" panose="020B0604020202020204" pitchFamily="34" charset="0"/>
              </a:rPr>
              <a:t>Marois</a:t>
            </a:r>
            <a:r>
              <a:rPr lang="fr-CA" sz="1800" b="0" i="0" u="none" strike="noStrike" dirty="0">
                <a:solidFill>
                  <a:srgbClr val="027ABB"/>
                </a:solidFill>
                <a:effectLst/>
                <a:latin typeface="Arial" panose="020B0604020202020204" pitchFamily="34" charset="0"/>
                <a:hlinkClick r:id="rId39"/>
              </a:rPr>
              <a:t>[43]</a:t>
            </a:r>
            <a:r>
              <a:rPr lang="fr-CA" sz="1800" b="0" i="0" dirty="0">
                <a:solidFill>
                  <a:srgbClr val="000000"/>
                </a:solidFill>
                <a:effectLst/>
                <a:latin typeface="Arial" panose="020B0604020202020204" pitchFamily="34" charset="0"/>
              </a:rPr>
              <a:t>, une technologue en imagerie médicale n’a pas respecté le secret professionnel notamment en tenant des conversations indiscrètes concernant une patiente. Elle plaide coupable et n’a aucun antécédent. Le conseil donne suite à la recommandation conjointe et lui impose une amende de 1 000 $.</a:t>
            </a:r>
          </a:p>
          <a:p>
            <a:pPr marL="0" marR="0" indent="0" algn="just">
              <a:spcBef>
                <a:spcPts val="900"/>
              </a:spcBef>
              <a:spcAft>
                <a:spcPts val="900"/>
              </a:spcAft>
            </a:pPr>
            <a:r>
              <a:rPr lang="fr-CA" sz="1800" b="0" i="0" dirty="0">
                <a:solidFill>
                  <a:srgbClr val="000000"/>
                </a:solidFill>
                <a:effectLst/>
                <a:latin typeface="Arial" panose="020B0604020202020204" pitchFamily="34" charset="0"/>
              </a:rPr>
              <a:t>[93]</a:t>
            </a:r>
            <a:r>
              <a:rPr lang="fr-CA" sz="1800" b="0" i="0" dirty="0">
                <a:solidFill>
                  <a:srgbClr val="000000"/>
                </a:solidFill>
                <a:effectLst/>
                <a:latin typeface="Times New Roman" panose="02020603050405020304" pitchFamily="18" charset="0"/>
              </a:rPr>
              <a:t>      </a:t>
            </a:r>
            <a:r>
              <a:rPr lang="fr-CA" sz="1800" b="0" i="0" dirty="0">
                <a:solidFill>
                  <a:srgbClr val="000000"/>
                </a:solidFill>
                <a:effectLst/>
                <a:latin typeface="Arial" panose="020B0604020202020204" pitchFamily="34" charset="0"/>
              </a:rPr>
              <a:t>Dans les quatre décisions soumises par la plaignante pour omission par un professionnel d’aviser son ordre professionnel de son exercice de la profession en société, soit les affaires </a:t>
            </a:r>
            <a:r>
              <a:rPr lang="fr-CA" sz="1800" b="0" i="1" dirty="0">
                <a:solidFill>
                  <a:srgbClr val="000000"/>
                </a:solidFill>
                <a:effectLst/>
                <a:latin typeface="Arial" panose="020B0604020202020204" pitchFamily="34" charset="0"/>
              </a:rPr>
              <a:t>Robitaille</a:t>
            </a:r>
            <a:r>
              <a:rPr lang="fr-CA" sz="1800" b="0" i="0" u="none" strike="noStrike" dirty="0">
                <a:solidFill>
                  <a:srgbClr val="027ABB"/>
                </a:solidFill>
                <a:effectLst/>
                <a:latin typeface="Arial" panose="020B0604020202020204" pitchFamily="34" charset="0"/>
                <a:hlinkClick r:id="rId40"/>
              </a:rPr>
              <a:t>[44]</a:t>
            </a:r>
            <a:r>
              <a:rPr lang="fr-CA" sz="1800" b="0" i="0" dirty="0">
                <a:solidFill>
                  <a:srgbClr val="000000"/>
                </a:solidFill>
                <a:effectLst/>
                <a:latin typeface="Arial" panose="020B0604020202020204" pitchFamily="34" charset="0"/>
              </a:rPr>
              <a:t>, </a:t>
            </a:r>
            <a:r>
              <a:rPr lang="fr-CA" sz="1800" b="0" i="1" dirty="0">
                <a:solidFill>
                  <a:srgbClr val="000000"/>
                </a:solidFill>
                <a:effectLst/>
                <a:latin typeface="Arial" panose="020B0604020202020204" pitchFamily="34" charset="0"/>
              </a:rPr>
              <a:t>Cyr </a:t>
            </a:r>
            <a:r>
              <a:rPr lang="fr-CA" sz="1800" b="0" i="0" u="none" strike="noStrike" dirty="0">
                <a:solidFill>
                  <a:srgbClr val="027ABB"/>
                </a:solidFill>
                <a:effectLst/>
                <a:latin typeface="Arial" panose="020B0604020202020204" pitchFamily="34" charset="0"/>
                <a:hlinkClick r:id="rId41"/>
              </a:rPr>
              <a:t>[45]</a:t>
            </a:r>
            <a:r>
              <a:rPr lang="fr-CA" sz="1800" b="0" i="0" dirty="0">
                <a:solidFill>
                  <a:srgbClr val="000000"/>
                </a:solidFill>
                <a:effectLst/>
                <a:latin typeface="Arial" panose="020B0604020202020204" pitchFamily="34" charset="0"/>
              </a:rPr>
              <a:t>, </a:t>
            </a:r>
            <a:r>
              <a:rPr lang="fr-CA" sz="1800" b="0" i="1" dirty="0">
                <a:solidFill>
                  <a:srgbClr val="000000"/>
                </a:solidFill>
                <a:effectLst/>
                <a:latin typeface="Arial" panose="020B0604020202020204" pitchFamily="34" charset="0"/>
              </a:rPr>
              <a:t>El Khoury</a:t>
            </a:r>
            <a:r>
              <a:rPr lang="fr-CA" sz="1800" b="0" i="0" u="none" strike="noStrike" dirty="0">
                <a:solidFill>
                  <a:srgbClr val="027ABB"/>
                </a:solidFill>
                <a:effectLst/>
                <a:latin typeface="Arial" panose="020B0604020202020204" pitchFamily="34" charset="0"/>
                <a:hlinkClick r:id="rId42"/>
              </a:rPr>
              <a:t>[46]</a:t>
            </a:r>
            <a:r>
              <a:rPr lang="fr-CA" sz="1800" b="0" i="0" dirty="0">
                <a:solidFill>
                  <a:srgbClr val="000000"/>
                </a:solidFill>
                <a:effectLst/>
                <a:latin typeface="Arial" panose="020B0604020202020204" pitchFamily="34" charset="0"/>
              </a:rPr>
              <a:t> et </a:t>
            </a:r>
            <a:r>
              <a:rPr lang="fr-CA" sz="1800" b="0" i="1" dirty="0">
                <a:solidFill>
                  <a:srgbClr val="000000"/>
                </a:solidFill>
                <a:effectLst/>
                <a:latin typeface="Arial" panose="020B0604020202020204" pitchFamily="34" charset="0"/>
              </a:rPr>
              <a:t>Chartrand</a:t>
            </a:r>
            <a:r>
              <a:rPr lang="fr-CA" sz="1800" b="0" i="0" u="none" strike="noStrike" dirty="0">
                <a:solidFill>
                  <a:srgbClr val="027ABB"/>
                </a:solidFill>
                <a:effectLst/>
                <a:latin typeface="Arial" panose="020B0604020202020204" pitchFamily="34" charset="0"/>
                <a:hlinkClick r:id="rId43"/>
              </a:rPr>
              <a:t>[47]</a:t>
            </a:r>
            <a:r>
              <a:rPr lang="fr-CA" sz="1800" b="0" i="0" dirty="0">
                <a:solidFill>
                  <a:srgbClr val="000000"/>
                </a:solidFill>
                <a:effectLst/>
                <a:latin typeface="Arial" panose="020B0604020202020204" pitchFamily="34" charset="0"/>
              </a:rPr>
              <a:t>, le conseil choisit dans les trois premiers cas d’imposer l’amende minimale, alors fixée à 1 000 $, et, dans le dernier cas, une amende de 1 500 $.</a:t>
            </a:r>
          </a:p>
          <a:p>
            <a:pPr algn="just">
              <a:spcBef>
                <a:spcPts val="1300"/>
              </a:spcBef>
              <a:spcAft>
                <a:spcPts val="1200"/>
              </a:spcAft>
            </a:pPr>
            <a:endParaRPr lang="fr-CA" b="0" i="0" dirty="0">
              <a:solidFill>
                <a:srgbClr val="212529"/>
              </a:solidFill>
              <a:effectLst/>
              <a:latin typeface="Arial" panose="020B0604020202020204" pitchFamily="34" charset="0"/>
            </a:endParaRPr>
          </a:p>
          <a:p>
            <a:pPr algn="just">
              <a:spcBef>
                <a:spcPts val="1300"/>
              </a:spcBef>
              <a:spcAft>
                <a:spcPts val="1200"/>
              </a:spcAft>
            </a:pPr>
            <a:r>
              <a:rPr lang="fr-CA" b="1" i="0" u="sng" dirty="0">
                <a:solidFill>
                  <a:srgbClr val="212529"/>
                </a:solidFill>
                <a:effectLst/>
                <a:latin typeface="Arial" panose="020B0604020202020204" pitchFamily="34" charset="0"/>
              </a:rPr>
              <a:t>AINSI, VOICI LA SANCTION IMPOSÉE SUR LE CHEF MANQUE AU DEVOIR DE CONFIDENTIALITÉ</a:t>
            </a:r>
            <a:r>
              <a:rPr lang="fr-CA" b="0" i="0" dirty="0">
                <a:solidFill>
                  <a:srgbClr val="212529"/>
                </a:solidFill>
                <a:effectLst/>
                <a:latin typeface="Arial" panose="020B0604020202020204" pitchFamily="34" charset="0"/>
              </a:rPr>
              <a:t>: </a:t>
            </a:r>
          </a:p>
          <a:p>
            <a:pPr algn="just">
              <a:spcBef>
                <a:spcPts val="1300"/>
              </a:spcBef>
              <a:spcAft>
                <a:spcPts val="1200"/>
              </a:spcAft>
            </a:pPr>
            <a:endParaRPr lang="fr-CA" b="0" i="0" dirty="0">
              <a:solidFill>
                <a:srgbClr val="212529"/>
              </a:solidFill>
              <a:effectLst/>
              <a:latin typeface="Arial" panose="020B0604020202020204" pitchFamily="34" charset="0"/>
            </a:endParaRPr>
          </a:p>
          <a:p>
            <a:pPr algn="just">
              <a:spcBef>
                <a:spcPts val="1300"/>
              </a:spcBef>
              <a:spcAft>
                <a:spcPts val="1200"/>
              </a:spcAft>
            </a:pPr>
            <a:r>
              <a:rPr lang="fr-CA" b="0" dirty="0">
                <a:solidFill>
                  <a:srgbClr val="222222"/>
                </a:solidFill>
                <a:effectLst/>
              </a:rPr>
              <a:t>Libellé: avoir omis d'assurer la confidentialité et l'intégrité de ses dossiers patients et d'en restreindre l'accès aux seules personnes autorisées</a:t>
            </a:r>
          </a:p>
          <a:p>
            <a:pPr algn="just">
              <a:spcBef>
                <a:spcPts val="1300"/>
              </a:spcBef>
              <a:spcAft>
                <a:spcPts val="1200"/>
              </a:spcAft>
            </a:pPr>
            <a:r>
              <a:rPr lang="fr-CA" b="0" dirty="0">
                <a:solidFill>
                  <a:srgbClr val="222222"/>
                </a:solidFill>
                <a:effectLst/>
              </a:rPr>
              <a:t>Sanction imposée: amende</a:t>
            </a:r>
          </a:p>
          <a:p>
            <a:pPr algn="just">
              <a:spcBef>
                <a:spcPts val="1300"/>
              </a:spcBef>
              <a:spcAft>
                <a:spcPts val="1200"/>
              </a:spcAft>
            </a:pPr>
            <a:r>
              <a:rPr lang="fr-CA" b="0" dirty="0">
                <a:solidFill>
                  <a:srgbClr val="222222"/>
                </a:solidFill>
                <a:effectLst/>
              </a:rPr>
              <a:t>Montant de l'amende: 2 001 $ à 4 000 $</a:t>
            </a:r>
            <a:endParaRPr lang="fr-CA" b="0" i="0" dirty="0">
              <a:solidFill>
                <a:srgbClr val="212529"/>
              </a:solidFill>
              <a:effectLst/>
              <a:latin typeface="Arial" panose="020B0604020202020204" pitchFamily="34" charset="0"/>
            </a:endParaRPr>
          </a:p>
          <a:p>
            <a:pPr algn="just">
              <a:spcBef>
                <a:spcPts val="1300"/>
              </a:spcBef>
              <a:spcAft>
                <a:spcPts val="1200"/>
              </a:spcAft>
            </a:pPr>
            <a:endParaRPr lang="fr-CA" b="0" i="0" dirty="0">
              <a:solidFill>
                <a:srgbClr val="212529"/>
              </a:solidFill>
              <a:effectLst/>
              <a:latin typeface="Arial" panose="020B0604020202020204" pitchFamily="34" charset="0"/>
            </a:endParaRPr>
          </a:p>
          <a:p>
            <a:pPr algn="just">
              <a:spcBef>
                <a:spcPts val="1300"/>
              </a:spcBef>
              <a:spcAft>
                <a:spcPts val="1200"/>
              </a:spcAft>
            </a:pPr>
            <a:r>
              <a:rPr lang="fr-CA" b="0" i="0" dirty="0">
                <a:solidFill>
                  <a:srgbClr val="212529"/>
                </a:solidFill>
                <a:effectLst/>
                <a:latin typeface="Arial" panose="020B0604020202020204" pitchFamily="34" charset="0"/>
              </a:rPr>
              <a:t>Aussi, concernant le secret pro et pour rappel, le professionnel ne peut être relevé du secret professionnel qu’avec l’autorisation de son client ou lorsque la loi l’ordonne ou l’autorise par une disposition expresse.</a:t>
            </a:r>
          </a:p>
          <a:p>
            <a:pPr algn="just">
              <a:spcBef>
                <a:spcPts val="1300"/>
              </a:spcBef>
              <a:spcAft>
                <a:spcPts val="1200"/>
              </a:spcAft>
            </a:pPr>
            <a:endParaRPr lang="fr-CA" b="0" i="0" dirty="0">
              <a:solidFill>
                <a:srgbClr val="212529"/>
              </a:solidFill>
              <a:effectLst/>
              <a:latin typeface="Arial" panose="020B0604020202020204" pitchFamily="34" charset="0"/>
            </a:endParaRPr>
          </a:p>
          <a:p>
            <a:pPr algn="just">
              <a:spcBef>
                <a:spcPts val="1300"/>
              </a:spcBef>
              <a:spcAft>
                <a:spcPts val="1200"/>
              </a:spcAft>
            </a:pPr>
            <a:r>
              <a:rPr lang="fr-CA" b="0" i="0" dirty="0">
                <a:solidFill>
                  <a:srgbClr val="212529"/>
                </a:solidFill>
                <a:effectLst/>
                <a:latin typeface="Arial" panose="020B0604020202020204" pitchFamily="34" charset="0"/>
              </a:rPr>
              <a:t>Le professionnel peut en outre communiquer un renseignement protégé par le secret professionnel, en vue de prévenir un acte de violence, dont un suicide, lorsqu’il a un motif raisonnable de croire qu’un risque sérieux de mort ou de blessures graves menace une personne ou un groupe de personnes identifiable et que la nature de la menace inspire un sentiment d’urgence. Toutefois, le professionnel ne peut alors communiquer ce renseignement qu’à la ou aux personnes exposées à ce danger, à leur représentant ou aux personnes susceptibles de leur porter secours. Le professionnel ne peut communiquer que les renseignements nécessaires aux fins poursuivies par la communication.</a:t>
            </a:r>
          </a:p>
          <a:p>
            <a:pPr algn="just">
              <a:spcBef>
                <a:spcPts val="1300"/>
              </a:spcBef>
              <a:spcAft>
                <a:spcPts val="1200"/>
              </a:spcAft>
            </a:pPr>
            <a:endParaRPr lang="fr-CA" b="0" i="0" dirty="0">
              <a:solidFill>
                <a:srgbClr val="212529"/>
              </a:solidFill>
              <a:effectLst/>
              <a:latin typeface="Arial" panose="020B0604020202020204" pitchFamily="34" charset="0"/>
            </a:endParaRPr>
          </a:p>
          <a:p>
            <a:pPr algn="just">
              <a:spcBef>
                <a:spcPts val="1300"/>
              </a:spcBef>
              <a:spcAft>
                <a:spcPts val="1200"/>
              </a:spcAft>
            </a:pPr>
            <a:r>
              <a:rPr lang="fr-CA" b="0" i="0" dirty="0">
                <a:solidFill>
                  <a:srgbClr val="212529"/>
                </a:solidFill>
                <a:effectLst/>
                <a:latin typeface="Arial" panose="020B0604020202020204" pitchFamily="34" charset="0"/>
              </a:rPr>
              <a:t>Pour l’application du troisième alinéa, on entend par «blessures graves» toute blessure physique ou psychologique qui nuit d’une manière importante à l’intégrité physique, à la santé ou au bien-être d’une personne ou d’un groupe de personnes identifiable ».</a:t>
            </a:r>
          </a:p>
          <a:p>
            <a:pPr marL="514350" marR="0" lvl="1"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fr-CA" sz="900" b="1" dirty="0">
              <a:latin typeface="Arial" panose="020B0604020202020204" pitchFamily="34" charset="0"/>
              <a:cs typeface="Arial" panose="020B0604020202020204" pitchFamily="34" charset="0"/>
            </a:endParaRPr>
          </a:p>
          <a:p>
            <a:pPr marL="514350" lvl="1" indent="-171450">
              <a:buFont typeface="Arial" panose="020B0604020202020204" pitchFamily="34" charset="0"/>
              <a:buChar char="•"/>
            </a:pPr>
            <a:r>
              <a:rPr lang="fr-FR" dirty="0"/>
              <a:t>Support: Physique vs Technologique.</a:t>
            </a:r>
          </a:p>
          <a:p>
            <a:pPr marL="514350" lvl="1" indent="-171450">
              <a:buFont typeface="Arial" panose="020B0604020202020204" pitchFamily="34" charset="0"/>
              <a:buChar char="•"/>
            </a:pPr>
            <a:r>
              <a:rPr lang="fr-FR" u="sng" dirty="0"/>
              <a:t>Sensibilité: nouveau terme défini</a:t>
            </a:r>
            <a:r>
              <a:rPr lang="fr-FR" dirty="0"/>
              <a:t>, dépend du contexte de son utilisation ou de sa communication qui suscite un haut degré d’attente raisonnable. DONC: CE QUI EST CONFIÉ À Nature sensible est importante aux fins de l’application d’autres nouvelles obligations, on va y revenir</a:t>
            </a:r>
          </a:p>
          <a:p>
            <a:pPr marL="857250" lvl="2" indent="-171450">
              <a:buFont typeface="Arial" panose="020B0604020202020204" pitchFamily="34" charset="0"/>
              <a:buChar char="•"/>
            </a:pPr>
            <a:endParaRPr lang="fr-FR" dirty="0"/>
          </a:p>
          <a:p>
            <a:pPr marL="171450" lvl="0" indent="-171450">
              <a:buFont typeface="Arial" panose="020B0604020202020204" pitchFamily="34" charset="0"/>
              <a:buChar char="•"/>
            </a:pPr>
            <a:r>
              <a:rPr lang="fr-FR" dirty="0"/>
              <a:t>Change aussi en terme de conséquence en cas de manquement:</a:t>
            </a:r>
          </a:p>
          <a:p>
            <a:pPr marL="514350" lvl="1" indent="-171450">
              <a:buFont typeface="Arial" panose="020B0604020202020204" pitchFamily="34" charset="0"/>
              <a:buChar char="•"/>
            </a:pPr>
            <a:r>
              <a:rPr lang="fr-FR" dirty="0"/>
              <a:t>CAI, maintenant au courant des incidents pouvant causer préjudice, a des bonnes raisons de venir ouvrir le capot de la voiture (peut déclencher enquête d’elle-même) lorsque notifiée d’un incident.</a:t>
            </a:r>
          </a:p>
          <a:p>
            <a:pPr marL="514350" lvl="1" indent="-171450">
              <a:buFont typeface="Arial" panose="020B0604020202020204" pitchFamily="34" charset="0"/>
              <a:buChar char="•"/>
            </a:pPr>
            <a:r>
              <a:rPr lang="fr-FR" dirty="0"/>
              <a:t>Surtout: pouvoir de sanction incomparable avec ce </a:t>
            </a:r>
            <a:r>
              <a:rPr lang="fr-FR" dirty="0" err="1"/>
              <a:t>quil</a:t>
            </a:r>
            <a:r>
              <a:rPr lang="fr-FR" dirty="0"/>
              <a:t> y a présentement : jusqu’à 10</a:t>
            </a:r>
          </a:p>
          <a:p>
            <a:pPr marL="0" lvl="0" indent="0">
              <a:buFont typeface="Arial" panose="020B0604020202020204" pitchFamily="34" charset="0"/>
              <a:buNone/>
            </a:pPr>
            <a:endParaRPr lang="fr-FR" dirty="0"/>
          </a:p>
          <a:p>
            <a:pPr marL="514350" lvl="1" indent="-171450">
              <a:buFont typeface="Arial" panose="020B0604020202020204" pitchFamily="34" charset="0"/>
              <a:buChar char="•"/>
            </a:pPr>
            <a:endParaRPr lang="fr-FR" dirty="0"/>
          </a:p>
          <a:p>
            <a:endParaRPr lang="fr-FR" dirty="0"/>
          </a:p>
          <a:p>
            <a:endParaRPr lang="fr-FR" dirty="0"/>
          </a:p>
          <a:p>
            <a:endParaRPr lang="fr-CA" dirty="0"/>
          </a:p>
        </p:txBody>
      </p:sp>
      <p:sp>
        <p:nvSpPr>
          <p:cNvPr id="4" name="Espace réservé du numéro de diapositive 3"/>
          <p:cNvSpPr>
            <a:spLocks noGrp="1"/>
          </p:cNvSpPr>
          <p:nvPr>
            <p:ph type="sldNum" sz="quarter" idx="5"/>
          </p:nvPr>
        </p:nvSpPr>
        <p:spPr/>
        <p:txBody>
          <a:bodyPr/>
          <a:lstStyle/>
          <a:p>
            <a:fld id="{59041324-B3B9-3F4D-94F1-EF8AB85C391B}" type="slidenum">
              <a:rPr lang="fr-FR" smtClean="0"/>
              <a:t>12</a:t>
            </a:fld>
            <a:endParaRPr lang="fr-FR"/>
          </a:p>
        </p:txBody>
      </p:sp>
    </p:spTree>
    <p:extLst>
      <p:ext uri="{BB962C8B-B14F-4D97-AF65-F5344CB8AC3E}">
        <p14:creationId xmlns:p14="http://schemas.microsoft.com/office/powerpoint/2010/main" val="30257007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spcAft>
                <a:spcPts val="600"/>
              </a:spcAft>
            </a:pPr>
            <a:r>
              <a:rPr lang="fr-FR" sz="1200" dirty="0">
                <a:solidFill>
                  <a:srgbClr val="DD5C59"/>
                </a:solidFill>
                <a:latin typeface="Arial" panose="020B0604020202020204" pitchFamily="34" charset="0"/>
                <a:cs typeface="Arial" panose="020B0604020202020204" pitchFamily="34" charset="0"/>
              </a:rPr>
              <a:t>Dépersonnalisation: toute méthode faisant en sorte qu’un </a:t>
            </a:r>
            <a:r>
              <a:rPr lang="fr-FR" sz="1200" dirty="0" err="1">
                <a:solidFill>
                  <a:srgbClr val="DD5C59"/>
                </a:solidFill>
                <a:latin typeface="Arial" panose="020B0604020202020204" pitchFamily="34" charset="0"/>
                <a:cs typeface="Arial" panose="020B0604020202020204" pitchFamily="34" charset="0"/>
              </a:rPr>
              <a:t>RP</a:t>
            </a:r>
            <a:r>
              <a:rPr lang="fr-FR" sz="1200" dirty="0">
                <a:solidFill>
                  <a:srgbClr val="DD5C59"/>
                </a:solidFill>
                <a:latin typeface="Arial" panose="020B0604020202020204" pitchFamily="34" charset="0"/>
                <a:cs typeface="Arial" panose="020B0604020202020204" pitchFamily="34" charset="0"/>
              </a:rPr>
              <a:t> « ne permette plus d'identifier directement la personne concernée »</a:t>
            </a:r>
          </a:p>
          <a:p>
            <a:pPr marL="171450" indent="-171450">
              <a:spcAft>
                <a:spcPts val="600"/>
              </a:spcAft>
              <a:buFont typeface="Arial" panose="020B0604020202020204" pitchFamily="34" charset="0"/>
              <a:buChar char="•"/>
            </a:pPr>
            <a:r>
              <a:rPr lang="fr-FR" sz="1200" dirty="0">
                <a:solidFill>
                  <a:srgbClr val="DD5C59"/>
                </a:solidFill>
                <a:latin typeface="Arial" panose="020B0604020202020204" pitchFamily="34" charset="0"/>
                <a:cs typeface="Arial" panose="020B0604020202020204" pitchFamily="34" charset="0"/>
              </a:rPr>
              <a:t>Caviarder</a:t>
            </a:r>
          </a:p>
          <a:p>
            <a:pPr marL="171450" indent="-171450">
              <a:spcAft>
                <a:spcPts val="600"/>
              </a:spcAft>
              <a:buFont typeface="Arial" panose="020B0604020202020204" pitchFamily="34" charset="0"/>
              <a:buChar char="•"/>
            </a:pPr>
            <a:r>
              <a:rPr lang="fr-FR" sz="1200" dirty="0">
                <a:solidFill>
                  <a:srgbClr val="DD5C59"/>
                </a:solidFill>
                <a:latin typeface="Arial" panose="020B0604020202020204" pitchFamily="34" charset="0"/>
                <a:cs typeface="Arial" panose="020B0604020202020204" pitchFamily="34" charset="0"/>
              </a:rPr>
              <a:t>Techniques cryptographiques à clé secrète</a:t>
            </a:r>
          </a:p>
          <a:p>
            <a:pPr marL="171450" indent="-171450">
              <a:spcAft>
                <a:spcPts val="600"/>
              </a:spcAft>
              <a:buFont typeface="Arial" panose="020B0604020202020204" pitchFamily="34" charset="0"/>
              <a:buChar char="•"/>
            </a:pPr>
            <a:r>
              <a:rPr lang="fr-FR" sz="1200" dirty="0">
                <a:solidFill>
                  <a:srgbClr val="DD5C59"/>
                </a:solidFill>
                <a:latin typeface="Arial" panose="020B0604020202020204" pitchFamily="34" charset="0"/>
                <a:cs typeface="Arial" panose="020B0604020202020204" pitchFamily="34" charset="0"/>
              </a:rPr>
              <a:t>Hachage</a:t>
            </a:r>
          </a:p>
          <a:p>
            <a:pPr marL="171450" indent="-171450">
              <a:spcAft>
                <a:spcPts val="600"/>
              </a:spcAft>
              <a:buFont typeface="Arial" panose="020B0604020202020204" pitchFamily="34" charset="0"/>
              <a:buChar char="•"/>
            </a:pPr>
            <a:r>
              <a:rPr lang="fr-FR" sz="1200" dirty="0">
                <a:solidFill>
                  <a:srgbClr val="DD5C59"/>
                </a:solidFill>
                <a:latin typeface="Arial" panose="020B0604020202020204" pitchFamily="34" charset="0"/>
                <a:cs typeface="Arial" panose="020B0604020202020204" pitchFamily="34" charset="0"/>
              </a:rPr>
              <a:t>Tokenisation</a:t>
            </a:r>
          </a:p>
          <a:p>
            <a:pPr>
              <a:spcAft>
                <a:spcPts val="600"/>
              </a:spcAft>
            </a:pPr>
            <a:r>
              <a:rPr lang="fr-FR" sz="1200" dirty="0">
                <a:solidFill>
                  <a:srgbClr val="DD5C59"/>
                </a:solidFill>
                <a:latin typeface="Arial" panose="020B0604020202020204" pitchFamily="34" charset="0"/>
                <a:cs typeface="Arial" panose="020B0604020202020204" pitchFamily="34" charset="0"/>
              </a:rPr>
              <a:t>Demeure un </a:t>
            </a:r>
            <a:r>
              <a:rPr lang="fr-FR" sz="1200" dirty="0" err="1">
                <a:solidFill>
                  <a:srgbClr val="DD5C59"/>
                </a:solidFill>
                <a:latin typeface="Arial" panose="020B0604020202020204" pitchFamily="34" charset="0"/>
                <a:cs typeface="Arial" panose="020B0604020202020204" pitchFamily="34" charset="0"/>
              </a:rPr>
              <a:t>RP</a:t>
            </a:r>
            <a:r>
              <a:rPr lang="fr-FR" sz="1200" dirty="0">
                <a:solidFill>
                  <a:srgbClr val="DD5C59"/>
                </a:solidFill>
                <a:latin typeface="Arial" panose="020B0604020202020204" pitchFamily="34" charset="0"/>
                <a:cs typeface="Arial" panose="020B0604020202020204" pitchFamily="34" charset="0"/>
              </a:rPr>
              <a:t> sujet à la loi!</a:t>
            </a:r>
          </a:p>
          <a:p>
            <a:pPr>
              <a:spcAft>
                <a:spcPts val="600"/>
              </a:spcAft>
            </a:pPr>
            <a:endParaRPr lang="fr-FR" sz="1200" dirty="0">
              <a:solidFill>
                <a:srgbClr val="DD5C59"/>
              </a:solidFill>
              <a:latin typeface="Arial" panose="020B0604020202020204" pitchFamily="34" charset="0"/>
              <a:cs typeface="Arial" panose="020B0604020202020204" pitchFamily="34" charset="0"/>
            </a:endParaRPr>
          </a:p>
          <a:p>
            <a:r>
              <a:rPr lang="fr-FR" dirty="0"/>
              <a:t>Permet une certaine souplesse pour utiliser des </a:t>
            </a:r>
            <a:r>
              <a:rPr lang="fr-FR" dirty="0" err="1"/>
              <a:t>RPs</a:t>
            </a:r>
            <a:r>
              <a:rPr lang="fr-FR" dirty="0"/>
              <a:t> à des fins secondaires de recherche et développement, statistiques, études, sans avoir à obtenir nouveau consentement</a:t>
            </a:r>
          </a:p>
          <a:p>
            <a:endParaRPr lang="fr-FR" dirty="0"/>
          </a:p>
          <a:p>
            <a:r>
              <a:rPr lang="fr-FR" dirty="0"/>
              <a:t>BONNE PRATIQUE DE SÉCURITÉ, MAIS C’EST TOUT.</a:t>
            </a:r>
          </a:p>
          <a:p>
            <a:endParaRPr lang="fr-FR" dirty="0"/>
          </a:p>
          <a:p>
            <a:r>
              <a:rPr lang="fr-FR" sz="1200" b="0" i="0" kern="1200" dirty="0">
                <a:solidFill>
                  <a:schemeClr val="tx1"/>
                </a:solidFill>
                <a:effectLst/>
                <a:latin typeface="+mn-lt"/>
                <a:ea typeface="+mn-ea"/>
                <a:cs typeface="+mn-cs"/>
              </a:rPr>
              <a:t>Il est désormais exigé d’une entreprise qui utilise de tels renseignements qu’elle prenne « les mesures raisonnables pour éviter la réidentification »</a:t>
            </a:r>
            <a:r>
              <a:rPr lang="fr-FR" sz="1200" b="0" i="0" u="none" strike="noStrike" kern="1200" baseline="30000" dirty="0">
                <a:solidFill>
                  <a:schemeClr val="tx1"/>
                </a:solidFill>
                <a:effectLst/>
                <a:latin typeface="+mn-lt"/>
                <a:ea typeface="+mn-ea"/>
                <a:cs typeface="+mn-cs"/>
                <a:hlinkClick r:id="rId3"/>
              </a:rPr>
              <a:t>[</a:t>
            </a:r>
            <a:endParaRPr lang="fr-FR" sz="1200" dirty="0">
              <a:solidFill>
                <a:srgbClr val="DD5C59"/>
              </a:solidFill>
              <a:latin typeface="Arial" panose="020B0604020202020204" pitchFamily="34" charset="0"/>
              <a:cs typeface="Arial" panose="020B0604020202020204" pitchFamily="34" charset="0"/>
            </a:endParaRPr>
          </a:p>
          <a:p>
            <a:pPr>
              <a:spcAft>
                <a:spcPts val="600"/>
              </a:spcAft>
            </a:pPr>
            <a:endParaRPr lang="fr-FR" sz="1200" dirty="0">
              <a:solidFill>
                <a:srgbClr val="DD5C59"/>
              </a:solidFill>
              <a:latin typeface="Arial" panose="020B0604020202020204" pitchFamily="34" charset="0"/>
              <a:cs typeface="Arial" panose="020B0604020202020204" pitchFamily="34" charset="0"/>
            </a:endParaRPr>
          </a:p>
          <a:p>
            <a:pPr>
              <a:spcAft>
                <a:spcPts val="600"/>
              </a:spcAft>
            </a:pPr>
            <a:r>
              <a:rPr lang="fr-FR" sz="1200" dirty="0">
                <a:solidFill>
                  <a:srgbClr val="DD5C59"/>
                </a:solidFill>
                <a:latin typeface="Arial" panose="020B0604020202020204" pitchFamily="34" charset="0"/>
                <a:cs typeface="Arial" panose="020B0604020202020204" pitchFamily="34" charset="0"/>
              </a:rPr>
              <a:t>Anonymisation: </a:t>
            </a:r>
          </a:p>
          <a:p>
            <a:pPr>
              <a:spcAft>
                <a:spcPts val="600"/>
              </a:spcAft>
            </a:pPr>
            <a:endParaRPr lang="fr-FR" sz="1200" dirty="0">
              <a:solidFill>
                <a:srgbClr val="DD5C59"/>
              </a:solidFill>
              <a:latin typeface="Arial" panose="020B0604020202020204" pitchFamily="34" charset="0"/>
              <a:cs typeface="Arial" panose="020B0604020202020204" pitchFamily="34" charset="0"/>
            </a:endParaRPr>
          </a:p>
          <a:p>
            <a:pPr marL="0" indent="0">
              <a:buNone/>
            </a:pPr>
            <a:r>
              <a:rPr lang="fr-FR" sz="1200" dirty="0">
                <a:solidFill>
                  <a:srgbClr val="FF440C"/>
                </a:solidFill>
              </a:rPr>
              <a:t>toute méthode faisant en sorte qu’il est, </a:t>
            </a:r>
            <a:r>
              <a:rPr lang="fr-FR" sz="1200" b="1" dirty="0">
                <a:solidFill>
                  <a:srgbClr val="FF440C"/>
                </a:solidFill>
              </a:rPr>
              <a:t>en tout temps</a:t>
            </a:r>
            <a:r>
              <a:rPr lang="fr-FR" sz="1200" dirty="0">
                <a:solidFill>
                  <a:srgbClr val="FF440C"/>
                </a:solidFill>
              </a:rPr>
              <a:t>, </a:t>
            </a:r>
            <a:r>
              <a:rPr lang="fr-FR" sz="1200" b="1" dirty="0">
                <a:solidFill>
                  <a:srgbClr val="FF440C"/>
                </a:solidFill>
              </a:rPr>
              <a:t>raisonnable</a:t>
            </a:r>
            <a:r>
              <a:rPr lang="fr-FR" sz="1200" dirty="0">
                <a:solidFill>
                  <a:srgbClr val="FF440C"/>
                </a:solidFill>
              </a:rPr>
              <a:t> de prévoir dans les circonstances qu’un renseignement ne permette plus, de façon </a:t>
            </a:r>
            <a:r>
              <a:rPr lang="fr-FR" sz="1200" b="1" dirty="0">
                <a:solidFill>
                  <a:srgbClr val="FF440C"/>
                </a:solidFill>
              </a:rPr>
              <a:t>irréversible</a:t>
            </a:r>
            <a:r>
              <a:rPr lang="fr-FR" sz="1200" dirty="0">
                <a:solidFill>
                  <a:srgbClr val="FF440C"/>
                </a:solidFill>
              </a:rPr>
              <a:t>, d’identifier </a:t>
            </a:r>
            <a:r>
              <a:rPr lang="fr-FR" sz="1200" b="1" dirty="0">
                <a:solidFill>
                  <a:srgbClr val="FF440C"/>
                </a:solidFill>
              </a:rPr>
              <a:t>directement ou indirectement</a:t>
            </a:r>
            <a:r>
              <a:rPr lang="fr-FR" sz="1200" dirty="0">
                <a:solidFill>
                  <a:srgbClr val="FF440C"/>
                </a:solidFill>
              </a:rPr>
              <a:t> l’individu.</a:t>
            </a:r>
          </a:p>
          <a:p>
            <a:pPr marL="0" indent="0">
              <a:buNone/>
            </a:pPr>
            <a:r>
              <a:rPr lang="fr-FR" sz="1200" dirty="0"/>
              <a:t>…selon:</a:t>
            </a:r>
          </a:p>
          <a:p>
            <a:r>
              <a:rPr lang="fr-FR" sz="1400" b="1" dirty="0">
                <a:solidFill>
                  <a:srgbClr val="FF440C"/>
                </a:solidFill>
              </a:rPr>
              <a:t>meilleures pratiques généralement reconnues</a:t>
            </a:r>
            <a:r>
              <a:rPr lang="fr-FR" sz="1400" dirty="0">
                <a:solidFill>
                  <a:srgbClr val="FF440C"/>
                </a:solidFill>
              </a:rPr>
              <a:t>; et</a:t>
            </a:r>
          </a:p>
          <a:p>
            <a:r>
              <a:rPr lang="fr-FR" sz="1400" dirty="0">
                <a:solidFill>
                  <a:srgbClr val="FF440C"/>
                </a:solidFill>
              </a:rPr>
              <a:t>les critères et modalités déterminés par règlement</a:t>
            </a:r>
          </a:p>
          <a:p>
            <a:pPr>
              <a:spcAft>
                <a:spcPts val="600"/>
              </a:spcAft>
            </a:pPr>
            <a:endParaRPr lang="fr-FR" sz="1200" dirty="0">
              <a:solidFill>
                <a:srgbClr val="DD5C59"/>
              </a:solidFill>
              <a:latin typeface="Arial" panose="020B0604020202020204" pitchFamily="34" charset="0"/>
              <a:cs typeface="Arial" panose="020B0604020202020204" pitchFamily="34" charset="0"/>
            </a:endParaRPr>
          </a:p>
          <a:p>
            <a:pPr>
              <a:spcAft>
                <a:spcPts val="600"/>
              </a:spcAft>
            </a:pPr>
            <a:r>
              <a:rPr lang="fr-FR" sz="1200" dirty="0">
                <a:solidFill>
                  <a:srgbClr val="DD5C59"/>
                </a:solidFill>
                <a:latin typeface="Arial" panose="020B0604020202020204" pitchFamily="34" charset="0"/>
                <a:cs typeface="Arial" panose="020B0604020202020204" pitchFamily="34" charset="0"/>
              </a:rPr>
              <a:t>Est-ce réaliste?</a:t>
            </a:r>
          </a:p>
          <a:p>
            <a:pPr>
              <a:spcAft>
                <a:spcPts val="600"/>
              </a:spcAft>
            </a:pPr>
            <a:endParaRPr lang="fr-FR" sz="1200" dirty="0">
              <a:solidFill>
                <a:srgbClr val="DD5C59"/>
              </a:solidFill>
              <a:latin typeface="Arial" panose="020B0604020202020204" pitchFamily="34" charset="0"/>
              <a:cs typeface="Arial" panose="020B0604020202020204" pitchFamily="34" charset="0"/>
            </a:endParaRPr>
          </a:p>
          <a:p>
            <a:pPr>
              <a:spcAft>
                <a:spcPts val="600"/>
              </a:spcAft>
            </a:pPr>
            <a:r>
              <a:rPr lang="fr-FR" sz="1200" dirty="0">
                <a:solidFill>
                  <a:srgbClr val="DD5C59"/>
                </a:solidFill>
                <a:latin typeface="Arial" panose="020B0604020202020204" pitchFamily="34" charset="0"/>
                <a:cs typeface="Arial" panose="020B0604020202020204" pitchFamily="34" charset="0"/>
              </a:rPr>
              <a:t>Obligation de détruire ou d’anonymiser</a:t>
            </a:r>
          </a:p>
          <a:p>
            <a:pPr>
              <a:spcAft>
                <a:spcPts val="600"/>
              </a:spcAft>
            </a:pPr>
            <a:endParaRPr lang="fr-FR" sz="1200" dirty="0">
              <a:solidFill>
                <a:srgbClr val="DD5C59"/>
              </a:solidFill>
              <a:latin typeface="Arial" panose="020B0604020202020204" pitchFamily="34" charset="0"/>
              <a:cs typeface="Arial" panose="020B0604020202020204" pitchFamily="34" charset="0"/>
            </a:endParaRPr>
          </a:p>
          <a:p>
            <a:endParaRPr lang="fr-FR" dirty="0"/>
          </a:p>
          <a:p>
            <a:endParaRPr lang="fr-CA" dirty="0"/>
          </a:p>
        </p:txBody>
      </p:sp>
      <p:sp>
        <p:nvSpPr>
          <p:cNvPr id="4" name="Espace réservé du numéro de diapositive 3"/>
          <p:cNvSpPr>
            <a:spLocks noGrp="1"/>
          </p:cNvSpPr>
          <p:nvPr>
            <p:ph type="sldNum" sz="quarter" idx="5"/>
          </p:nvPr>
        </p:nvSpPr>
        <p:spPr/>
        <p:txBody>
          <a:bodyPr/>
          <a:lstStyle/>
          <a:p>
            <a:fld id="{59041324-B3B9-3F4D-94F1-EF8AB85C391B}" type="slidenum">
              <a:rPr lang="fr-FR" smtClean="0"/>
              <a:t>13</a:t>
            </a:fld>
            <a:endParaRPr lang="fr-FR"/>
          </a:p>
        </p:txBody>
      </p:sp>
    </p:spTree>
    <p:extLst>
      <p:ext uri="{BB962C8B-B14F-4D97-AF65-F5344CB8AC3E}">
        <p14:creationId xmlns:p14="http://schemas.microsoft.com/office/powerpoint/2010/main" val="15617192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RAPPEL DES OUTILS OFFERTS PAR L’</a:t>
            </a:r>
            <a:r>
              <a:rPr lang="fr-FR" dirty="0" err="1"/>
              <a:t>AQPP</a:t>
            </a:r>
            <a:r>
              <a:rPr lang="fr-FR" dirty="0"/>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dirty="0"/>
              <a:t>XXX</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CONCLUSION – ALLEZ VOIR NOTRE CENTRE DE RESSOURCES – LE PLUS GRAND RÉPERTOIRE EN LIGNE D’INFORMATION SUR LE SUJET.</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dirty="0">
                <a:hlinkClick r:id="rId3"/>
              </a:rPr>
              <a:t>https://www.fasken.com/fr/knowledge/projet-de-loi-64/2020/06/accueil</a:t>
            </a:r>
            <a:endParaRPr lang="fr-CA"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fr-CA"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b="1" dirty="0"/>
              <a:t>MOT DE LA FIN - MICHAËL</a:t>
            </a:r>
            <a:endParaRPr lang="fr-FR" b="1" dirty="0"/>
          </a:p>
          <a:p>
            <a:endParaRPr lang="fr-CA" dirty="0"/>
          </a:p>
        </p:txBody>
      </p:sp>
      <p:sp>
        <p:nvSpPr>
          <p:cNvPr id="4" name="Espace réservé du numéro de diapositive 3"/>
          <p:cNvSpPr>
            <a:spLocks noGrp="1"/>
          </p:cNvSpPr>
          <p:nvPr>
            <p:ph type="sldNum" sz="quarter" idx="5"/>
          </p:nvPr>
        </p:nvSpPr>
        <p:spPr/>
        <p:txBody>
          <a:bodyPr/>
          <a:lstStyle/>
          <a:p>
            <a:fld id="{59041324-B3B9-3F4D-94F1-EF8AB85C391B}" type="slidenum">
              <a:rPr lang="fr-FR" smtClean="0"/>
              <a:t>14</a:t>
            </a:fld>
            <a:endParaRPr lang="fr-FR"/>
          </a:p>
        </p:txBody>
      </p:sp>
    </p:spTree>
    <p:extLst>
      <p:ext uri="{BB962C8B-B14F-4D97-AF65-F5344CB8AC3E}">
        <p14:creationId xmlns:p14="http://schemas.microsoft.com/office/powerpoint/2010/main" val="32838116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Combien d’entre vous avez:</a:t>
            </a:r>
          </a:p>
          <a:p>
            <a:pPr marL="171450" indent="-171450">
              <a:buFontTx/>
              <a:buChar char="-"/>
            </a:pPr>
            <a:r>
              <a:rPr lang="fr-CA" dirty="0"/>
              <a:t>Procédé à la nomination d’un </a:t>
            </a:r>
            <a:r>
              <a:rPr lang="fr-CA" dirty="0" err="1"/>
              <a:t>RPRP</a:t>
            </a:r>
            <a:r>
              <a:rPr lang="fr-CA" dirty="0"/>
              <a:t>?</a:t>
            </a:r>
          </a:p>
          <a:p>
            <a:pPr marL="171450" indent="-171450">
              <a:buFontTx/>
              <a:buChar char="-"/>
            </a:pPr>
            <a:r>
              <a:rPr lang="fr-CA" dirty="0"/>
              <a:t>Formé vos employés sur la notion d’incident de sécurité?</a:t>
            </a:r>
          </a:p>
          <a:p>
            <a:pPr marL="171450" indent="-171450">
              <a:buFontTx/>
              <a:buChar char="-"/>
            </a:pPr>
            <a:endParaRPr lang="fr-CA"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3 phases d’</a:t>
            </a:r>
            <a:r>
              <a:rPr lang="fr-FR" dirty="0" err="1"/>
              <a:t>EEV</a:t>
            </a:r>
            <a:r>
              <a:rPr lang="fr-FR" dirty="0"/>
              <a:t>: septembre 2022-</a:t>
            </a:r>
            <a:r>
              <a:rPr lang="fr-FR" u="sng" dirty="0"/>
              <a:t>2023</a:t>
            </a:r>
            <a:r>
              <a:rPr lang="fr-FR" dirty="0"/>
              <a:t>-2024</a:t>
            </a:r>
          </a:p>
          <a:p>
            <a:pPr marL="171450" indent="-171450">
              <a:buFontTx/>
              <a:buChar char="-"/>
            </a:pPr>
            <a:endParaRPr lang="fr-CA" dirty="0"/>
          </a:p>
        </p:txBody>
      </p:sp>
      <p:sp>
        <p:nvSpPr>
          <p:cNvPr id="4" name="Espace réservé du numéro de diapositive 3"/>
          <p:cNvSpPr>
            <a:spLocks noGrp="1"/>
          </p:cNvSpPr>
          <p:nvPr>
            <p:ph type="sldNum" sz="quarter" idx="5"/>
          </p:nvPr>
        </p:nvSpPr>
        <p:spPr/>
        <p:txBody>
          <a:bodyPr/>
          <a:lstStyle/>
          <a:p>
            <a:fld id="{59041324-B3B9-3F4D-94F1-EF8AB85C391B}" type="slidenum">
              <a:rPr lang="fr-FR" smtClean="0"/>
              <a:t>3</a:t>
            </a:fld>
            <a:endParaRPr lang="fr-FR"/>
          </a:p>
        </p:txBody>
      </p:sp>
    </p:spTree>
    <p:extLst>
      <p:ext uri="{BB962C8B-B14F-4D97-AF65-F5344CB8AC3E}">
        <p14:creationId xmlns:p14="http://schemas.microsoft.com/office/powerpoint/2010/main" val="40218477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a:p>
            <a:r>
              <a:rPr lang="fr-FR" dirty="0"/>
              <a:t>On l’a nommée pendant plus d’un an Projet de loi 64, devenu Loi 25 en septembre dernier</a:t>
            </a:r>
          </a:p>
          <a:p>
            <a:endParaRPr lang="fr-FR" dirty="0"/>
          </a:p>
          <a:p>
            <a:r>
              <a:rPr lang="fr-FR" dirty="0"/>
              <a:t>Vient amender un grand nombre de lois québécoises: Code civil du Québec, Loi électorale, </a:t>
            </a:r>
            <a:r>
              <a:rPr lang="fr-FR" dirty="0" err="1"/>
              <a:t>LCCJTI</a:t>
            </a:r>
            <a:r>
              <a:rPr lang="fr-FR" dirty="0"/>
              <a:t>,</a:t>
            </a:r>
          </a:p>
          <a:p>
            <a:r>
              <a:rPr lang="fr-FR" dirty="0"/>
              <a:t>Mais surtout: Loi sur secteur privé et Loi sur l’accès</a:t>
            </a:r>
          </a:p>
          <a:p>
            <a:pPr marL="171450" indent="-171450">
              <a:buFont typeface="Arial" panose="020B0604020202020204" pitchFamily="34" charset="0"/>
              <a:buChar char="•"/>
            </a:pPr>
            <a:r>
              <a:rPr lang="fr-FR" dirty="0"/>
              <a:t>évolution pour effacer un retard technologique accumulé depuis plus d’un quart de siècle, amendements mineurs en 2006 uniquement</a:t>
            </a:r>
          </a:p>
          <a:p>
            <a:pPr marL="171450" indent="-171450">
              <a:buFont typeface="Arial" panose="020B0604020202020204" pitchFamily="34" charset="0"/>
              <a:buChar char="•"/>
            </a:pPr>
            <a:r>
              <a:rPr lang="fr-FR" dirty="0"/>
              <a:t>Loi secteur privé actuelle entrée en vigueur en 1994: on parle de la constitution d’un dossier et des « inscriptions » qui doivent y être apportée lors de cette constitution. On parlait donc beaucoup plus du bon vieux dossier physique et moins de mes applications mobiles </a:t>
            </a:r>
            <a:r>
              <a:rPr lang="fr-FR" dirty="0" err="1"/>
              <a:t>TikTok</a:t>
            </a:r>
            <a:r>
              <a:rPr lang="fr-FR" dirty="0"/>
              <a:t>, Spotify et de mon passeport vaccinal sur mon téléphone.</a:t>
            </a:r>
          </a:p>
          <a:p>
            <a:pPr marL="0" indent="0">
              <a:buFont typeface="Arial" panose="020B0604020202020204" pitchFamily="34" charset="0"/>
              <a:buNone/>
            </a:pPr>
            <a:endParaRPr lang="fr-FR" dirty="0"/>
          </a:p>
          <a:p>
            <a:pPr marL="0" indent="0">
              <a:buFont typeface="Arial" panose="020B0604020202020204" pitchFamily="34" charset="0"/>
              <a:buNone/>
            </a:pPr>
            <a:r>
              <a:rPr lang="fr-FR" dirty="0"/>
              <a:t>En d’autres mots, on tente ici de mettre la législation à niveau avec les avancées technologiques qui nous entourent et la modernisation des lois, ce qui déclenche beaucoup de nouvelles exigences qui viendront perturber toutes les ENTREPRISES EXPLOITÉES AU QUÉBEC (au sens large), de toutes les tailles et dans toutes les industries.</a:t>
            </a:r>
          </a:p>
          <a:p>
            <a:pPr marL="0" indent="0">
              <a:buFont typeface="Arial" panose="020B0604020202020204" pitchFamily="34" charset="0"/>
              <a:buNone/>
            </a:pPr>
            <a:endParaRPr lang="fr-FR" dirty="0"/>
          </a:p>
          <a:p>
            <a:pPr marL="0" indent="0">
              <a:buFont typeface="Arial" panose="020B0604020202020204" pitchFamily="34" charset="0"/>
              <a:buNone/>
            </a:pPr>
            <a:r>
              <a:rPr lang="fr-FR" dirty="0"/>
              <a:t>Outre ce rattrapage technologique, faut mentionner d’entrée de jeu l’augmentation drastique des pouvoirs accordés à la CAI:</a:t>
            </a:r>
          </a:p>
          <a:p>
            <a:pPr marL="171450" indent="-171450">
              <a:buFont typeface="Arial" panose="020B0604020202020204" pitchFamily="34" charset="0"/>
              <a:buChar char="•"/>
            </a:pPr>
            <a:r>
              <a:rPr lang="fr-FR" dirty="0"/>
              <a:t>Sanctions administratives pécuniaires jusqu’à </a:t>
            </a:r>
            <a:r>
              <a:rPr lang="fr-FR" dirty="0" err="1"/>
              <a:t>10M</a:t>
            </a:r>
            <a:r>
              <a:rPr lang="fr-FR" dirty="0"/>
              <a:t>$ ou 2% du chiffre d’affaires mondial, selon le plus élevé</a:t>
            </a:r>
          </a:p>
          <a:p>
            <a:pPr marL="171450" indent="-171450">
              <a:buFont typeface="Arial" panose="020B0604020202020204" pitchFamily="34" charset="0"/>
              <a:buChar char="•"/>
            </a:pPr>
            <a:r>
              <a:rPr lang="fr-FR" dirty="0"/>
              <a:t>Peut intenter poursuites pénales devant </a:t>
            </a:r>
            <a:r>
              <a:rPr lang="fr-FR" dirty="0" err="1"/>
              <a:t>CQ</a:t>
            </a:r>
            <a:r>
              <a:rPr lang="fr-FR" dirty="0"/>
              <a:t> résultant en des amendes jusqu’à 25 M$ ou 4% des revenus mondiaux</a:t>
            </a:r>
          </a:p>
          <a:p>
            <a:pPr marL="171450" indent="-171450">
              <a:buFont typeface="Arial" panose="020B0604020202020204" pitchFamily="34" charset="0"/>
              <a:buChar char="•"/>
            </a:pPr>
            <a:endParaRPr lang="fr-FR" dirty="0"/>
          </a:p>
          <a:p>
            <a:pPr marL="0" indent="0">
              <a:buFont typeface="Arial" panose="020B0604020202020204" pitchFamily="34" charset="0"/>
              <a:buNone/>
            </a:pPr>
            <a:endParaRPr lang="fr-FR" dirty="0"/>
          </a:p>
          <a:p>
            <a:pPr marL="0" indent="0">
              <a:buFont typeface="Arial" panose="020B0604020202020204" pitchFamily="34" charset="0"/>
              <a:buNone/>
            </a:pPr>
            <a:endParaRPr lang="fr-FR" dirty="0"/>
          </a:p>
          <a:p>
            <a:endParaRPr lang="fr-CA" dirty="0"/>
          </a:p>
        </p:txBody>
      </p:sp>
      <p:sp>
        <p:nvSpPr>
          <p:cNvPr id="4" name="Espace réservé du numéro de diapositive 3"/>
          <p:cNvSpPr>
            <a:spLocks noGrp="1"/>
          </p:cNvSpPr>
          <p:nvPr>
            <p:ph type="sldNum" sz="quarter" idx="5"/>
          </p:nvPr>
        </p:nvSpPr>
        <p:spPr/>
        <p:txBody>
          <a:bodyPr/>
          <a:lstStyle/>
          <a:p>
            <a:fld id="{59041324-B3B9-3F4D-94F1-EF8AB85C391B}" type="slidenum">
              <a:rPr lang="fr-FR" smtClean="0"/>
              <a:t>4</a:t>
            </a:fld>
            <a:endParaRPr lang="fr-FR"/>
          </a:p>
        </p:txBody>
      </p:sp>
    </p:spTree>
    <p:extLst>
      <p:ext uri="{BB962C8B-B14F-4D97-AF65-F5344CB8AC3E}">
        <p14:creationId xmlns:p14="http://schemas.microsoft.com/office/powerpoint/2010/main" val="24799080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dirty="0"/>
              <a:t>Loi 25:</a:t>
            </a:r>
          </a:p>
          <a:p>
            <a:pPr algn="l"/>
            <a:endParaRPr lang="fr-CA" sz="1200" b="0" i="0" u="none" strike="noStrike" baseline="0" dirty="0">
              <a:solidFill>
                <a:srgbClr val="000000"/>
              </a:solidFill>
              <a:latin typeface="HelveticaNeueLT Pro 45 Lt"/>
            </a:endParaRPr>
          </a:p>
          <a:p>
            <a:r>
              <a:rPr lang="fr-CA" sz="1200" b="1" i="0" u="none" strike="noStrike" baseline="0" dirty="0">
                <a:solidFill>
                  <a:srgbClr val="4C4C4E"/>
                </a:solidFill>
                <a:latin typeface="HelveticaNeueLT Pro 45 Lt"/>
              </a:rPr>
              <a:t>Lors de la collecte</a:t>
            </a:r>
            <a:r>
              <a:rPr lang="fr-CA" sz="1200" b="0" i="0" u="none" strike="noStrike" baseline="0" dirty="0">
                <a:solidFill>
                  <a:srgbClr val="4C4C4E"/>
                </a:solidFill>
                <a:latin typeface="HelveticaNeueLT Pro 45 Lt"/>
              </a:rPr>
              <a:t>: L’entreprise qui recueille des renseignements personnels auprès d’un individu doit, lors de la collecte et par la suite sur demande, l’informer : (i) des fins auxquelles ces renseignements sont recueillis; (ii) des moyens par lesquels les renseignements sont recueillis; (iii) des droits d’accès et de rectification prévus par la loi; (iv) de son droit de retirer son consentement à la communication ou à l’utilisation des renseignements recueillis; et le cas échéant : (v) du nom du tiers pour qui la collecte est faite; (vi) du nom des tiers ou des catégories de tiers à qui il est nécessaire de communiquer les renseignements aux fins auxquelles ces renseignements sont recueillis; et (vii) de la possibilité que les renseignements soient communiqués à l’extérieur du Québec (art. 8 al. 1 et 2).</a:t>
            </a:r>
          </a:p>
          <a:p>
            <a:endParaRPr lang="fr-CA" sz="1200" b="0" i="0" u="none" strike="noStrike" baseline="0" dirty="0">
              <a:solidFill>
                <a:srgbClr val="4C4C4E"/>
              </a:solidFill>
              <a:latin typeface="HelveticaNeueLT Pro 45 Lt"/>
            </a:endParaRPr>
          </a:p>
          <a:p>
            <a:pPr algn="l"/>
            <a:r>
              <a:rPr lang="fr-CA" sz="1200" b="1" i="0" u="none" strike="noStrike" baseline="0" dirty="0">
                <a:solidFill>
                  <a:srgbClr val="4C4C4E"/>
                </a:solidFill>
                <a:latin typeface="HelveticaNeueLT Pro 45 Lt"/>
              </a:rPr>
              <a:t>Sur demande</a:t>
            </a:r>
            <a:r>
              <a:rPr lang="fr-CA" sz="1200" b="0" i="0" u="none" strike="noStrike" baseline="0" dirty="0">
                <a:solidFill>
                  <a:srgbClr val="4C4C4E"/>
                </a:solidFill>
                <a:latin typeface="HelveticaNeueLT Pro 45 Lt"/>
              </a:rPr>
              <a:t>: </a:t>
            </a:r>
            <a:endParaRPr lang="fr-CA" sz="1200" b="0" i="0" u="none" strike="noStrike" baseline="0" dirty="0">
              <a:solidFill>
                <a:srgbClr val="000000"/>
              </a:solidFill>
              <a:latin typeface="HelveticaNeueLT Pro 45 Lt"/>
            </a:endParaRPr>
          </a:p>
          <a:p>
            <a:r>
              <a:rPr lang="fr-CA" sz="1200" b="0" i="0" u="none" strike="noStrike" baseline="0" dirty="0">
                <a:solidFill>
                  <a:srgbClr val="4C4C4E"/>
                </a:solidFill>
                <a:latin typeface="HelveticaNeueLT Pro 45 Lt"/>
              </a:rPr>
              <a:t>Une entreprise doit également informer, sur demande, l’individu concerné : (i) des renseignements personnels recueillis auprès de lui; (ii) des catégories d’employés qui ont accès à ces renseignements au sein de l’entreprise; (iii) de la durée de conservation de ces renseignements; et (iv) des coordonnées du responsable de la PRP (art. 8 al. 3). Lorsqu’elle recueille des renseignements personnels auprès d’une autre entreprise, une entreprise doit, à la demande de l’individu concerné, l’informer de la source de ces renseignements (art. 7) à moins qu’il s’agisse d’un dossier d’enquête constitué en vue de prévenir, détecter ou réprimer un crime ou une infraction à la loi.</a:t>
            </a:r>
          </a:p>
          <a:p>
            <a:endParaRPr lang="fr-CA" sz="1200" b="0" i="0" u="none" strike="noStrike" baseline="0" dirty="0">
              <a:solidFill>
                <a:srgbClr val="4C4C4E"/>
              </a:solidFill>
              <a:latin typeface="HelveticaNeueLT Pro 45 Lt"/>
            </a:endParaRPr>
          </a:p>
          <a:p>
            <a:pPr algn="l"/>
            <a:endParaRPr lang="fr-CA" sz="1200" b="0" i="0" u="none" strike="noStrike" baseline="0" dirty="0">
              <a:solidFill>
                <a:srgbClr val="000000"/>
              </a:solidFill>
              <a:latin typeface="HelveticaNeueLT Pro 65 Md"/>
            </a:endParaRPr>
          </a:p>
          <a:p>
            <a:r>
              <a:rPr lang="fr-CA" sz="1200" b="1" i="0" u="none" strike="noStrike" baseline="0" dirty="0">
                <a:solidFill>
                  <a:srgbClr val="4C4C4E"/>
                </a:solidFill>
                <a:latin typeface="HelveticaNeueLT Pro 65 Md"/>
              </a:rPr>
              <a:t>Collecte par l’entremise de moyen technologique</a:t>
            </a:r>
            <a:r>
              <a:rPr lang="fr-CA" sz="1200" b="0" i="0" u="none" strike="noStrike" baseline="0" dirty="0">
                <a:solidFill>
                  <a:srgbClr val="4C4C4E"/>
                </a:solidFill>
                <a:latin typeface="HelveticaNeueLT Pro 65 Md"/>
              </a:rPr>
              <a:t>. </a:t>
            </a:r>
            <a:r>
              <a:rPr lang="fr-CA" sz="1200" b="0" i="0" u="none" strike="noStrike" baseline="0" dirty="0">
                <a:solidFill>
                  <a:srgbClr val="4C4C4E"/>
                </a:solidFill>
                <a:latin typeface="HelveticaNeueLT Pro 45 Lt"/>
              </a:rPr>
              <a:t>Une entreprise qui recueille des renseignements personnels par un moyen technologique doit publier sur son site Internet une politique de confidentialité rédigée en termes simples et clairs et la diffuser par tout moyen propre à atteindre les individus concernés (art. 8.2).</a:t>
            </a:r>
          </a:p>
          <a:p>
            <a:endParaRPr lang="fr-CA" sz="1200" b="0" i="0" u="none" strike="noStrike" baseline="0" dirty="0">
              <a:solidFill>
                <a:srgbClr val="4C4C4E"/>
              </a:solidFill>
              <a:latin typeface="HelveticaNeueLT Pro 45 Lt"/>
            </a:endParaRPr>
          </a:p>
          <a:p>
            <a:r>
              <a:rPr lang="fr-CA" sz="1200" b="1" i="0" u="none" strike="noStrike" baseline="0" dirty="0">
                <a:solidFill>
                  <a:srgbClr val="002D5F"/>
                </a:solidFill>
                <a:latin typeface="HelveticaNeueLT Pro 65 Md"/>
              </a:rPr>
              <a:t>Prise de décision automatisée</a:t>
            </a:r>
            <a:r>
              <a:rPr lang="fr-CA" sz="1200" b="0" i="0" u="none" strike="noStrike" baseline="0" dirty="0">
                <a:solidFill>
                  <a:srgbClr val="002D5F"/>
                </a:solidFill>
                <a:latin typeface="HelveticaNeueLT Pro 65 Md"/>
              </a:rPr>
              <a:t>. </a:t>
            </a:r>
            <a:r>
              <a:rPr lang="fr-CA" sz="1200" b="0" i="0" u="none" strike="noStrike" baseline="0" dirty="0">
                <a:solidFill>
                  <a:srgbClr val="4C4C4E"/>
                </a:solidFill>
                <a:latin typeface="HelveticaNeueLT Pro 45 Lt"/>
              </a:rPr>
              <a:t>La Loi 25 introduit également des exigences de transparence pour une entreprise qui utilise des renseignements personnels pour rendre une décision fondée exclusivement sur le traitement automatisé de ces renseignements (art. 12.1). </a:t>
            </a:r>
          </a:p>
          <a:p>
            <a:endParaRPr lang="fr-CA" sz="1200" b="0" i="0" u="none" strike="noStrike" baseline="0" dirty="0">
              <a:solidFill>
                <a:srgbClr val="4C4C4E"/>
              </a:solidFill>
              <a:latin typeface="HelveticaNeueLT Pro 45 Lt"/>
            </a:endParaRPr>
          </a:p>
          <a:p>
            <a:endParaRPr lang="fr-CA" sz="1200" b="1" i="0" u="none" strike="noStrike" baseline="0" dirty="0">
              <a:solidFill>
                <a:srgbClr val="4C4C4E"/>
              </a:solidFill>
              <a:latin typeface="HelveticaNeueLT Pro 45 Lt"/>
            </a:endParaRPr>
          </a:p>
          <a:p>
            <a:r>
              <a:rPr lang="fr-CA" b="1" dirty="0"/>
              <a:t>Validité du consentement</a:t>
            </a:r>
            <a:r>
              <a:rPr lang="fr-CA" dirty="0"/>
              <a:t>: </a:t>
            </a:r>
            <a:r>
              <a:rPr lang="fr-CA" sz="1200" b="0" i="0" u="none" strike="noStrike" baseline="0" dirty="0">
                <a:solidFill>
                  <a:srgbClr val="002D5F"/>
                </a:solidFill>
                <a:latin typeface="HelveticaNeueLT Pro 65 Md"/>
              </a:rPr>
              <a:t>Validité du consentement. </a:t>
            </a:r>
            <a:r>
              <a:rPr lang="fr-CA" sz="1200" b="0" i="0" u="none" strike="noStrike" baseline="0" dirty="0">
                <a:solidFill>
                  <a:srgbClr val="4C4C4E"/>
                </a:solidFill>
                <a:latin typeface="HelveticaNeueLT Pro 45 Lt"/>
              </a:rPr>
              <a:t>La Loi 25 précise qu’un consentement valide doit être manifeste, libre, éclairé et être donné à des fins spécifiques et demandé à chacune de ces fins, en termes simples et clairs (art. 14 al. 1). De plus, lorsqu’une demande de consentement est effectuée par écrit, l’entreprise doit s’assurer que la demande est présentée distinctement de toute autre information communiquée à l’individu. </a:t>
            </a:r>
            <a:r>
              <a:rPr lang="fr-CA" sz="1200" b="0" i="0" u="none" strike="noStrike" baseline="0" dirty="0">
                <a:solidFill>
                  <a:srgbClr val="007D91"/>
                </a:solidFill>
                <a:latin typeface="HelveticaNeueLT Pro 55 Roman"/>
              </a:rPr>
              <a:t>Cela peut interdire de regrouper la demande de consentement pour des activités de traitement spécifiées avec des informations concernant d’autres sujets. </a:t>
            </a:r>
            <a:r>
              <a:rPr lang="fr-CA" sz="1200" b="0" i="0" u="none" strike="noStrike" baseline="0" dirty="0">
                <a:solidFill>
                  <a:srgbClr val="4C4C4E"/>
                </a:solidFill>
                <a:latin typeface="HelveticaNeueLT Pro 45 Lt"/>
              </a:rPr>
              <a:t>Lorsqu’un individu le requiert, l’entreprise doit lui prêter assistance afin de l’aider à comprendre la portée du consentement demandé.</a:t>
            </a:r>
            <a:endParaRPr lang="fr-CA" dirty="0"/>
          </a:p>
          <a:p>
            <a:endParaRPr lang="fr-CA" dirty="0"/>
          </a:p>
        </p:txBody>
      </p:sp>
      <p:sp>
        <p:nvSpPr>
          <p:cNvPr id="4" name="Espace réservé du numéro de diapositive 3"/>
          <p:cNvSpPr>
            <a:spLocks noGrp="1"/>
          </p:cNvSpPr>
          <p:nvPr>
            <p:ph type="sldNum" sz="quarter" idx="5"/>
          </p:nvPr>
        </p:nvSpPr>
        <p:spPr/>
        <p:txBody>
          <a:bodyPr/>
          <a:lstStyle/>
          <a:p>
            <a:fld id="{59041324-B3B9-3F4D-94F1-EF8AB85C391B}" type="slidenum">
              <a:rPr lang="fr-FR" smtClean="0"/>
              <a:t>5</a:t>
            </a:fld>
            <a:endParaRPr lang="fr-FR"/>
          </a:p>
        </p:txBody>
      </p:sp>
    </p:spTree>
    <p:extLst>
      <p:ext uri="{BB962C8B-B14F-4D97-AF65-F5344CB8AC3E}">
        <p14:creationId xmlns:p14="http://schemas.microsoft.com/office/powerpoint/2010/main" val="3851043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dirty="0"/>
              <a:t>Art 90 Code de déontologie des pharmaciens:</a:t>
            </a:r>
          </a:p>
          <a:p>
            <a:endParaRPr lang="fr-CA" dirty="0"/>
          </a:p>
          <a:p>
            <a:pPr algn="just">
              <a:spcBef>
                <a:spcPts val="1094"/>
              </a:spcBef>
            </a:pPr>
            <a:r>
              <a:rPr lang="fr-CA" sz="3200" b="1" i="0" u="sng" dirty="0">
                <a:solidFill>
                  <a:srgbClr val="2C4A7E"/>
                </a:solidFill>
                <a:effectLst/>
                <a:latin typeface="Arial" panose="020B0604020202020204" pitchFamily="34" charset="0"/>
              </a:rPr>
              <a:t>90.</a:t>
            </a:r>
            <a:r>
              <a:rPr lang="fr-CA" b="0" i="0" dirty="0">
                <a:solidFill>
                  <a:srgbClr val="212529"/>
                </a:solidFill>
                <a:effectLst/>
                <a:latin typeface="Arial" panose="020B0604020202020204" pitchFamily="34" charset="0"/>
              </a:rPr>
              <a:t> Le pharmacien doit, à l’égard d’un </a:t>
            </a:r>
            <a:r>
              <a:rPr lang="fr-CA" b="1" i="0" dirty="0">
                <a:solidFill>
                  <a:srgbClr val="212529"/>
                </a:solidFill>
                <a:effectLst/>
                <a:latin typeface="Arial" panose="020B0604020202020204" pitchFamily="34" charset="0"/>
              </a:rPr>
              <a:t>participant</a:t>
            </a:r>
            <a:r>
              <a:rPr lang="fr-CA" b="0" i="0" dirty="0">
                <a:solidFill>
                  <a:srgbClr val="212529"/>
                </a:solidFill>
                <a:effectLst/>
                <a:latin typeface="Arial" panose="020B0604020202020204" pitchFamily="34" charset="0"/>
              </a:rPr>
              <a:t> ou de son représentant légal, s’assurer:</a:t>
            </a:r>
          </a:p>
          <a:p>
            <a:pPr algn="just">
              <a:spcBef>
                <a:spcPts val="1094"/>
              </a:spcBef>
            </a:pPr>
            <a:r>
              <a:rPr lang="fr-CA" b="0" i="0" dirty="0">
                <a:solidFill>
                  <a:srgbClr val="212529"/>
                </a:solidFill>
                <a:effectLst/>
                <a:latin typeface="Arial" panose="020B0604020202020204" pitchFamily="34" charset="0"/>
              </a:rPr>
              <a:t>1°  qu’il soit adéquatement informé des objectifs du projet de recherche, des avantages, risques ou inconvénients, des avantages que lui procureraient les soins usuels s’il y a lieu, ainsi que du fait, le cas échéant, que le pharmacien retirera un avantage de son inscription ou de son maintien dans le projet de recherche;</a:t>
            </a:r>
          </a:p>
          <a:p>
            <a:pPr algn="just">
              <a:spcBef>
                <a:spcPts val="1094"/>
              </a:spcBef>
            </a:pPr>
            <a:r>
              <a:rPr lang="fr-CA" b="0" i="0" dirty="0">
                <a:solidFill>
                  <a:srgbClr val="212529"/>
                </a:solidFill>
                <a:effectLst/>
                <a:latin typeface="Arial" panose="020B0604020202020204" pitchFamily="34" charset="0"/>
              </a:rPr>
              <a:t>2°  qu’un consentement libre, éclairé, écrit et révocable en tout temps, soit obtenu de celui-ci avant le début de sa participation à la recherche ou lors de tout changement significatif au protocole de recherche;</a:t>
            </a:r>
          </a:p>
          <a:p>
            <a:pPr algn="just">
              <a:spcBef>
                <a:spcPts val="1094"/>
              </a:spcBef>
            </a:pPr>
            <a:r>
              <a:rPr lang="fr-CA" b="0" i="0" dirty="0">
                <a:solidFill>
                  <a:srgbClr val="212529"/>
                </a:solidFill>
                <a:effectLst/>
                <a:latin typeface="Arial" panose="020B0604020202020204" pitchFamily="34" charset="0"/>
              </a:rPr>
              <a:t>3°  qu’un consentement manifeste, spécifique et éclairé soit obtenu de celui-ci avant de communiquer des renseignements le concernant à des tiers aux fins d’une recherche scientifique.</a:t>
            </a:r>
          </a:p>
          <a:p>
            <a:endParaRPr lang="fr-CA" dirty="0"/>
          </a:p>
          <a:p>
            <a:endParaRPr lang="fr-CA" dirty="0"/>
          </a:p>
          <a:p>
            <a:endParaRPr lang="fr-CA" dirty="0"/>
          </a:p>
        </p:txBody>
      </p:sp>
      <p:sp>
        <p:nvSpPr>
          <p:cNvPr id="4" name="Espace réservé du numéro de diapositive 3"/>
          <p:cNvSpPr>
            <a:spLocks noGrp="1"/>
          </p:cNvSpPr>
          <p:nvPr>
            <p:ph type="sldNum" sz="quarter" idx="5"/>
          </p:nvPr>
        </p:nvSpPr>
        <p:spPr/>
        <p:txBody>
          <a:bodyPr/>
          <a:lstStyle/>
          <a:p>
            <a:fld id="{59041324-B3B9-3F4D-94F1-EF8AB85C391B}" type="slidenum">
              <a:rPr lang="fr-FR" smtClean="0"/>
              <a:t>6</a:t>
            </a:fld>
            <a:endParaRPr lang="fr-FR"/>
          </a:p>
        </p:txBody>
      </p:sp>
    </p:spTree>
    <p:extLst>
      <p:ext uri="{BB962C8B-B14F-4D97-AF65-F5344CB8AC3E}">
        <p14:creationId xmlns:p14="http://schemas.microsoft.com/office/powerpoint/2010/main" val="19715699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indent="0">
              <a:buNone/>
            </a:pPr>
            <a:r>
              <a:rPr lang="fr-CA" sz="800" dirty="0">
                <a:solidFill>
                  <a:srgbClr val="FF440C"/>
                </a:solidFill>
              </a:rPr>
              <a:t>Art 21 Loi 25: </a:t>
            </a:r>
          </a:p>
          <a:p>
            <a:pPr marL="0" indent="0">
              <a:buNone/>
            </a:pPr>
            <a:endParaRPr lang="fr-CA" sz="800" dirty="0">
              <a:solidFill>
                <a:srgbClr val="FF440C"/>
              </a:solidFill>
            </a:endParaRPr>
          </a:p>
          <a:p>
            <a:r>
              <a:rPr lang="fr-CA" sz="800" dirty="0">
                <a:solidFill>
                  <a:srgbClr val="FF440C"/>
                </a:solidFill>
              </a:rPr>
              <a:t>« </a:t>
            </a:r>
            <a:r>
              <a:rPr lang="fr-CA" sz="1200" b="0" i="0" u="none" strike="noStrike" baseline="0" dirty="0">
                <a:solidFill>
                  <a:srgbClr val="E26C09"/>
                </a:solidFill>
                <a:latin typeface="Roboto Medium" panose="020B0604020202020204" pitchFamily="2" charset="0"/>
              </a:rPr>
              <a:t>21. </a:t>
            </a:r>
            <a:r>
              <a:rPr lang="fr-CA" sz="1200" b="0" i="0" u="none" strike="noStrike" baseline="0" dirty="0">
                <a:solidFill>
                  <a:srgbClr val="E26C09"/>
                </a:solidFill>
                <a:latin typeface="Roboto" panose="02000000000000000000" pitchFamily="2" charset="0"/>
              </a:rPr>
              <a:t>Une personne qui exploite une entreprise peut communiquer des renseignements personnels sans le consentement des personnes concernées à une personne ou à un organisme qui souhaite utiliser ces renseignements à des fins d’étude, de recherche ou de production de statistiques. </a:t>
            </a:r>
          </a:p>
          <a:p>
            <a:r>
              <a:rPr lang="fr-CA" sz="1200" b="0" i="0" u="none" strike="noStrike" baseline="0" dirty="0">
                <a:solidFill>
                  <a:srgbClr val="E26C09"/>
                </a:solidFill>
                <a:latin typeface="Roboto" panose="02000000000000000000" pitchFamily="2" charset="0"/>
              </a:rPr>
              <a:t>La communication peut s’effectuer si une évaluation des facteurs relatifs à la vie privée conclut que : </a:t>
            </a:r>
          </a:p>
          <a:p>
            <a:r>
              <a:rPr lang="fr-CA" sz="1200" b="0" i="0" u="none" strike="noStrike" baseline="0" dirty="0">
                <a:solidFill>
                  <a:srgbClr val="E26C09"/>
                </a:solidFill>
                <a:latin typeface="Roboto" panose="02000000000000000000" pitchFamily="2" charset="0"/>
              </a:rPr>
              <a:t>1° l’objectif de l’étude, de la recherche ou de la production de statistiques ne peut être atteint que si les renseignements sont communiqués sous une forme permettant d’identifier les personnes concernées ; </a:t>
            </a:r>
          </a:p>
          <a:p>
            <a:r>
              <a:rPr lang="fr-CA" sz="1200" b="0" i="0" u="none" strike="noStrike" baseline="0" dirty="0">
                <a:solidFill>
                  <a:srgbClr val="E26C09"/>
                </a:solidFill>
                <a:latin typeface="Roboto" panose="02000000000000000000" pitchFamily="2" charset="0"/>
              </a:rPr>
              <a:t>2° il est déraisonnable d’exiger que la personne ou l’organisme obtienne le consentement des personnes concernées ; </a:t>
            </a:r>
          </a:p>
          <a:p>
            <a:r>
              <a:rPr lang="fr-CA" sz="1200" b="0" i="0" u="none" strike="noStrike" baseline="0" dirty="0">
                <a:solidFill>
                  <a:srgbClr val="E26C09"/>
                </a:solidFill>
                <a:latin typeface="Roboto" panose="02000000000000000000" pitchFamily="2" charset="0"/>
              </a:rPr>
              <a:t>3° l’objectif de l’étude, de la recherche ou de la production de statistiques l’emporte, eu égard à l’intérêt public, sur l’impact de la communication et de l’utilisation des renseignements sur la vie privée des personnes concernées ; </a:t>
            </a:r>
          </a:p>
          <a:p>
            <a:r>
              <a:rPr lang="fr-CA" sz="1200" b="0" i="0" u="none" strike="noStrike" baseline="0" dirty="0">
                <a:solidFill>
                  <a:srgbClr val="E26C09"/>
                </a:solidFill>
                <a:latin typeface="Roboto" panose="02000000000000000000" pitchFamily="2" charset="0"/>
              </a:rPr>
              <a:t>4° les renseignements personnels sont utilisés de manière à en assurer la confidentialité ; </a:t>
            </a:r>
          </a:p>
          <a:p>
            <a:r>
              <a:rPr lang="fr-CA" sz="1200" b="0" i="0" u="none" strike="noStrike" baseline="0" dirty="0">
                <a:solidFill>
                  <a:srgbClr val="E26C09"/>
                </a:solidFill>
                <a:latin typeface="Roboto" panose="02000000000000000000" pitchFamily="2" charset="0"/>
              </a:rPr>
              <a:t>5° seuls les renseignements nécessaires sont communiqués. »</a:t>
            </a:r>
            <a:endParaRPr lang="fr-CA" sz="800" dirty="0">
              <a:solidFill>
                <a:srgbClr val="FF440C"/>
              </a:solidFill>
            </a:endParaRPr>
          </a:p>
          <a:p>
            <a:pPr marL="0" indent="0">
              <a:buNone/>
            </a:pPr>
            <a:endParaRPr lang="fr-CA" sz="800" dirty="0">
              <a:solidFill>
                <a:srgbClr val="FF440C"/>
              </a:solidFill>
            </a:endParaRPr>
          </a:p>
          <a:p>
            <a:pPr marL="0" indent="0">
              <a:buNone/>
            </a:pPr>
            <a:r>
              <a:rPr lang="fr-CA" sz="800" dirty="0">
                <a:solidFill>
                  <a:srgbClr val="FF440C"/>
                </a:solidFill>
              </a:rPr>
              <a:t>AINSI, Les organisations peuvent communiquer des renseignements personnels </a:t>
            </a:r>
            <a:r>
              <a:rPr lang="fr-CA" sz="800" b="1" dirty="0">
                <a:solidFill>
                  <a:srgbClr val="FF440C"/>
                </a:solidFill>
              </a:rPr>
              <a:t>pour fins de recherche, études ou production de statistiques </a:t>
            </a:r>
            <a:r>
              <a:rPr lang="fr-CA" sz="800" dirty="0"/>
              <a:t>si une </a:t>
            </a:r>
            <a:r>
              <a:rPr lang="fr-CA" sz="800" dirty="0" err="1"/>
              <a:t>EFVP</a:t>
            </a:r>
            <a:r>
              <a:rPr lang="fr-CA" sz="800" dirty="0"/>
              <a:t> est réalisée et s’avère concluante quant à certains éléments spécifiques (nécessité, proportionnalité, confidentialité, etc.).</a:t>
            </a:r>
          </a:p>
          <a:p>
            <a:pPr marL="0" indent="0">
              <a:buNone/>
            </a:pPr>
            <a:endParaRPr lang="fr-CA" sz="800" dirty="0"/>
          </a:p>
          <a:p>
            <a:pPr marL="0" indent="0">
              <a:buNone/>
            </a:pPr>
            <a:r>
              <a:rPr lang="fr-CA" sz="800" b="1" dirty="0">
                <a:solidFill>
                  <a:srgbClr val="FF440C"/>
                </a:solidFill>
              </a:rPr>
              <a:t>Les chercheurs doivent: (art 21.0.1 loi 25)</a:t>
            </a:r>
          </a:p>
          <a:p>
            <a:r>
              <a:rPr lang="fr-CA" sz="800" dirty="0"/>
              <a:t>Faire la demande par écrit et y joindre le protocole de recherche;</a:t>
            </a:r>
          </a:p>
          <a:p>
            <a:r>
              <a:rPr lang="fr-CA" sz="800" dirty="0"/>
              <a:t>Démontrer que les critères de l’</a:t>
            </a:r>
            <a:r>
              <a:rPr lang="fr-CA" sz="800" dirty="0" err="1"/>
              <a:t>EFVP</a:t>
            </a:r>
            <a:r>
              <a:rPr lang="fr-CA" sz="800" dirty="0"/>
              <a:t> sont remplis;</a:t>
            </a:r>
          </a:p>
          <a:p>
            <a:r>
              <a:rPr lang="fr-CA" sz="800" dirty="0"/>
              <a:t>Faire une liste complète des personnes/organismes à qui une demande similaire a été faite;</a:t>
            </a:r>
          </a:p>
          <a:p>
            <a:r>
              <a:rPr lang="fr-CA" sz="800" dirty="0"/>
              <a:t>Décrire les différentes technologies utilisées dans le traitement des renseignements;</a:t>
            </a:r>
          </a:p>
          <a:p>
            <a:r>
              <a:rPr lang="fr-CA" sz="800" dirty="0"/>
              <a:t>Le cas échéant, transmettre la décision documentée d'un comité d'éthique de la recherche relative à cette étude, etc.</a:t>
            </a:r>
          </a:p>
          <a:p>
            <a:pPr marL="0" indent="0">
              <a:buNone/>
            </a:pPr>
            <a:endParaRPr lang="fr-CA" sz="800" dirty="0"/>
          </a:p>
          <a:p>
            <a:pPr marL="0" indent="0" algn="l">
              <a:buNone/>
            </a:pPr>
            <a:r>
              <a:rPr lang="fr-CA" sz="800" b="1" i="0" dirty="0">
                <a:solidFill>
                  <a:srgbClr val="FF440C"/>
                </a:solidFill>
                <a:effectLst/>
              </a:rPr>
              <a:t>Lorsque ces critères sont remplis, la communication des renseignements doit faire l'objet d'une entente qui stipule notamment que:</a:t>
            </a:r>
          </a:p>
          <a:p>
            <a:pPr algn="l">
              <a:buFont typeface="Arial" panose="020B0604020202020204" pitchFamily="34" charset="0"/>
              <a:buChar char="•"/>
            </a:pPr>
            <a:r>
              <a:rPr lang="fr-CA" sz="800" i="0" dirty="0">
                <a:effectLst/>
              </a:rPr>
              <a:t>Les renseignements personnels sont accessibles uniquement par les personnes pour lesquelles il est nécessaire d'y avoir accès dans le cadre de leurs fonctions. Ces personnes doivent également signer un engagement de confidentialité;</a:t>
            </a:r>
          </a:p>
          <a:p>
            <a:pPr algn="l">
              <a:buFont typeface="Arial" panose="020B0604020202020204" pitchFamily="34" charset="0"/>
              <a:buChar char="•"/>
            </a:pPr>
            <a:r>
              <a:rPr lang="fr-CA" sz="800" i="0" dirty="0">
                <a:effectLst/>
              </a:rPr>
              <a:t>Ces renseignements sont utilisés seulement pour les fins prévues au protocole de recherche;</a:t>
            </a:r>
          </a:p>
          <a:p>
            <a:pPr algn="l">
              <a:buFont typeface="Arial" panose="020B0604020202020204" pitchFamily="34" charset="0"/>
              <a:buChar char="•"/>
            </a:pPr>
            <a:r>
              <a:rPr lang="fr-CA" sz="800" i="0" dirty="0">
                <a:effectLst/>
              </a:rPr>
              <a:t>Ces renseignements ne peuvent être appariés avec tout autre fichier non prévu au protocole;</a:t>
            </a:r>
          </a:p>
          <a:p>
            <a:pPr algn="l">
              <a:buFont typeface="Arial" panose="020B0604020202020204" pitchFamily="34" charset="0"/>
              <a:buChar char="•"/>
            </a:pPr>
            <a:r>
              <a:rPr lang="fr-CA" sz="800" i="0" dirty="0">
                <a:effectLst/>
              </a:rPr>
              <a:t>Ces renseignements ne peuvent être publiés ou diffusés sous une forme permettant d'identifier les individus sur lesquels portent ces renseignements.</a:t>
            </a:r>
          </a:p>
          <a:p>
            <a:endParaRPr lang="fr-CA" dirty="0"/>
          </a:p>
          <a:p>
            <a:endParaRPr lang="fr-CA" dirty="0"/>
          </a:p>
        </p:txBody>
      </p:sp>
      <p:sp>
        <p:nvSpPr>
          <p:cNvPr id="4" name="Espace réservé du numéro de diapositive 3"/>
          <p:cNvSpPr>
            <a:spLocks noGrp="1"/>
          </p:cNvSpPr>
          <p:nvPr>
            <p:ph type="sldNum" sz="quarter" idx="5"/>
          </p:nvPr>
        </p:nvSpPr>
        <p:spPr/>
        <p:txBody>
          <a:bodyPr/>
          <a:lstStyle/>
          <a:p>
            <a:fld id="{59041324-B3B9-3F4D-94F1-EF8AB85C391B}" type="slidenum">
              <a:rPr lang="fr-FR" smtClean="0"/>
              <a:t>7</a:t>
            </a:fld>
            <a:endParaRPr lang="fr-FR"/>
          </a:p>
        </p:txBody>
      </p:sp>
    </p:spTree>
    <p:extLst>
      <p:ext uri="{BB962C8B-B14F-4D97-AF65-F5344CB8AC3E}">
        <p14:creationId xmlns:p14="http://schemas.microsoft.com/office/powerpoint/2010/main" val="10518301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Concernant les politiques et procédures, voici celles à implanter:</a:t>
            </a:r>
          </a:p>
          <a:p>
            <a:pPr marL="285750" indent="-285750">
              <a:buFont typeface="Arial" panose="020B0604020202020204" pitchFamily="34" charset="0"/>
              <a:buChar char="•"/>
            </a:pPr>
            <a:r>
              <a:rPr lang="fr-CA" sz="1200" b="0" i="0" u="none" strike="noStrike" baseline="0" dirty="0">
                <a:solidFill>
                  <a:srgbClr val="000000"/>
                </a:solidFill>
                <a:latin typeface="HelveticaNeueLT Pro 45 Lt"/>
              </a:rPr>
              <a:t>Politique établissant les principes généraux relatifs à la collecte, l’utilisation et la </a:t>
            </a:r>
            <a:r>
              <a:rPr lang="fr-CA" sz="1200" b="0" i="0" u="none" strike="noStrike" baseline="0" dirty="0">
                <a:solidFill>
                  <a:srgbClr val="3D444E"/>
                </a:solidFill>
                <a:latin typeface="HelveticaNeueLT Pro 45 Lt"/>
              </a:rPr>
              <a:t>communication de renseignements personnels.</a:t>
            </a:r>
          </a:p>
          <a:p>
            <a:r>
              <a:rPr lang="fr-CA" sz="1200" b="0" i="0" u="none" strike="noStrike" baseline="0" dirty="0">
                <a:solidFill>
                  <a:srgbClr val="3D444E"/>
                </a:solidFill>
                <a:latin typeface="HelveticaNeueLT Pro 45 Lt"/>
              </a:rPr>
              <a:t>• Politique de conservation des données et calendrier de conservation.</a:t>
            </a:r>
          </a:p>
          <a:p>
            <a:r>
              <a:rPr lang="fr-CA" sz="1200" b="0" i="0" u="none" strike="noStrike" baseline="0" dirty="0">
                <a:solidFill>
                  <a:srgbClr val="3D444E"/>
                </a:solidFill>
                <a:latin typeface="HelveticaNeueLT Pro 45 Lt"/>
              </a:rPr>
              <a:t>• Procédure relative aux méthodes de destruction des renseignements personnels et d’anonymisation, le cas échéant.</a:t>
            </a:r>
          </a:p>
          <a:p>
            <a:r>
              <a:rPr lang="fr-CA" sz="1200" b="0" i="0" u="none" strike="noStrike" baseline="0" dirty="0">
                <a:solidFill>
                  <a:srgbClr val="3D444E"/>
                </a:solidFill>
                <a:latin typeface="HelveticaNeueLT Pro 45 Lt"/>
              </a:rPr>
              <a:t>• Politique et procédures relatives à la réception et le traitement de plaintes et de demandes d’individus souhaitant exercer leurs droits. </a:t>
            </a:r>
          </a:p>
          <a:p>
            <a:r>
              <a:rPr lang="fr-CA" sz="1200" b="0" i="0" u="none" strike="noStrike" baseline="0" dirty="0">
                <a:solidFill>
                  <a:srgbClr val="3D444E"/>
                </a:solidFill>
                <a:latin typeface="HelveticaNeueLT Pro 45 Lt"/>
              </a:rPr>
              <a:t>• Politiques et procédures relatives à la sécurité des données. </a:t>
            </a:r>
          </a:p>
          <a:p>
            <a:r>
              <a:rPr lang="fr-CA" sz="1200" b="0" i="0" u="none" strike="noStrike" baseline="0" dirty="0">
                <a:solidFill>
                  <a:srgbClr val="3D444E"/>
                </a:solidFill>
                <a:latin typeface="HelveticaNeueLT Pro 45 Lt"/>
              </a:rPr>
              <a:t>• Politique de gestion des incidents de confidentialité et plan de réponse aux incidents. </a:t>
            </a:r>
          </a:p>
          <a:p>
            <a:pPr marL="285750" indent="-285750">
              <a:buFont typeface="Arial" panose="020B0604020202020204" pitchFamily="34" charset="0"/>
              <a:buChar char="•"/>
            </a:pPr>
            <a:r>
              <a:rPr lang="fr-CA" sz="1200" b="0" i="0" u="none" strike="noStrike" baseline="0" dirty="0">
                <a:solidFill>
                  <a:srgbClr val="3D444E"/>
                </a:solidFill>
                <a:latin typeface="HelveticaNeueLT Pro 45 Lt"/>
              </a:rPr>
              <a:t>Politiques particulières en fonction des activités de l’entreprise, par exemple : politique sur l’utilisation des caméras de surveillance, politique sur l’utilisation de systèmes biométriques, politique sur l’utilisation de renseignements personnels pour la recherche et l’intelligence artificielle, etc.</a:t>
            </a:r>
          </a:p>
          <a:p>
            <a:pPr marL="285750" indent="-285750">
              <a:buFont typeface="Arial" panose="020B0604020202020204" pitchFamily="34" charset="0"/>
              <a:buChar char="•"/>
            </a:pPr>
            <a:r>
              <a:rPr lang="fr-CA" sz="1200" b="0" i="0" u="none" strike="noStrike" baseline="0" dirty="0">
                <a:solidFill>
                  <a:srgbClr val="000000"/>
                </a:solidFill>
              </a:rPr>
              <a:t>Procédure interne sur les </a:t>
            </a:r>
            <a:r>
              <a:rPr lang="fr-CA" sz="1200" b="0" i="0" u="none" strike="noStrike" baseline="0" dirty="0" err="1">
                <a:solidFill>
                  <a:srgbClr val="000000"/>
                </a:solidFill>
              </a:rPr>
              <a:t>EFVP</a:t>
            </a:r>
            <a:r>
              <a:rPr lang="fr-CA" sz="1200" b="0" i="0" u="none" strike="noStrike" baseline="0" dirty="0">
                <a:solidFill>
                  <a:srgbClr val="000000"/>
                </a:solidFill>
              </a:rPr>
              <a:t>. </a:t>
            </a:r>
          </a:p>
          <a:p>
            <a:pPr marL="285750" indent="-285750">
              <a:buFont typeface="Arial" panose="020B0604020202020204" pitchFamily="34" charset="0"/>
              <a:buChar char="•"/>
            </a:pPr>
            <a:r>
              <a:rPr lang="fr-CA" sz="1200" b="0" i="0" u="none" strike="noStrike" baseline="0" dirty="0">
                <a:solidFill>
                  <a:srgbClr val="002D5F"/>
                </a:solidFill>
                <a:latin typeface="HelveticaNeueLT Pro 65 Md"/>
              </a:rPr>
              <a:t>Procédure pour les projets de recherche </a:t>
            </a:r>
            <a:endParaRPr lang="fr-CA" sz="1200" b="0" i="0" u="none" strike="noStrike" baseline="0" dirty="0">
              <a:solidFill>
                <a:srgbClr val="000000"/>
              </a:solidFill>
            </a:endParaRPr>
          </a:p>
          <a:p>
            <a:pPr marL="285750" indent="-285750">
              <a:buFont typeface="Arial" panose="020B0604020202020204" pitchFamily="34" charset="0"/>
              <a:buChar char="•"/>
            </a:pPr>
            <a:endParaRPr lang="fr-CA" sz="1200" b="0" i="0" u="none" strike="noStrike" baseline="0" dirty="0">
              <a:solidFill>
                <a:srgbClr val="3D444E"/>
              </a:solidFill>
              <a:latin typeface="HelveticaNeueLT Pro 45 Lt"/>
            </a:endParaRPr>
          </a:p>
          <a:p>
            <a:r>
              <a:rPr lang="fr-CA" dirty="0"/>
              <a:t>FORMATION À L’INTERNE</a:t>
            </a:r>
          </a:p>
        </p:txBody>
      </p:sp>
      <p:sp>
        <p:nvSpPr>
          <p:cNvPr id="4" name="Espace réservé du numéro de diapositive 3"/>
          <p:cNvSpPr>
            <a:spLocks noGrp="1"/>
          </p:cNvSpPr>
          <p:nvPr>
            <p:ph type="sldNum" sz="quarter" idx="5"/>
          </p:nvPr>
        </p:nvSpPr>
        <p:spPr/>
        <p:txBody>
          <a:bodyPr/>
          <a:lstStyle/>
          <a:p>
            <a:fld id="{59041324-B3B9-3F4D-94F1-EF8AB85C391B}" type="slidenum">
              <a:rPr lang="fr-FR" smtClean="0"/>
              <a:t>8</a:t>
            </a:fld>
            <a:endParaRPr lang="fr-FR"/>
          </a:p>
        </p:txBody>
      </p:sp>
    </p:spTree>
    <p:extLst>
      <p:ext uri="{BB962C8B-B14F-4D97-AF65-F5344CB8AC3E}">
        <p14:creationId xmlns:p14="http://schemas.microsoft.com/office/powerpoint/2010/main" val="4132426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342900" lvl="1" indent="0">
              <a:buFont typeface="Arial" panose="020B0604020202020204" pitchFamily="34" charset="0"/>
              <a:buNone/>
            </a:pPr>
            <a:endParaRPr lang="fr-FR" b="1" dirty="0"/>
          </a:p>
          <a:p>
            <a:pPr>
              <a:spcAft>
                <a:spcPts val="600"/>
              </a:spcAft>
            </a:pPr>
            <a:r>
              <a:rPr lang="fr-FR" b="1" dirty="0"/>
              <a:t>Obligation d’effectuer une </a:t>
            </a:r>
            <a:r>
              <a:rPr lang="fr-FR" b="1" dirty="0" err="1"/>
              <a:t>EFVP</a:t>
            </a:r>
            <a:r>
              <a:rPr lang="fr-FR" b="1" dirty="0"/>
              <a:t>. </a:t>
            </a:r>
          </a:p>
          <a:p>
            <a:pPr>
              <a:spcAft>
                <a:spcPts val="600"/>
              </a:spcAft>
            </a:pPr>
            <a:r>
              <a:rPr lang="fr-FR" dirty="0"/>
              <a:t>Les entreprises devront désormais procéder à une </a:t>
            </a:r>
            <a:r>
              <a:rPr lang="fr-FR" dirty="0" err="1"/>
              <a:t>EFVP</a:t>
            </a:r>
            <a:r>
              <a:rPr lang="fr-FR" dirty="0"/>
              <a:t> pour tout projet d’acquisition, de développement ou de refonte d’un système d’information ou de prestation électronique de services impliquant la collecte, l’utilisation, la communication, la conservation ou la destruction de renseignements personnels (art. 3.3 al. 1). </a:t>
            </a:r>
            <a:r>
              <a:rPr lang="fr-FR" b="1" dirty="0"/>
              <a:t>+ </a:t>
            </a:r>
            <a:r>
              <a:rPr lang="fr-FR" dirty="0"/>
              <a:t>dans le cadre de communication de </a:t>
            </a:r>
            <a:r>
              <a:rPr lang="fr-FR" dirty="0" err="1"/>
              <a:t>RP</a:t>
            </a:r>
            <a:r>
              <a:rPr lang="fr-FR" dirty="0"/>
              <a:t> sans consentement à des fins d’étude, de recherche ou de production de statistique.</a:t>
            </a:r>
          </a:p>
          <a:p>
            <a:pPr>
              <a:spcAft>
                <a:spcPts val="600"/>
              </a:spcAft>
            </a:pPr>
            <a:endParaRPr lang="fr-FR" dirty="0"/>
          </a:p>
          <a:p>
            <a:pPr>
              <a:spcAft>
                <a:spcPts val="600"/>
              </a:spcAft>
            </a:pPr>
            <a:r>
              <a:rPr lang="fr-FR" dirty="0"/>
              <a:t>La CAI a publié un </a:t>
            </a:r>
            <a:r>
              <a:rPr lang="fr-FR" b="1" dirty="0"/>
              <a:t>Guide d’accompagnement </a:t>
            </a:r>
            <a:r>
              <a:rPr lang="fr-FR" dirty="0"/>
              <a:t>: Réaliser une évaluation des facteurs relatifs à la vie privée, mis à jour en mars 2021. Ce guide ne reflète pas explicitement les exigences de la Loi 64. D’ailleurs, la CAI note qu’il sera revu à la lumière de la Loi 64 et qu’il pourrait être remanié en profondeur. Dans ce guide, la CAI recommande d’effectuer une </a:t>
            </a:r>
            <a:r>
              <a:rPr lang="fr-FR" dirty="0" err="1"/>
              <a:t>EFVP</a:t>
            </a:r>
            <a:r>
              <a:rPr lang="fr-FR" dirty="0"/>
              <a:t> pour tout projet impliquant des renseignements personnels. Bien que cela constitue un critère beaucoup plus large que celui prévu par la Loi 64, il est tout de même intéressant de noter le type de projets que cela peut inclure selon la CAI : • Développer un nouveau système d’information ou une technique de personnalisation d’un produit ou d’un service; • Chercher une nouvelle clientèle, explorer de nouveaux marchés; • Faire appel à un système d’algorithme ou d’intelligence artificielle; • Installer un système de vidéosurveillance; • Comparer différentes versions de bases de données ou de fichiers; • Acquérir ou fusionner des organisations; • Utiliser des empreintes digitales, la géolocalisation, un système de reconnaissance faciale, des objets connectés, des capteurs pour villes intelligentes, etc. </a:t>
            </a:r>
          </a:p>
          <a:p>
            <a:pPr>
              <a:spcAft>
                <a:spcPts val="600"/>
              </a:spcAft>
            </a:pPr>
            <a:endParaRPr lang="fr-FR" dirty="0"/>
          </a:p>
          <a:p>
            <a:pPr>
              <a:spcAft>
                <a:spcPts val="600"/>
              </a:spcAft>
            </a:pPr>
            <a:r>
              <a:rPr lang="fr-FR" b="1" dirty="0"/>
              <a:t>Pas de portée rétroactive. </a:t>
            </a:r>
          </a:p>
          <a:p>
            <a:pPr>
              <a:spcAft>
                <a:spcPts val="600"/>
              </a:spcAft>
            </a:pPr>
            <a:r>
              <a:rPr lang="fr-FR" dirty="0"/>
              <a:t>L’obligation de procéder à une </a:t>
            </a:r>
            <a:r>
              <a:rPr lang="fr-FR" dirty="0" err="1"/>
              <a:t>EFVP</a:t>
            </a:r>
            <a:r>
              <a:rPr lang="fr-FR" dirty="0"/>
              <a:t> n’a pas de portée rétroactive. Ainsi, les entreprises n’auront pas à évaluer les systèmes existants lors de l’entrée en vigueur du nouvel article 3.3. Toutefois, la mise à jour substantielle d’un système existant (ex. plateforme de gestion de documents) pourrait être considérée comme une « refonte » et devra donc faire l’objet d’une </a:t>
            </a:r>
            <a:r>
              <a:rPr lang="fr-FR" dirty="0" err="1"/>
              <a:t>EFVP</a:t>
            </a:r>
            <a:r>
              <a:rPr lang="fr-FR" dirty="0"/>
              <a:t>.</a:t>
            </a:r>
          </a:p>
          <a:p>
            <a:pPr>
              <a:spcAft>
                <a:spcPts val="600"/>
              </a:spcAft>
            </a:pPr>
            <a:endParaRPr lang="fr-FR" dirty="0"/>
          </a:p>
          <a:p>
            <a:pPr>
              <a:spcAft>
                <a:spcPts val="600"/>
              </a:spcAft>
            </a:pPr>
            <a:r>
              <a:rPr lang="fr-FR" dirty="0"/>
              <a:t>Forme et portée de l’</a:t>
            </a:r>
            <a:r>
              <a:rPr lang="fr-FR" dirty="0" err="1"/>
              <a:t>EFVP</a:t>
            </a:r>
            <a:r>
              <a:rPr lang="fr-FR" dirty="0"/>
              <a:t>. L’</a:t>
            </a:r>
            <a:r>
              <a:rPr lang="fr-FR" dirty="0" err="1"/>
              <a:t>EFVP</a:t>
            </a:r>
            <a:r>
              <a:rPr lang="fr-FR" dirty="0"/>
              <a:t> doit être « proportionnée à la SENSIBILITÉ des renseignements concernés, à la finalité de leur utilisation, à leur quantité, à leur répartition et à leur support » (article 3. 3 al. 4). Soulignons qu’il s’agit là des mêmes critères que ceux prévus à l’article 10 de la </a:t>
            </a:r>
            <a:r>
              <a:rPr lang="fr-FR" dirty="0" err="1"/>
              <a:t>LPRPSP</a:t>
            </a:r>
            <a:r>
              <a:rPr lang="fr-FR" dirty="0"/>
              <a:t> afin de qualifier les mesures de sécurité qu’une entreprise doit prendre pour assurer la protection des renseignements personnels qu’elle détient. Nous comprenons que ce critère vise à ce que l’envergure de l’</a:t>
            </a:r>
            <a:r>
              <a:rPr lang="fr-FR" dirty="0" err="1"/>
              <a:t>EFVP</a:t>
            </a:r>
            <a:r>
              <a:rPr lang="fr-FR" dirty="0"/>
              <a:t> soit adaptée à l’impact du projet sur la vie privée des individus. Un projet impliquant peu de renseignements personnels, et qui sont peu sensibles, ne nécessitera pas le même type d’</a:t>
            </a:r>
            <a:r>
              <a:rPr lang="fr-FR" dirty="0" err="1"/>
              <a:t>EFVP</a:t>
            </a:r>
            <a:r>
              <a:rPr lang="fr-FR" dirty="0"/>
              <a:t> que l’implantation d’un système biométrique visant un grand nombre d’individus, par exemple. Notons que le guide sur les </a:t>
            </a:r>
            <a:r>
              <a:rPr lang="fr-FR" dirty="0" err="1"/>
              <a:t>EFVP</a:t>
            </a:r>
            <a:r>
              <a:rPr lang="fr-FR" dirty="0"/>
              <a:t> de la CAI fournit des outils utiles aux entreprises qui veulent se familiariser avec le processus. </a:t>
            </a:r>
          </a:p>
          <a:p>
            <a:pPr>
              <a:spcAft>
                <a:spcPts val="600"/>
              </a:spcAft>
            </a:pPr>
            <a:endParaRPr lang="fr-FR" dirty="0"/>
          </a:p>
          <a:p>
            <a:pPr>
              <a:spcAft>
                <a:spcPts val="600"/>
              </a:spcAft>
            </a:pPr>
            <a:r>
              <a:rPr lang="fr-FR" dirty="0"/>
              <a:t>Portabilité des données. En outre, les entreprises devront s’assurer que les nouveaux projets et systèmes soient en mesure d’assurer la portabilité des données, c’est-à-dire la possibilité pour les personnes concernées d’obtenir la communication de leurs renseignements personnels dans un format technologique structuré et couramment utilisé (art. 3.3 al. 3). Voir la section 5.2 pour plus de détails sur le droit à la portabilité des données. </a:t>
            </a:r>
          </a:p>
          <a:p>
            <a:pPr>
              <a:spcAft>
                <a:spcPts val="600"/>
              </a:spcAft>
            </a:pPr>
            <a:endParaRPr lang="fr-FR" dirty="0"/>
          </a:p>
          <a:p>
            <a:pPr>
              <a:spcAft>
                <a:spcPts val="600"/>
              </a:spcAft>
            </a:pPr>
            <a:r>
              <a:rPr lang="fr-FR" dirty="0"/>
              <a:t>--- PAS COUVERT: transmission de </a:t>
            </a:r>
            <a:r>
              <a:rPr lang="fr-FR" dirty="0" err="1"/>
              <a:t>RP</a:t>
            </a:r>
            <a:r>
              <a:rPr lang="fr-FR" dirty="0"/>
              <a:t> à l’extérieur du Québec.</a:t>
            </a:r>
          </a:p>
          <a:p>
            <a:pPr>
              <a:spcAft>
                <a:spcPts val="600"/>
              </a:spcAft>
            </a:pPr>
            <a:endParaRPr lang="fr-FR" dirty="0"/>
          </a:p>
          <a:p>
            <a:pPr algn="l"/>
            <a:r>
              <a:rPr lang="fr-CA" sz="1800" b="1" i="0" u="none" strike="noStrike" baseline="0" dirty="0">
                <a:solidFill>
                  <a:srgbClr val="FF0909"/>
                </a:solidFill>
                <a:latin typeface="Arial" panose="020B0604020202020204" pitchFamily="34" charset="0"/>
              </a:rPr>
              <a:t>17. </a:t>
            </a:r>
            <a:r>
              <a:rPr lang="fr-CA" sz="1800" b="0" i="0" u="none" strike="noStrike" baseline="0" dirty="0">
                <a:solidFill>
                  <a:srgbClr val="FF0909"/>
                </a:solidFill>
                <a:latin typeface="Arial" panose="020B0604020202020204" pitchFamily="34" charset="0"/>
              </a:rPr>
              <a:t>Avant de communiquer </a:t>
            </a:r>
            <a:r>
              <a:rPr lang="fr-CA" sz="1800" b="0" i="0" u="none" strike="noStrike" baseline="0" dirty="0">
                <a:solidFill>
                  <a:srgbClr val="FF0909"/>
                </a:solidFill>
                <a:latin typeface="Times New Roman" panose="02020603050405020304" pitchFamily="18" charset="0"/>
              </a:rPr>
              <a:t>à </a:t>
            </a:r>
            <a:r>
              <a:rPr lang="fr-CA" sz="1800" b="0" i="0" u="none" strike="noStrike" baseline="0" dirty="0">
                <a:solidFill>
                  <a:srgbClr val="FF0909"/>
                </a:solidFill>
                <a:latin typeface="Arial" panose="020B0604020202020204" pitchFamily="34" charset="0"/>
              </a:rPr>
              <a:t>l'extérieur du Québec un renseignement personnel, la personne qui exploite</a:t>
            </a:r>
          </a:p>
          <a:p>
            <a:pPr algn="l"/>
            <a:r>
              <a:rPr lang="fr-CA" sz="1800" b="0" i="0" u="none" strike="noStrike" baseline="0" dirty="0">
                <a:solidFill>
                  <a:srgbClr val="FF0909"/>
                </a:solidFill>
                <a:latin typeface="Arial" panose="020B0604020202020204" pitchFamily="34" charset="0"/>
              </a:rPr>
              <a:t>une entreprise doit procéder </a:t>
            </a:r>
            <a:r>
              <a:rPr lang="fr-CA" sz="1800" b="0" i="0" u="none" strike="noStrike" baseline="0" dirty="0">
                <a:solidFill>
                  <a:srgbClr val="FF0909"/>
                </a:solidFill>
                <a:latin typeface="Times New Roman" panose="02020603050405020304" pitchFamily="18" charset="0"/>
              </a:rPr>
              <a:t>à </a:t>
            </a:r>
            <a:r>
              <a:rPr lang="fr-CA" sz="1800" b="0" i="0" u="none" strike="noStrike" baseline="0" dirty="0">
                <a:solidFill>
                  <a:srgbClr val="FF0909"/>
                </a:solidFill>
                <a:latin typeface="Arial" panose="020B0604020202020204" pitchFamily="34" charset="0"/>
              </a:rPr>
              <a:t>une évaluation des facteurs relatifs </a:t>
            </a:r>
            <a:r>
              <a:rPr lang="fr-CA" sz="1800" b="0" i="0" u="none" strike="noStrike" baseline="0" dirty="0">
                <a:solidFill>
                  <a:srgbClr val="FF0909"/>
                </a:solidFill>
                <a:latin typeface="Times New Roman" panose="02020603050405020304" pitchFamily="18" charset="0"/>
              </a:rPr>
              <a:t>à </a:t>
            </a:r>
            <a:r>
              <a:rPr lang="fr-CA" sz="1800" b="0" i="0" u="none" strike="noStrike" baseline="0" dirty="0">
                <a:solidFill>
                  <a:srgbClr val="FF0909"/>
                </a:solidFill>
                <a:latin typeface="Arial" panose="020B0604020202020204" pitchFamily="34" charset="0"/>
              </a:rPr>
              <a:t>la vie privée. Elle doit notamment tenir</a:t>
            </a:r>
          </a:p>
          <a:p>
            <a:pPr algn="l"/>
            <a:r>
              <a:rPr lang="fr-CA" sz="1800" b="0" i="0" u="none" strike="noStrike" baseline="0" dirty="0">
                <a:solidFill>
                  <a:srgbClr val="FF0909"/>
                </a:solidFill>
                <a:latin typeface="Arial" panose="020B0604020202020204" pitchFamily="34" charset="0"/>
              </a:rPr>
              <a:t>compte des éléments suivants :</a:t>
            </a:r>
          </a:p>
          <a:p>
            <a:pPr algn="l"/>
            <a:r>
              <a:rPr lang="fr-CA" sz="1800" b="0" i="0" u="none" strike="noStrike" baseline="0" dirty="0">
                <a:solidFill>
                  <a:srgbClr val="FF0909"/>
                </a:solidFill>
                <a:latin typeface="Arial" panose="020B0604020202020204" pitchFamily="34" charset="0"/>
              </a:rPr>
              <a:t>1° la sensibilité du renseignement;</a:t>
            </a:r>
          </a:p>
          <a:p>
            <a:pPr algn="l"/>
            <a:r>
              <a:rPr lang="fr-CA" sz="1800" b="0" i="0" u="none" strike="noStrike" baseline="0" dirty="0">
                <a:solidFill>
                  <a:srgbClr val="FF0909"/>
                </a:solidFill>
                <a:latin typeface="Arial" panose="020B0604020202020204" pitchFamily="34" charset="0"/>
              </a:rPr>
              <a:t>2° la finalité de son utilisation;</a:t>
            </a:r>
          </a:p>
          <a:p>
            <a:pPr algn="l"/>
            <a:r>
              <a:rPr lang="fr-CA" sz="1800" b="0" i="0" u="none" strike="noStrike" baseline="0" dirty="0">
                <a:solidFill>
                  <a:srgbClr val="FF0A0A"/>
                </a:solidFill>
                <a:latin typeface="Arial" panose="020B0604020202020204" pitchFamily="34" charset="0"/>
              </a:rPr>
              <a:t>3° les mesures de protection, y compris celles qui sont contractuelles, dont le renseignement</a:t>
            </a:r>
          </a:p>
          <a:p>
            <a:pPr algn="l"/>
            <a:r>
              <a:rPr lang="fr-CA" sz="1800" b="0" i="0" u="none" strike="noStrike" baseline="0" dirty="0">
                <a:solidFill>
                  <a:srgbClr val="FF0A0A"/>
                </a:solidFill>
                <a:latin typeface="Arial" panose="020B0604020202020204" pitchFamily="34" charset="0"/>
              </a:rPr>
              <a:t>bénéficierait;</a:t>
            </a:r>
          </a:p>
          <a:p>
            <a:pPr algn="l"/>
            <a:r>
              <a:rPr lang="fr-CA" sz="1800" b="0" i="0" u="none" strike="noStrike" baseline="0" dirty="0">
                <a:solidFill>
                  <a:srgbClr val="FF0A0A"/>
                </a:solidFill>
                <a:latin typeface="Arial" panose="020B0604020202020204" pitchFamily="34" charset="0"/>
              </a:rPr>
              <a:t>4° le régime juridique applicable dans l'État où ce renseignement serait communiqué, notamment les</a:t>
            </a:r>
          </a:p>
          <a:p>
            <a:pPr algn="l"/>
            <a:r>
              <a:rPr lang="fr-CA" sz="1800" b="0" i="0" u="none" strike="noStrike" baseline="0" dirty="0">
                <a:solidFill>
                  <a:srgbClr val="FF0A0A"/>
                </a:solidFill>
                <a:latin typeface="Arial" panose="020B0604020202020204" pitchFamily="34" charset="0"/>
              </a:rPr>
              <a:t>principes de protection des renseignements personnels qui y sont applicables.</a:t>
            </a:r>
          </a:p>
          <a:p>
            <a:pPr algn="l"/>
            <a:r>
              <a:rPr lang="fr-CA" sz="1800" b="0" i="0" u="none" strike="noStrike" baseline="0" dirty="0">
                <a:solidFill>
                  <a:srgbClr val="FF0A0A"/>
                </a:solidFill>
                <a:latin typeface="Arial" panose="020B0604020202020204" pitchFamily="34" charset="0"/>
              </a:rPr>
              <a:t>La communication peut s'effectuer si l'évaluation démontre que le renseignement bénéficierait d'une</a:t>
            </a:r>
          </a:p>
          <a:p>
            <a:pPr algn="l"/>
            <a:r>
              <a:rPr lang="fr-CA" sz="1800" b="0" i="0" u="none" strike="noStrike" baseline="0" dirty="0">
                <a:solidFill>
                  <a:srgbClr val="FF0A0A"/>
                </a:solidFill>
                <a:latin typeface="Arial" panose="020B0604020202020204" pitchFamily="34" charset="0"/>
              </a:rPr>
              <a:t>protection adéquate, notamment au regard des principes de protection des renseignements personnels</a:t>
            </a:r>
          </a:p>
          <a:p>
            <a:pPr algn="l"/>
            <a:r>
              <a:rPr lang="fr-CA" sz="1800" b="0" i="0" u="none" strike="noStrike" baseline="0" dirty="0">
                <a:solidFill>
                  <a:srgbClr val="FF0A0A"/>
                </a:solidFill>
                <a:latin typeface="Arial" panose="020B0604020202020204" pitchFamily="34" charset="0"/>
              </a:rPr>
              <a:t>généralement reconnus. Elle doit faire l'objet d'une entente écrite qui tient compte notamment des</a:t>
            </a:r>
          </a:p>
          <a:p>
            <a:pPr algn="l"/>
            <a:r>
              <a:rPr lang="fr-CA" sz="1800" b="0" i="0" u="none" strike="noStrike" baseline="0" dirty="0">
                <a:solidFill>
                  <a:srgbClr val="FF0A0A"/>
                </a:solidFill>
                <a:latin typeface="Arial" panose="020B0604020202020204" pitchFamily="34" charset="0"/>
              </a:rPr>
              <a:t>résultats de l'évaluation et, le cas échéant, des modalités convenues dans le but d'atténuer les risques</a:t>
            </a:r>
          </a:p>
          <a:p>
            <a:pPr algn="l"/>
            <a:r>
              <a:rPr lang="fr-CA" sz="1800" b="0" i="0" u="none" strike="noStrike" baseline="0" dirty="0">
                <a:solidFill>
                  <a:srgbClr val="FF0A0A"/>
                </a:solidFill>
                <a:latin typeface="Arial" panose="020B0604020202020204" pitchFamily="34" charset="0"/>
              </a:rPr>
              <a:t>identifiés dans le cadre de cette évaluation.</a:t>
            </a:r>
          </a:p>
          <a:p>
            <a:pPr algn="l"/>
            <a:r>
              <a:rPr lang="fr-CA" sz="1800" b="0" i="0" u="none" strike="noStrike" baseline="0" dirty="0">
                <a:solidFill>
                  <a:srgbClr val="FF0A0A"/>
                </a:solidFill>
                <a:latin typeface="Arial" panose="020B0604020202020204" pitchFamily="34" charset="0"/>
              </a:rPr>
              <a:t>Il en est de même lorsque la personne qui exploite une entreprise confie </a:t>
            </a:r>
            <a:r>
              <a:rPr lang="fr-CA" sz="1800" b="0" i="0" u="none" strike="noStrike" baseline="0" dirty="0">
                <a:solidFill>
                  <a:srgbClr val="FF0A0A"/>
                </a:solidFill>
                <a:latin typeface="Times New Roman" panose="02020603050405020304" pitchFamily="18" charset="0"/>
              </a:rPr>
              <a:t>à </a:t>
            </a:r>
            <a:r>
              <a:rPr lang="fr-CA" sz="1800" b="0" i="0" u="none" strike="noStrike" baseline="0" dirty="0">
                <a:solidFill>
                  <a:srgbClr val="FF0A0A"/>
                </a:solidFill>
                <a:latin typeface="Arial" panose="020B0604020202020204" pitchFamily="34" charset="0"/>
              </a:rPr>
              <a:t>une personne ou </a:t>
            </a:r>
            <a:r>
              <a:rPr lang="fr-CA" sz="1800" b="0" i="0" u="none" strike="noStrike" baseline="0" dirty="0">
                <a:solidFill>
                  <a:srgbClr val="FF0A0A"/>
                </a:solidFill>
                <a:latin typeface="Times New Roman" panose="02020603050405020304" pitchFamily="18" charset="0"/>
              </a:rPr>
              <a:t>à </a:t>
            </a:r>
            <a:r>
              <a:rPr lang="fr-CA" sz="1800" b="0" i="0" u="none" strike="noStrike" baseline="0" dirty="0">
                <a:solidFill>
                  <a:srgbClr val="FF0A0A"/>
                </a:solidFill>
                <a:latin typeface="Arial" panose="020B0604020202020204" pitchFamily="34" charset="0"/>
              </a:rPr>
              <a:t>un organisme</a:t>
            </a:r>
          </a:p>
          <a:p>
            <a:pPr algn="l"/>
            <a:r>
              <a:rPr lang="fr-CA" sz="1800" b="0" i="0" u="none" strike="noStrike" baseline="0" dirty="0">
                <a:solidFill>
                  <a:srgbClr val="FF0A0A"/>
                </a:solidFill>
                <a:latin typeface="Times New Roman" panose="02020603050405020304" pitchFamily="18" charset="0"/>
              </a:rPr>
              <a:t>à </a:t>
            </a:r>
            <a:r>
              <a:rPr lang="fr-CA" sz="1800" b="0" i="0" u="none" strike="noStrike" baseline="0" dirty="0">
                <a:solidFill>
                  <a:srgbClr val="FF0A0A"/>
                </a:solidFill>
                <a:latin typeface="Arial" panose="020B0604020202020204" pitchFamily="34" charset="0"/>
              </a:rPr>
              <a:t>l'extérieur du Québec la tâche de recueillir, d'utiliser, de communiquer ou de conserver pour son compte</a:t>
            </a:r>
          </a:p>
          <a:p>
            <a:pPr algn="l"/>
            <a:r>
              <a:rPr lang="fr-CA" sz="1800" b="0" i="0" u="none" strike="noStrike" baseline="0" dirty="0">
                <a:solidFill>
                  <a:srgbClr val="FF0A0A"/>
                </a:solidFill>
                <a:latin typeface="Arial" panose="020B0604020202020204" pitchFamily="34" charset="0"/>
              </a:rPr>
              <a:t>un tel renseignement.</a:t>
            </a:r>
          </a:p>
          <a:p>
            <a:pPr algn="l"/>
            <a:r>
              <a:rPr lang="fr-CA" sz="1800" b="0" i="0" u="none" strike="noStrike" baseline="0" dirty="0">
                <a:solidFill>
                  <a:srgbClr val="FF0A0A"/>
                </a:solidFill>
                <a:latin typeface="Arial" panose="020B0604020202020204" pitchFamily="34" charset="0"/>
              </a:rPr>
              <a:t>Le présent article ne s'applique pas </a:t>
            </a:r>
            <a:r>
              <a:rPr lang="fr-CA" sz="1800" b="0" i="0" u="none" strike="noStrike" baseline="0" dirty="0">
                <a:solidFill>
                  <a:srgbClr val="FF0A0A"/>
                </a:solidFill>
                <a:latin typeface="Times New Roman" panose="02020603050405020304" pitchFamily="18" charset="0"/>
              </a:rPr>
              <a:t>à </a:t>
            </a:r>
            <a:r>
              <a:rPr lang="fr-CA" sz="1800" b="0" i="0" u="none" strike="noStrike" baseline="0" dirty="0">
                <a:solidFill>
                  <a:srgbClr val="FF0A0A"/>
                </a:solidFill>
                <a:latin typeface="Arial" panose="020B0604020202020204" pitchFamily="34" charset="0"/>
              </a:rPr>
              <a:t>une communication prévue au paragraphe 7° du premier alinéa de</a:t>
            </a:r>
          </a:p>
          <a:p>
            <a:pPr algn="l"/>
            <a:r>
              <a:rPr lang="fr-CA" sz="1800" b="0" i="0" u="none" strike="noStrike" baseline="0" dirty="0">
                <a:solidFill>
                  <a:srgbClr val="FF0A0A"/>
                </a:solidFill>
                <a:latin typeface="Arial" panose="020B0604020202020204" pitchFamily="34" charset="0"/>
              </a:rPr>
              <a:t>l'article 18.</a:t>
            </a:r>
            <a:endParaRPr lang="fr-FR" dirty="0"/>
          </a:p>
          <a:p>
            <a:endParaRPr lang="fr-CA" dirty="0"/>
          </a:p>
        </p:txBody>
      </p:sp>
      <p:sp>
        <p:nvSpPr>
          <p:cNvPr id="4" name="Espace réservé du numéro de diapositive 3"/>
          <p:cNvSpPr>
            <a:spLocks noGrp="1"/>
          </p:cNvSpPr>
          <p:nvPr>
            <p:ph type="sldNum" sz="quarter" idx="5"/>
          </p:nvPr>
        </p:nvSpPr>
        <p:spPr/>
        <p:txBody>
          <a:bodyPr/>
          <a:lstStyle/>
          <a:p>
            <a:fld id="{59041324-B3B9-3F4D-94F1-EF8AB85C391B}" type="slidenum">
              <a:rPr lang="fr-FR" smtClean="0"/>
              <a:t>9</a:t>
            </a:fld>
            <a:endParaRPr lang="fr-FR"/>
          </a:p>
        </p:txBody>
      </p:sp>
    </p:spTree>
    <p:extLst>
      <p:ext uri="{BB962C8B-B14F-4D97-AF65-F5344CB8AC3E}">
        <p14:creationId xmlns:p14="http://schemas.microsoft.com/office/powerpoint/2010/main" val="40054455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Nouveau régime de signalement des incidents de confidentialité en vigueur depuis septembre 2022: lourd de conséquences.</a:t>
            </a:r>
          </a:p>
          <a:p>
            <a:endParaRPr lang="fr-FR" dirty="0"/>
          </a:p>
          <a:p>
            <a:r>
              <a:rPr lang="fr-FR" dirty="0"/>
              <a:t>Le journal La Presse révélait récemment que le quart des entreprises canadiennes affirment avoir déjà été victimes d’une attaque informatique en 2021, selon un sondage Léger commandé par la firme technologique </a:t>
            </a:r>
            <a:r>
              <a:rPr lang="fr-FR" dirty="0" err="1"/>
              <a:t>NOVIPRO</a:t>
            </a:r>
            <a:r>
              <a:rPr lang="fr-FR" dirty="0"/>
              <a:t>. Facteurs de risque aggravants:</a:t>
            </a:r>
          </a:p>
          <a:p>
            <a:pPr marL="171450" indent="-171450">
              <a:buFontTx/>
              <a:buChar char="-"/>
            </a:pPr>
            <a:r>
              <a:rPr lang="fr-FR" dirty="0"/>
              <a:t>Télétravail</a:t>
            </a:r>
          </a:p>
          <a:p>
            <a:pPr marL="171450" indent="-171450">
              <a:buFontTx/>
              <a:buChar char="-"/>
            </a:pPr>
            <a:r>
              <a:rPr lang="fr-FR" dirty="0"/>
              <a:t>Guerre en Ukraine</a:t>
            </a:r>
          </a:p>
          <a:p>
            <a:pPr marL="0" indent="0">
              <a:buFontTx/>
              <a:buNone/>
            </a:pPr>
            <a:endParaRPr lang="fr-FR" dirty="0"/>
          </a:p>
          <a:p>
            <a:pPr marL="0" indent="0">
              <a:buFontTx/>
              <a:buNone/>
            </a:pPr>
            <a:r>
              <a:rPr lang="fr-FR" dirty="0"/>
              <a:t>La cybersécurité est loin d’être un risque hypothétique: dès qu’une entreprise génère de la valeur, elle apparaît quelque part sur une carte de cybermenace. PHARMACIENS = CIBLE DE CHOIX: grande quantité de </a:t>
            </a:r>
            <a:r>
              <a:rPr lang="fr-FR" dirty="0" err="1"/>
              <a:t>RPs</a:t>
            </a:r>
            <a:r>
              <a:rPr lang="fr-FR" dirty="0"/>
              <a:t> sensibles.</a:t>
            </a:r>
          </a:p>
          <a:p>
            <a:pPr marL="0" indent="0">
              <a:buFontTx/>
              <a:buNone/>
            </a:pPr>
            <a:endParaRPr lang="fr-FR" dirty="0"/>
          </a:p>
          <a:p>
            <a:pPr marL="0" indent="0">
              <a:buFontTx/>
              <a:buNone/>
            </a:pPr>
            <a:r>
              <a:rPr lang="fr-FR" dirty="0"/>
              <a:t>Nouveau régime de la Loi 25 vise large: toute atteinte, brèche ou incident de sécurité de touchant les renseignements personnels tombera</a:t>
            </a:r>
          </a:p>
          <a:p>
            <a:pPr marL="0" indent="0">
              <a:buFontTx/>
              <a:buNone/>
            </a:pPr>
            <a:r>
              <a:rPr lang="fr-FR" dirty="0"/>
              <a:t>sous l’application de l’article 3.6. Parmi les différents types d’incidents de confidentialité, on retrouve l’hameçonnage, le déploiement de logiciels malveillants, les attaques par rançongiciel, les botnets, les attaques par force brute, l’envoi de renseignements personnels à une mauvaise adresse courriel, etc. </a:t>
            </a:r>
          </a:p>
          <a:p>
            <a:pPr marL="0" indent="0">
              <a:buFontTx/>
              <a:buNone/>
            </a:pPr>
            <a:endParaRPr lang="fr-FR" dirty="0"/>
          </a:p>
          <a:p>
            <a:pPr marL="0" indent="0">
              <a:buFontTx/>
              <a:buNone/>
            </a:pPr>
            <a:r>
              <a:rPr lang="fr-FR" dirty="0"/>
              <a:t>Si entreprise qui détient des renseignements personnels, même si agit pour le compte d’une autre entreprise a des motifs de croire que ça s’est produit: contenir et prévenir que survienne à nouveau. Mesures techniques pour désactiver et isoler le serveur, et  FAIRE ENQUÊTE.</a:t>
            </a:r>
          </a:p>
          <a:p>
            <a:pPr marL="0" indent="0">
              <a:buFontTx/>
              <a:buNone/>
            </a:pPr>
            <a:endParaRPr lang="fr-FR" dirty="0"/>
          </a:p>
          <a:p>
            <a:pPr marL="0" indent="0">
              <a:buFontTx/>
              <a:buNone/>
            </a:pPr>
            <a:r>
              <a:rPr lang="fr-FR" dirty="0"/>
              <a:t>La notion de « risque de préjudice sérieux » proposée par le législateur québécois se distingue subtilement de celle de « risque réel de préjudice grave » prévue à la </a:t>
            </a:r>
            <a:r>
              <a:rPr lang="fr-FR" dirty="0" err="1"/>
              <a:t>LPRPDÉ</a:t>
            </a:r>
            <a:r>
              <a:rPr lang="fr-FR" dirty="0"/>
              <a:t> et la PIPA de l’Alberta, le terme « réel » ayant été omis. De plus, contrairement à la </a:t>
            </a:r>
            <a:r>
              <a:rPr lang="fr-FR" dirty="0" err="1"/>
              <a:t>LPRPDÉ</a:t>
            </a:r>
            <a:r>
              <a:rPr lang="fr-FR" dirty="0"/>
              <a:t>, la Loi 64 ne fournit </a:t>
            </a:r>
            <a:r>
              <a:rPr lang="fr-FR" b="1" dirty="0"/>
              <a:t>pas de définition ou d’exemples de préjudice sérieux, mais énonce néanmoins les principaux facteurs à considérer pour évaluer le niveau de gravité du risque de préjudice : </a:t>
            </a:r>
          </a:p>
          <a:p>
            <a:pPr marL="285750" indent="-285750">
              <a:buFontTx/>
              <a:buAutoNum type="romanLcParenBoth"/>
            </a:pPr>
            <a:r>
              <a:rPr lang="fr-FR" b="1" dirty="0"/>
              <a:t>La sensibilité des renseignements en cause. Les renseignements qui, en raison de leur nature (ex. médicale, biométrique ou autrement intime) ou du contexte de leur utilisation, feront croître le risque de préjudice; </a:t>
            </a:r>
          </a:p>
          <a:p>
            <a:pPr marL="285750" indent="-285750">
              <a:buFontTx/>
              <a:buAutoNum type="romanLcParenBoth"/>
            </a:pPr>
            <a:r>
              <a:rPr lang="fr-FR" b="1" dirty="0"/>
              <a:t>Les conséquences appréhendées de leur utilisation. Par exemple si les renseignements compromis sont susceptibles d’être utilisés pour commettre une fraude ou un vol d’identité;</a:t>
            </a:r>
          </a:p>
          <a:p>
            <a:pPr marL="285750" indent="-285750">
              <a:buFontTx/>
              <a:buAutoNum type="romanLcParenBoth"/>
            </a:pPr>
            <a:r>
              <a:rPr lang="fr-FR" b="1" dirty="0"/>
              <a:t> La probabilité qu’ils soient utilisés à des fins préjudiciables. Si, par exemple, les renseignements ont été exfiltrés sur des serveurs de l’entreprise ou publiés sur le </a:t>
            </a:r>
            <a:r>
              <a:rPr lang="fr-FR" b="1" dirty="0" err="1"/>
              <a:t>Dark</a:t>
            </a:r>
            <a:r>
              <a:rPr lang="fr-FR" b="1" dirty="0"/>
              <a:t> Web, ils risquent d’être utilisés à de mauvaises fins (art. 3.7).</a:t>
            </a:r>
          </a:p>
          <a:p>
            <a:endParaRPr lang="fr-FR" dirty="0"/>
          </a:p>
          <a:p>
            <a:r>
              <a:rPr lang="fr-FR" dirty="0"/>
              <a:t>Obligation sous-jacente: être en mesure d’identifier les incidents de confidentialité, ça demande la mise en place d’une gouvernance appropriée et de certains moyens techniques.</a:t>
            </a:r>
          </a:p>
          <a:p>
            <a:endParaRPr lang="fr-FR" dirty="0"/>
          </a:p>
          <a:p>
            <a:r>
              <a:rPr lang="fr-FR" dirty="0"/>
              <a:t>LA CAI A MAINTENANT DES BONNES RAISONS DE VENIR OUVRIR LE CAPOT DE LA VOITURE pour regarder comment l’entreprise protège les </a:t>
            </a:r>
            <a:r>
              <a:rPr lang="fr-FR" dirty="0" err="1"/>
              <a:t>RPs</a:t>
            </a:r>
            <a:r>
              <a:rPr lang="fr-FR" dirty="0"/>
              <a:t> qu’elle détient.</a:t>
            </a:r>
          </a:p>
          <a:p>
            <a:endParaRPr lang="fr-CA" dirty="0"/>
          </a:p>
        </p:txBody>
      </p:sp>
      <p:sp>
        <p:nvSpPr>
          <p:cNvPr id="4" name="Espace réservé du numéro de diapositive 3"/>
          <p:cNvSpPr>
            <a:spLocks noGrp="1"/>
          </p:cNvSpPr>
          <p:nvPr>
            <p:ph type="sldNum" sz="quarter" idx="5"/>
          </p:nvPr>
        </p:nvSpPr>
        <p:spPr/>
        <p:txBody>
          <a:bodyPr/>
          <a:lstStyle/>
          <a:p>
            <a:fld id="{59041324-B3B9-3F4D-94F1-EF8AB85C391B}" type="slidenum">
              <a:rPr lang="fr-FR" smtClean="0"/>
              <a:t>10</a:t>
            </a:fld>
            <a:endParaRPr lang="fr-FR"/>
          </a:p>
        </p:txBody>
      </p:sp>
    </p:spTree>
    <p:extLst>
      <p:ext uri="{BB962C8B-B14F-4D97-AF65-F5344CB8AC3E}">
        <p14:creationId xmlns:p14="http://schemas.microsoft.com/office/powerpoint/2010/main" val="357399682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5.emf"/><Relationship Id="rId1" Type="http://schemas.openxmlformats.org/officeDocument/2006/relationships/slideMaster" Target="../slideMasters/slideMaster1.xml"/><Relationship Id="rId4" Type="http://schemas.openxmlformats.org/officeDocument/2006/relationships/image" Target="../media/image7.emf"/></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lide_titre_A">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B9DD03A-063E-6EFD-3C45-B6774D444A3F}"/>
              </a:ext>
            </a:extLst>
          </p:cNvPr>
          <p:cNvPicPr>
            <a:picLocks noChangeAspect="1"/>
          </p:cNvPicPr>
          <p:nvPr userDrawn="1"/>
        </p:nvPicPr>
        <p:blipFill>
          <a:blip r:embed="rId2"/>
          <a:stretch>
            <a:fillRect/>
          </a:stretch>
        </p:blipFill>
        <p:spPr>
          <a:xfrm>
            <a:off x="0" y="15875"/>
            <a:ext cx="20104100" cy="11308554"/>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lide_titre_blanc">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55D6119-11B9-E7B3-505B-650FF007E7F0}"/>
              </a:ext>
            </a:extLst>
          </p:cNvPr>
          <p:cNvPicPr>
            <a:picLocks noChangeAspect="1"/>
          </p:cNvPicPr>
          <p:nvPr userDrawn="1"/>
        </p:nvPicPr>
        <p:blipFill rotWithShape="1">
          <a:blip r:embed="rId2"/>
          <a:srcRect l="82476" t="69401"/>
          <a:stretch/>
        </p:blipFill>
        <p:spPr>
          <a:xfrm>
            <a:off x="17214850" y="8397875"/>
            <a:ext cx="3657601" cy="3702702"/>
          </a:xfrm>
          <a:prstGeom prst="rect">
            <a:avLst/>
          </a:prstGeom>
        </p:spPr>
      </p:pic>
      <p:pic>
        <p:nvPicPr>
          <p:cNvPr id="3" name="Picture 5">
            <a:extLst>
              <a:ext uri="{FF2B5EF4-FFF2-40B4-BE49-F238E27FC236}">
                <a16:creationId xmlns:a16="http://schemas.microsoft.com/office/drawing/2014/main" id="{78F4C80F-EBDB-9E9F-328D-D8DEFFB93F52}"/>
              </a:ext>
            </a:extLst>
          </p:cNvPr>
          <p:cNvPicPr>
            <a:picLocks noChangeAspect="1"/>
          </p:cNvPicPr>
          <p:nvPr userDrawn="1"/>
        </p:nvPicPr>
        <p:blipFill rotWithShape="1">
          <a:blip r:embed="rId3"/>
          <a:srcRect l="4" t="75617" r="74031" b="11075"/>
          <a:stretch/>
        </p:blipFill>
        <p:spPr>
          <a:xfrm>
            <a:off x="-1" y="9617075"/>
            <a:ext cx="4794250" cy="1477298"/>
          </a:xfrm>
          <a:prstGeom prst="rect">
            <a:avLst/>
          </a:prstGeom>
        </p:spPr>
      </p:pic>
      <p:sp>
        <p:nvSpPr>
          <p:cNvPr id="5" name="Espace réservé du texte 3">
            <a:extLst>
              <a:ext uri="{FF2B5EF4-FFF2-40B4-BE49-F238E27FC236}">
                <a16:creationId xmlns:a16="http://schemas.microsoft.com/office/drawing/2014/main" id="{74E4C620-7828-1119-A555-0E3C3F1FD6A5}"/>
              </a:ext>
            </a:extLst>
          </p:cNvPr>
          <p:cNvSpPr>
            <a:spLocks noGrp="1"/>
          </p:cNvSpPr>
          <p:nvPr>
            <p:ph type="body" sz="quarter" idx="10" hasCustomPrompt="1"/>
          </p:nvPr>
        </p:nvSpPr>
        <p:spPr>
          <a:xfrm>
            <a:off x="784242" y="3444875"/>
            <a:ext cx="18536400" cy="2057400"/>
          </a:xfrm>
          <a:prstGeom prst="rect">
            <a:avLst/>
          </a:prstGeom>
        </p:spPr>
        <p:txBody>
          <a:bodyPr anchor="ctr"/>
          <a:lstStyle>
            <a:lvl1pPr marL="12700" algn="ctr">
              <a:lnSpc>
                <a:spcPts val="8280"/>
              </a:lnSpc>
              <a:defRPr lang="fr-CA" sz="9100" b="1" dirty="0" smtClean="0">
                <a:solidFill>
                  <a:srgbClr val="09003B"/>
                </a:solidFill>
                <a:latin typeface="Arial"/>
                <a:ea typeface="+mn-ea"/>
                <a:cs typeface="Arial"/>
              </a:defRPr>
            </a:lvl1pPr>
          </a:lstStyle>
          <a:p>
            <a:pPr marL="12700" lvl="0">
              <a:lnSpc>
                <a:spcPts val="8280"/>
              </a:lnSpc>
            </a:pPr>
            <a:r>
              <a:rPr lang="fr-CA" dirty="0"/>
              <a:t>TITRE</a:t>
            </a:r>
          </a:p>
        </p:txBody>
      </p:sp>
    </p:spTree>
    <p:extLst>
      <p:ext uri="{BB962C8B-B14F-4D97-AF65-F5344CB8AC3E}">
        <p14:creationId xmlns:p14="http://schemas.microsoft.com/office/powerpoint/2010/main" val="30277713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lide_Section_texte_B">
    <p:spTree>
      <p:nvGrpSpPr>
        <p:cNvPr id="1" name=""/>
        <p:cNvGrpSpPr/>
        <p:nvPr/>
      </p:nvGrpSpPr>
      <p:grpSpPr>
        <a:xfrm>
          <a:off x="0" y="0"/>
          <a:ext cx="0" cy="0"/>
          <a:chOff x="0" y="0"/>
          <a:chExt cx="0" cy="0"/>
        </a:xfrm>
      </p:grpSpPr>
      <p:sp>
        <p:nvSpPr>
          <p:cNvPr id="8" name="Espace réservé du texte 3">
            <a:extLst>
              <a:ext uri="{FF2B5EF4-FFF2-40B4-BE49-F238E27FC236}">
                <a16:creationId xmlns:a16="http://schemas.microsoft.com/office/drawing/2014/main" id="{D3BCCA57-AAB6-E813-1E0D-9DDAE3759823}"/>
              </a:ext>
            </a:extLst>
          </p:cNvPr>
          <p:cNvSpPr>
            <a:spLocks noGrp="1"/>
          </p:cNvSpPr>
          <p:nvPr>
            <p:ph type="body" sz="quarter" idx="10" hasCustomPrompt="1"/>
          </p:nvPr>
        </p:nvSpPr>
        <p:spPr>
          <a:xfrm>
            <a:off x="784800" y="619803"/>
            <a:ext cx="18536400" cy="1064394"/>
          </a:xfrm>
          <a:prstGeom prst="rect">
            <a:avLst/>
          </a:prstGeom>
        </p:spPr>
        <p:txBody>
          <a:bodyPr anchor="ctr"/>
          <a:lstStyle>
            <a:lvl1pPr marL="12700">
              <a:lnSpc>
                <a:spcPts val="8280"/>
              </a:lnSpc>
              <a:defRPr lang="fr-FR" sz="8250" b="1" spc="-10" dirty="0">
                <a:solidFill>
                  <a:srgbClr val="09003A"/>
                </a:solidFill>
                <a:latin typeface="Arial" panose="020B0604020202020204" pitchFamily="34" charset="0"/>
                <a:cs typeface="Arial" panose="020B0604020202020204" pitchFamily="34" charset="0"/>
              </a:defRPr>
            </a:lvl1pPr>
          </a:lstStyle>
          <a:p>
            <a:pPr lvl="0"/>
            <a:r>
              <a:rPr lang="fr-CA" dirty="0"/>
              <a:t>TITRE</a:t>
            </a:r>
            <a:endParaRPr lang="fr-FR" dirty="0"/>
          </a:p>
        </p:txBody>
      </p:sp>
      <p:sp>
        <p:nvSpPr>
          <p:cNvPr id="10" name="Espace réservé du texte 3">
            <a:extLst>
              <a:ext uri="{FF2B5EF4-FFF2-40B4-BE49-F238E27FC236}">
                <a16:creationId xmlns:a16="http://schemas.microsoft.com/office/drawing/2014/main" id="{1FBF7769-8614-F3FD-EB0D-936AD5106851}"/>
              </a:ext>
            </a:extLst>
          </p:cNvPr>
          <p:cNvSpPr>
            <a:spLocks noGrp="1"/>
          </p:cNvSpPr>
          <p:nvPr>
            <p:ph type="body" sz="quarter" idx="12" hasCustomPrompt="1"/>
          </p:nvPr>
        </p:nvSpPr>
        <p:spPr>
          <a:xfrm>
            <a:off x="784242" y="3647697"/>
            <a:ext cx="18536400" cy="4219200"/>
          </a:xfrm>
          <a:prstGeom prst="rect">
            <a:avLst/>
          </a:prstGeom>
        </p:spPr>
        <p:txBody>
          <a:bodyPr anchor="t"/>
          <a:lstStyle>
            <a:lvl1pPr marL="12700">
              <a:lnSpc>
                <a:spcPct val="100000"/>
              </a:lnSpc>
              <a:defRPr lang="fr-FR" sz="3300" dirty="0">
                <a:solidFill>
                  <a:srgbClr val="010202"/>
                </a:solidFill>
                <a:latin typeface="Arial"/>
                <a:cs typeface="Arial"/>
              </a:defRPr>
            </a:lvl1pPr>
          </a:lstStyle>
          <a:p>
            <a:pPr lvl="0"/>
            <a:r>
              <a:rPr lang="fr-CA" dirty="0"/>
              <a:t>Texte</a:t>
            </a:r>
            <a:endParaRPr lang="fr-FR" dirty="0"/>
          </a:p>
        </p:txBody>
      </p:sp>
      <p:pic>
        <p:nvPicPr>
          <p:cNvPr id="2" name="Picture 5">
            <a:extLst>
              <a:ext uri="{FF2B5EF4-FFF2-40B4-BE49-F238E27FC236}">
                <a16:creationId xmlns:a16="http://schemas.microsoft.com/office/drawing/2014/main" id="{2FF197D3-C552-7112-A24B-FDAB14D6AA71}"/>
              </a:ext>
            </a:extLst>
          </p:cNvPr>
          <p:cNvPicPr>
            <a:picLocks noChangeAspect="1"/>
          </p:cNvPicPr>
          <p:nvPr userDrawn="1"/>
        </p:nvPicPr>
        <p:blipFill rotWithShape="1">
          <a:blip r:embed="rId2"/>
          <a:srcRect l="4" t="75617" r="74031" b="11075"/>
          <a:stretch/>
        </p:blipFill>
        <p:spPr>
          <a:xfrm>
            <a:off x="-1" y="9617075"/>
            <a:ext cx="4794250" cy="1477298"/>
          </a:xfrm>
          <a:prstGeom prst="rect">
            <a:avLst/>
          </a:prstGeom>
        </p:spPr>
      </p:pic>
      <p:pic>
        <p:nvPicPr>
          <p:cNvPr id="3" name="Picture 1">
            <a:extLst>
              <a:ext uri="{FF2B5EF4-FFF2-40B4-BE49-F238E27FC236}">
                <a16:creationId xmlns:a16="http://schemas.microsoft.com/office/drawing/2014/main" id="{72AEAD24-45D1-8211-97FC-BE43103404B6}"/>
              </a:ext>
            </a:extLst>
          </p:cNvPr>
          <p:cNvPicPr>
            <a:picLocks noChangeAspect="1"/>
          </p:cNvPicPr>
          <p:nvPr userDrawn="1"/>
        </p:nvPicPr>
        <p:blipFill rotWithShape="1">
          <a:blip r:embed="rId3"/>
          <a:srcRect l="82476" t="69401"/>
          <a:stretch/>
        </p:blipFill>
        <p:spPr>
          <a:xfrm>
            <a:off x="17214850" y="8397875"/>
            <a:ext cx="3657601" cy="3702702"/>
          </a:xfrm>
          <a:prstGeom prst="rect">
            <a:avLst/>
          </a:prstGeom>
        </p:spPr>
      </p:pic>
      <p:sp>
        <p:nvSpPr>
          <p:cNvPr id="4" name="Espace réservé du texte 3">
            <a:extLst>
              <a:ext uri="{FF2B5EF4-FFF2-40B4-BE49-F238E27FC236}">
                <a16:creationId xmlns:a16="http://schemas.microsoft.com/office/drawing/2014/main" id="{8EDFD39C-05F8-8D0E-5DA5-604C165BBB27}"/>
              </a:ext>
            </a:extLst>
          </p:cNvPr>
          <p:cNvSpPr>
            <a:spLocks noGrp="1"/>
          </p:cNvSpPr>
          <p:nvPr>
            <p:ph type="body" sz="quarter" idx="11" hasCustomPrompt="1"/>
          </p:nvPr>
        </p:nvSpPr>
        <p:spPr>
          <a:xfrm>
            <a:off x="784242" y="2149475"/>
            <a:ext cx="8373600" cy="781200"/>
          </a:xfrm>
          <a:prstGeom prst="rect">
            <a:avLst/>
          </a:prstGeom>
        </p:spPr>
        <p:txBody>
          <a:bodyPr anchor="ctr"/>
          <a:lstStyle>
            <a:lvl1pPr marL="12700">
              <a:lnSpc>
                <a:spcPts val="8280"/>
              </a:lnSpc>
              <a:defRPr lang="fr-FR" sz="4950" spc="-35" dirty="0">
                <a:solidFill>
                  <a:srgbClr val="010202"/>
                </a:solidFill>
                <a:latin typeface="Arial"/>
                <a:cs typeface="Arial"/>
              </a:defRPr>
            </a:lvl1pPr>
          </a:lstStyle>
          <a:p>
            <a:pPr lvl="0"/>
            <a:r>
              <a:rPr lang="fr-CA" dirty="0"/>
              <a:t>Sous-titre</a:t>
            </a:r>
            <a:endParaRPr lang="fr-FR" dirty="0"/>
          </a:p>
        </p:txBody>
      </p:sp>
    </p:spTree>
    <p:extLst>
      <p:ext uri="{BB962C8B-B14F-4D97-AF65-F5344CB8AC3E}">
        <p14:creationId xmlns:p14="http://schemas.microsoft.com/office/powerpoint/2010/main" val="38513802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lide_Section_2_col_B">
    <p:spTree>
      <p:nvGrpSpPr>
        <p:cNvPr id="1" name=""/>
        <p:cNvGrpSpPr/>
        <p:nvPr/>
      </p:nvGrpSpPr>
      <p:grpSpPr>
        <a:xfrm>
          <a:off x="0" y="0"/>
          <a:ext cx="0" cy="0"/>
          <a:chOff x="0" y="0"/>
          <a:chExt cx="0" cy="0"/>
        </a:xfrm>
      </p:grpSpPr>
      <p:sp>
        <p:nvSpPr>
          <p:cNvPr id="8" name="Espace réservé du texte 3">
            <a:extLst>
              <a:ext uri="{FF2B5EF4-FFF2-40B4-BE49-F238E27FC236}">
                <a16:creationId xmlns:a16="http://schemas.microsoft.com/office/drawing/2014/main" id="{D3BCCA57-AAB6-E813-1E0D-9DDAE3759823}"/>
              </a:ext>
            </a:extLst>
          </p:cNvPr>
          <p:cNvSpPr>
            <a:spLocks noGrp="1"/>
          </p:cNvSpPr>
          <p:nvPr>
            <p:ph type="body" sz="quarter" idx="10" hasCustomPrompt="1"/>
          </p:nvPr>
        </p:nvSpPr>
        <p:spPr>
          <a:xfrm>
            <a:off x="784800" y="619803"/>
            <a:ext cx="18536400" cy="1064394"/>
          </a:xfrm>
          <a:prstGeom prst="rect">
            <a:avLst/>
          </a:prstGeom>
        </p:spPr>
        <p:txBody>
          <a:bodyPr anchor="ctr"/>
          <a:lstStyle>
            <a:lvl1pPr marL="12700">
              <a:lnSpc>
                <a:spcPts val="8280"/>
              </a:lnSpc>
              <a:defRPr lang="fr-FR" sz="8250" b="1" spc="-10" dirty="0">
                <a:solidFill>
                  <a:srgbClr val="09003A"/>
                </a:solidFill>
                <a:latin typeface="Arial" panose="020B0604020202020204" pitchFamily="34" charset="0"/>
                <a:cs typeface="Arial" panose="020B0604020202020204" pitchFamily="34" charset="0"/>
              </a:defRPr>
            </a:lvl1pPr>
          </a:lstStyle>
          <a:p>
            <a:pPr lvl="0"/>
            <a:r>
              <a:rPr lang="fr-CA" dirty="0"/>
              <a:t>TITRE</a:t>
            </a:r>
            <a:endParaRPr lang="fr-FR" dirty="0"/>
          </a:p>
        </p:txBody>
      </p:sp>
      <p:sp>
        <p:nvSpPr>
          <p:cNvPr id="10" name="Espace réservé du texte 3">
            <a:extLst>
              <a:ext uri="{FF2B5EF4-FFF2-40B4-BE49-F238E27FC236}">
                <a16:creationId xmlns:a16="http://schemas.microsoft.com/office/drawing/2014/main" id="{1FBF7769-8614-F3FD-EB0D-936AD5106851}"/>
              </a:ext>
            </a:extLst>
          </p:cNvPr>
          <p:cNvSpPr>
            <a:spLocks noGrp="1"/>
          </p:cNvSpPr>
          <p:nvPr>
            <p:ph type="body" sz="quarter" idx="12" hasCustomPrompt="1"/>
          </p:nvPr>
        </p:nvSpPr>
        <p:spPr>
          <a:xfrm>
            <a:off x="784242" y="3675600"/>
            <a:ext cx="8967600" cy="4748400"/>
          </a:xfrm>
          <a:prstGeom prst="rect">
            <a:avLst/>
          </a:prstGeom>
        </p:spPr>
        <p:txBody>
          <a:bodyPr anchor="t"/>
          <a:lstStyle>
            <a:lvl1pPr marL="12700">
              <a:lnSpc>
                <a:spcPct val="100000"/>
              </a:lnSpc>
              <a:defRPr lang="fr-FR" sz="3300" dirty="0">
                <a:solidFill>
                  <a:srgbClr val="010202"/>
                </a:solidFill>
                <a:latin typeface="Arial"/>
                <a:cs typeface="Arial"/>
              </a:defRPr>
            </a:lvl1pPr>
          </a:lstStyle>
          <a:p>
            <a:pPr lvl="0"/>
            <a:r>
              <a:rPr lang="fr-CA" dirty="0"/>
              <a:t>Texte</a:t>
            </a:r>
            <a:endParaRPr lang="fr-FR" dirty="0"/>
          </a:p>
        </p:txBody>
      </p:sp>
      <p:sp>
        <p:nvSpPr>
          <p:cNvPr id="2" name="Espace réservé du texte 3">
            <a:extLst>
              <a:ext uri="{FF2B5EF4-FFF2-40B4-BE49-F238E27FC236}">
                <a16:creationId xmlns:a16="http://schemas.microsoft.com/office/drawing/2014/main" id="{4A774A12-7FF2-868E-7EDC-74B06B78D046}"/>
              </a:ext>
            </a:extLst>
          </p:cNvPr>
          <p:cNvSpPr>
            <a:spLocks noGrp="1"/>
          </p:cNvSpPr>
          <p:nvPr>
            <p:ph type="body" sz="quarter" idx="15" hasCustomPrompt="1"/>
          </p:nvPr>
        </p:nvSpPr>
        <p:spPr>
          <a:xfrm>
            <a:off x="10207625" y="3675600"/>
            <a:ext cx="8967600" cy="4194000"/>
          </a:xfrm>
          <a:prstGeom prst="rect">
            <a:avLst/>
          </a:prstGeom>
        </p:spPr>
        <p:txBody>
          <a:bodyPr anchor="t"/>
          <a:lstStyle>
            <a:lvl1pPr marL="12700">
              <a:lnSpc>
                <a:spcPct val="100000"/>
              </a:lnSpc>
              <a:defRPr lang="fr-FR" sz="3300" dirty="0">
                <a:solidFill>
                  <a:srgbClr val="010202"/>
                </a:solidFill>
                <a:latin typeface="Arial"/>
                <a:cs typeface="Arial"/>
              </a:defRPr>
            </a:lvl1pPr>
          </a:lstStyle>
          <a:p>
            <a:pPr lvl="0"/>
            <a:r>
              <a:rPr lang="fr-CA" dirty="0"/>
              <a:t>Texte</a:t>
            </a:r>
            <a:endParaRPr lang="fr-FR" dirty="0"/>
          </a:p>
        </p:txBody>
      </p:sp>
      <p:pic>
        <p:nvPicPr>
          <p:cNvPr id="3" name="Picture 1">
            <a:extLst>
              <a:ext uri="{FF2B5EF4-FFF2-40B4-BE49-F238E27FC236}">
                <a16:creationId xmlns:a16="http://schemas.microsoft.com/office/drawing/2014/main" id="{2ACB249D-10DF-5367-F351-7EDF8B3288E5}"/>
              </a:ext>
            </a:extLst>
          </p:cNvPr>
          <p:cNvPicPr>
            <a:picLocks noChangeAspect="1"/>
          </p:cNvPicPr>
          <p:nvPr userDrawn="1"/>
        </p:nvPicPr>
        <p:blipFill rotWithShape="1">
          <a:blip r:embed="rId2"/>
          <a:srcRect l="82476" t="69401"/>
          <a:stretch/>
        </p:blipFill>
        <p:spPr>
          <a:xfrm>
            <a:off x="17214850" y="8397875"/>
            <a:ext cx="3657601" cy="3702702"/>
          </a:xfrm>
          <a:prstGeom prst="rect">
            <a:avLst/>
          </a:prstGeom>
        </p:spPr>
      </p:pic>
      <p:pic>
        <p:nvPicPr>
          <p:cNvPr id="4" name="Picture 5">
            <a:extLst>
              <a:ext uri="{FF2B5EF4-FFF2-40B4-BE49-F238E27FC236}">
                <a16:creationId xmlns:a16="http://schemas.microsoft.com/office/drawing/2014/main" id="{9EC458B4-3A0B-F1EF-4EE5-C76BBC741E96}"/>
              </a:ext>
            </a:extLst>
          </p:cNvPr>
          <p:cNvPicPr>
            <a:picLocks noChangeAspect="1"/>
          </p:cNvPicPr>
          <p:nvPr userDrawn="1"/>
        </p:nvPicPr>
        <p:blipFill rotWithShape="1">
          <a:blip r:embed="rId3"/>
          <a:srcRect l="4" t="75617" r="74031" b="11075"/>
          <a:stretch/>
        </p:blipFill>
        <p:spPr>
          <a:xfrm>
            <a:off x="-1" y="9617075"/>
            <a:ext cx="4794250" cy="1477298"/>
          </a:xfrm>
          <a:prstGeom prst="rect">
            <a:avLst/>
          </a:prstGeom>
        </p:spPr>
      </p:pic>
      <p:sp>
        <p:nvSpPr>
          <p:cNvPr id="11" name="Espace réservé du texte 3">
            <a:extLst>
              <a:ext uri="{FF2B5EF4-FFF2-40B4-BE49-F238E27FC236}">
                <a16:creationId xmlns:a16="http://schemas.microsoft.com/office/drawing/2014/main" id="{EC172218-2C21-FF73-598F-9EBD00D7C580}"/>
              </a:ext>
            </a:extLst>
          </p:cNvPr>
          <p:cNvSpPr>
            <a:spLocks noGrp="1"/>
          </p:cNvSpPr>
          <p:nvPr>
            <p:ph type="body" sz="quarter" idx="11" hasCustomPrompt="1"/>
          </p:nvPr>
        </p:nvSpPr>
        <p:spPr>
          <a:xfrm>
            <a:off x="784242" y="2149475"/>
            <a:ext cx="8373600" cy="781200"/>
          </a:xfrm>
          <a:prstGeom prst="rect">
            <a:avLst/>
          </a:prstGeom>
        </p:spPr>
        <p:txBody>
          <a:bodyPr anchor="ctr"/>
          <a:lstStyle>
            <a:lvl1pPr marL="12700">
              <a:lnSpc>
                <a:spcPts val="8280"/>
              </a:lnSpc>
              <a:defRPr lang="fr-FR" sz="4950" spc="-35" dirty="0">
                <a:solidFill>
                  <a:srgbClr val="010202"/>
                </a:solidFill>
                <a:latin typeface="Arial"/>
                <a:cs typeface="Arial"/>
              </a:defRPr>
            </a:lvl1pPr>
          </a:lstStyle>
          <a:p>
            <a:pPr lvl="0"/>
            <a:r>
              <a:rPr lang="fr-CA" dirty="0"/>
              <a:t>Sous-titre</a:t>
            </a:r>
            <a:endParaRPr lang="fr-FR" dirty="0"/>
          </a:p>
        </p:txBody>
      </p:sp>
    </p:spTree>
    <p:extLst>
      <p:ext uri="{BB962C8B-B14F-4D97-AF65-F5344CB8AC3E}">
        <p14:creationId xmlns:p14="http://schemas.microsoft.com/office/powerpoint/2010/main" val="15539897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lide_Section_image_B">
    <p:spTree>
      <p:nvGrpSpPr>
        <p:cNvPr id="1" name=""/>
        <p:cNvGrpSpPr/>
        <p:nvPr/>
      </p:nvGrpSpPr>
      <p:grpSpPr>
        <a:xfrm>
          <a:off x="0" y="0"/>
          <a:ext cx="0" cy="0"/>
          <a:chOff x="0" y="0"/>
          <a:chExt cx="0" cy="0"/>
        </a:xfrm>
      </p:grpSpPr>
      <p:sp>
        <p:nvSpPr>
          <p:cNvPr id="8" name="Espace réservé du texte 3">
            <a:extLst>
              <a:ext uri="{FF2B5EF4-FFF2-40B4-BE49-F238E27FC236}">
                <a16:creationId xmlns:a16="http://schemas.microsoft.com/office/drawing/2014/main" id="{D3BCCA57-AAB6-E813-1E0D-9DDAE3759823}"/>
              </a:ext>
            </a:extLst>
          </p:cNvPr>
          <p:cNvSpPr>
            <a:spLocks noGrp="1"/>
          </p:cNvSpPr>
          <p:nvPr>
            <p:ph type="body" sz="quarter" idx="10" hasCustomPrompt="1"/>
          </p:nvPr>
        </p:nvSpPr>
        <p:spPr>
          <a:xfrm>
            <a:off x="784800" y="619803"/>
            <a:ext cx="18536400" cy="1064394"/>
          </a:xfrm>
          <a:prstGeom prst="rect">
            <a:avLst/>
          </a:prstGeom>
        </p:spPr>
        <p:txBody>
          <a:bodyPr anchor="ctr"/>
          <a:lstStyle>
            <a:lvl1pPr marL="12700">
              <a:lnSpc>
                <a:spcPts val="8280"/>
              </a:lnSpc>
              <a:defRPr lang="fr-FR" sz="8250" b="1" spc="-10" dirty="0">
                <a:solidFill>
                  <a:srgbClr val="09003A"/>
                </a:solidFill>
                <a:latin typeface="Arial" panose="020B0604020202020204" pitchFamily="34" charset="0"/>
                <a:cs typeface="Arial" panose="020B0604020202020204" pitchFamily="34" charset="0"/>
              </a:defRPr>
            </a:lvl1pPr>
          </a:lstStyle>
          <a:p>
            <a:pPr lvl="0"/>
            <a:r>
              <a:rPr lang="fr-CA" dirty="0"/>
              <a:t>TITRE</a:t>
            </a:r>
            <a:endParaRPr lang="fr-FR" dirty="0"/>
          </a:p>
        </p:txBody>
      </p:sp>
      <p:pic>
        <p:nvPicPr>
          <p:cNvPr id="3" name="Picture 1">
            <a:extLst>
              <a:ext uri="{FF2B5EF4-FFF2-40B4-BE49-F238E27FC236}">
                <a16:creationId xmlns:a16="http://schemas.microsoft.com/office/drawing/2014/main" id="{2ACB249D-10DF-5367-F351-7EDF8B3288E5}"/>
              </a:ext>
            </a:extLst>
          </p:cNvPr>
          <p:cNvPicPr>
            <a:picLocks noChangeAspect="1"/>
          </p:cNvPicPr>
          <p:nvPr userDrawn="1"/>
        </p:nvPicPr>
        <p:blipFill rotWithShape="1">
          <a:blip r:embed="rId2"/>
          <a:srcRect l="82476" t="69401"/>
          <a:stretch/>
        </p:blipFill>
        <p:spPr>
          <a:xfrm>
            <a:off x="17214850" y="8397875"/>
            <a:ext cx="3657601" cy="3702702"/>
          </a:xfrm>
          <a:prstGeom prst="rect">
            <a:avLst/>
          </a:prstGeom>
        </p:spPr>
      </p:pic>
      <p:pic>
        <p:nvPicPr>
          <p:cNvPr id="4" name="Picture 5">
            <a:extLst>
              <a:ext uri="{FF2B5EF4-FFF2-40B4-BE49-F238E27FC236}">
                <a16:creationId xmlns:a16="http://schemas.microsoft.com/office/drawing/2014/main" id="{9EC458B4-3A0B-F1EF-4EE5-C76BBC741E96}"/>
              </a:ext>
            </a:extLst>
          </p:cNvPr>
          <p:cNvPicPr>
            <a:picLocks noChangeAspect="1"/>
          </p:cNvPicPr>
          <p:nvPr userDrawn="1"/>
        </p:nvPicPr>
        <p:blipFill rotWithShape="1">
          <a:blip r:embed="rId3"/>
          <a:srcRect l="4" t="75617" r="74031" b="11075"/>
          <a:stretch/>
        </p:blipFill>
        <p:spPr>
          <a:xfrm>
            <a:off x="-1" y="9617075"/>
            <a:ext cx="4794250" cy="1477298"/>
          </a:xfrm>
          <a:prstGeom prst="rect">
            <a:avLst/>
          </a:prstGeom>
        </p:spPr>
      </p:pic>
      <p:sp>
        <p:nvSpPr>
          <p:cNvPr id="11" name="Espace réservé du texte 3">
            <a:extLst>
              <a:ext uri="{FF2B5EF4-FFF2-40B4-BE49-F238E27FC236}">
                <a16:creationId xmlns:a16="http://schemas.microsoft.com/office/drawing/2014/main" id="{EC172218-2C21-FF73-598F-9EBD00D7C580}"/>
              </a:ext>
            </a:extLst>
          </p:cNvPr>
          <p:cNvSpPr>
            <a:spLocks noGrp="1"/>
          </p:cNvSpPr>
          <p:nvPr>
            <p:ph type="body" sz="quarter" idx="11" hasCustomPrompt="1"/>
          </p:nvPr>
        </p:nvSpPr>
        <p:spPr>
          <a:xfrm>
            <a:off x="784242" y="2149475"/>
            <a:ext cx="8373600" cy="781200"/>
          </a:xfrm>
          <a:prstGeom prst="rect">
            <a:avLst/>
          </a:prstGeom>
        </p:spPr>
        <p:txBody>
          <a:bodyPr anchor="ctr"/>
          <a:lstStyle>
            <a:lvl1pPr marL="12700">
              <a:lnSpc>
                <a:spcPts val="8280"/>
              </a:lnSpc>
              <a:defRPr lang="fr-FR" sz="4950" spc="-35" dirty="0">
                <a:solidFill>
                  <a:srgbClr val="010202"/>
                </a:solidFill>
                <a:latin typeface="Arial"/>
                <a:cs typeface="Arial"/>
              </a:defRPr>
            </a:lvl1pPr>
          </a:lstStyle>
          <a:p>
            <a:pPr lvl="0"/>
            <a:r>
              <a:rPr lang="fr-CA" dirty="0"/>
              <a:t>Sous-titre</a:t>
            </a:r>
            <a:endParaRPr lang="fr-FR" dirty="0"/>
          </a:p>
        </p:txBody>
      </p:sp>
      <p:sp>
        <p:nvSpPr>
          <p:cNvPr id="5" name="Espace réservé du texte 3">
            <a:extLst>
              <a:ext uri="{FF2B5EF4-FFF2-40B4-BE49-F238E27FC236}">
                <a16:creationId xmlns:a16="http://schemas.microsoft.com/office/drawing/2014/main" id="{2829C2B7-EB20-8165-EA9F-96BA7BEE7999}"/>
              </a:ext>
            </a:extLst>
          </p:cNvPr>
          <p:cNvSpPr>
            <a:spLocks noGrp="1"/>
          </p:cNvSpPr>
          <p:nvPr>
            <p:ph type="body" sz="quarter" idx="15" hasCustomPrompt="1"/>
          </p:nvPr>
        </p:nvSpPr>
        <p:spPr>
          <a:xfrm>
            <a:off x="7458383" y="3978117"/>
            <a:ext cx="11849641" cy="3979634"/>
          </a:xfrm>
          <a:prstGeom prst="rect">
            <a:avLst/>
          </a:prstGeom>
        </p:spPr>
        <p:txBody>
          <a:bodyPr anchor="t"/>
          <a:lstStyle>
            <a:lvl1pPr marL="12700">
              <a:lnSpc>
                <a:spcPct val="100000"/>
              </a:lnSpc>
              <a:defRPr lang="fr-FR" sz="3300" dirty="0">
                <a:solidFill>
                  <a:srgbClr val="010202"/>
                </a:solidFill>
                <a:latin typeface="Arial"/>
                <a:cs typeface="Arial"/>
              </a:defRPr>
            </a:lvl1pPr>
          </a:lstStyle>
          <a:p>
            <a:pPr lvl="0"/>
            <a:r>
              <a:rPr lang="fr-CA" dirty="0"/>
              <a:t>Texte</a:t>
            </a:r>
            <a:endParaRPr lang="fr-FR" dirty="0"/>
          </a:p>
        </p:txBody>
      </p:sp>
      <p:sp>
        <p:nvSpPr>
          <p:cNvPr id="6" name="Picture Placeholder 3">
            <a:extLst>
              <a:ext uri="{FF2B5EF4-FFF2-40B4-BE49-F238E27FC236}">
                <a16:creationId xmlns:a16="http://schemas.microsoft.com/office/drawing/2014/main" id="{6762E64B-4DFF-BC45-5E10-DA7315416B2E}"/>
              </a:ext>
            </a:extLst>
          </p:cNvPr>
          <p:cNvSpPr>
            <a:spLocks noGrp="1"/>
          </p:cNvSpPr>
          <p:nvPr>
            <p:ph type="pic" sz="quarter" idx="16"/>
          </p:nvPr>
        </p:nvSpPr>
        <p:spPr>
          <a:xfrm>
            <a:off x="796075" y="3800931"/>
            <a:ext cx="5598375" cy="4500563"/>
          </a:xfrm>
          <a:prstGeom prst="rect">
            <a:avLst/>
          </a:prstGeom>
        </p:spPr>
        <p:txBody>
          <a:bodyPr/>
          <a:lstStyle/>
          <a:p>
            <a:endParaRPr lang="en-US"/>
          </a:p>
        </p:txBody>
      </p:sp>
    </p:spTree>
    <p:extLst>
      <p:ext uri="{BB962C8B-B14F-4D97-AF65-F5344CB8AC3E}">
        <p14:creationId xmlns:p14="http://schemas.microsoft.com/office/powerpoint/2010/main" val="31184186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lide_Section_tab_B">
    <p:spTree>
      <p:nvGrpSpPr>
        <p:cNvPr id="1" name=""/>
        <p:cNvGrpSpPr/>
        <p:nvPr/>
      </p:nvGrpSpPr>
      <p:grpSpPr>
        <a:xfrm>
          <a:off x="0" y="0"/>
          <a:ext cx="0" cy="0"/>
          <a:chOff x="0" y="0"/>
          <a:chExt cx="0" cy="0"/>
        </a:xfrm>
      </p:grpSpPr>
      <p:sp>
        <p:nvSpPr>
          <p:cNvPr id="8" name="Espace réservé du texte 3">
            <a:extLst>
              <a:ext uri="{FF2B5EF4-FFF2-40B4-BE49-F238E27FC236}">
                <a16:creationId xmlns:a16="http://schemas.microsoft.com/office/drawing/2014/main" id="{D3BCCA57-AAB6-E813-1E0D-9DDAE3759823}"/>
              </a:ext>
            </a:extLst>
          </p:cNvPr>
          <p:cNvSpPr>
            <a:spLocks noGrp="1"/>
          </p:cNvSpPr>
          <p:nvPr>
            <p:ph type="body" sz="quarter" idx="10" hasCustomPrompt="1"/>
          </p:nvPr>
        </p:nvSpPr>
        <p:spPr>
          <a:xfrm>
            <a:off x="784800" y="619803"/>
            <a:ext cx="18536400" cy="1064394"/>
          </a:xfrm>
          <a:prstGeom prst="rect">
            <a:avLst/>
          </a:prstGeom>
        </p:spPr>
        <p:txBody>
          <a:bodyPr anchor="ctr"/>
          <a:lstStyle>
            <a:lvl1pPr marL="12700">
              <a:lnSpc>
                <a:spcPts val="8280"/>
              </a:lnSpc>
              <a:defRPr lang="fr-FR" sz="8250" b="1" spc="-10" dirty="0">
                <a:solidFill>
                  <a:srgbClr val="09003A"/>
                </a:solidFill>
                <a:latin typeface="Arial" panose="020B0604020202020204" pitchFamily="34" charset="0"/>
                <a:cs typeface="Arial" panose="020B0604020202020204" pitchFamily="34" charset="0"/>
              </a:defRPr>
            </a:lvl1pPr>
          </a:lstStyle>
          <a:p>
            <a:pPr lvl="0"/>
            <a:r>
              <a:rPr lang="fr-CA" dirty="0"/>
              <a:t>TITRE</a:t>
            </a:r>
            <a:endParaRPr lang="fr-FR" dirty="0"/>
          </a:p>
        </p:txBody>
      </p:sp>
      <p:pic>
        <p:nvPicPr>
          <p:cNvPr id="3" name="Picture 1">
            <a:extLst>
              <a:ext uri="{FF2B5EF4-FFF2-40B4-BE49-F238E27FC236}">
                <a16:creationId xmlns:a16="http://schemas.microsoft.com/office/drawing/2014/main" id="{2ACB249D-10DF-5367-F351-7EDF8B3288E5}"/>
              </a:ext>
            </a:extLst>
          </p:cNvPr>
          <p:cNvPicPr>
            <a:picLocks noChangeAspect="1"/>
          </p:cNvPicPr>
          <p:nvPr userDrawn="1"/>
        </p:nvPicPr>
        <p:blipFill rotWithShape="1">
          <a:blip r:embed="rId2"/>
          <a:srcRect l="82476" t="69401"/>
          <a:stretch/>
        </p:blipFill>
        <p:spPr>
          <a:xfrm>
            <a:off x="17214850" y="8397875"/>
            <a:ext cx="3657601" cy="3702702"/>
          </a:xfrm>
          <a:prstGeom prst="rect">
            <a:avLst/>
          </a:prstGeom>
        </p:spPr>
      </p:pic>
      <p:pic>
        <p:nvPicPr>
          <p:cNvPr id="4" name="Picture 5">
            <a:extLst>
              <a:ext uri="{FF2B5EF4-FFF2-40B4-BE49-F238E27FC236}">
                <a16:creationId xmlns:a16="http://schemas.microsoft.com/office/drawing/2014/main" id="{9EC458B4-3A0B-F1EF-4EE5-C76BBC741E96}"/>
              </a:ext>
            </a:extLst>
          </p:cNvPr>
          <p:cNvPicPr>
            <a:picLocks noChangeAspect="1"/>
          </p:cNvPicPr>
          <p:nvPr userDrawn="1"/>
        </p:nvPicPr>
        <p:blipFill rotWithShape="1">
          <a:blip r:embed="rId3"/>
          <a:srcRect l="4" t="75617" r="74031" b="11075"/>
          <a:stretch/>
        </p:blipFill>
        <p:spPr>
          <a:xfrm>
            <a:off x="-1" y="9617075"/>
            <a:ext cx="4794250" cy="1477298"/>
          </a:xfrm>
          <a:prstGeom prst="rect">
            <a:avLst/>
          </a:prstGeom>
        </p:spPr>
      </p:pic>
      <p:sp>
        <p:nvSpPr>
          <p:cNvPr id="11" name="Espace réservé du texte 3">
            <a:extLst>
              <a:ext uri="{FF2B5EF4-FFF2-40B4-BE49-F238E27FC236}">
                <a16:creationId xmlns:a16="http://schemas.microsoft.com/office/drawing/2014/main" id="{EC172218-2C21-FF73-598F-9EBD00D7C580}"/>
              </a:ext>
            </a:extLst>
          </p:cNvPr>
          <p:cNvSpPr>
            <a:spLocks noGrp="1"/>
          </p:cNvSpPr>
          <p:nvPr>
            <p:ph type="body" sz="quarter" idx="11" hasCustomPrompt="1"/>
          </p:nvPr>
        </p:nvSpPr>
        <p:spPr>
          <a:xfrm>
            <a:off x="784242" y="2149475"/>
            <a:ext cx="8373600" cy="781200"/>
          </a:xfrm>
          <a:prstGeom prst="rect">
            <a:avLst/>
          </a:prstGeom>
        </p:spPr>
        <p:txBody>
          <a:bodyPr anchor="ctr"/>
          <a:lstStyle>
            <a:lvl1pPr marL="12700">
              <a:lnSpc>
                <a:spcPts val="8280"/>
              </a:lnSpc>
              <a:defRPr lang="fr-FR" sz="4950" spc="-35" dirty="0">
                <a:solidFill>
                  <a:srgbClr val="010202"/>
                </a:solidFill>
                <a:latin typeface="Arial"/>
                <a:cs typeface="Arial"/>
              </a:defRPr>
            </a:lvl1pPr>
          </a:lstStyle>
          <a:p>
            <a:pPr lvl="0"/>
            <a:r>
              <a:rPr lang="fr-CA" dirty="0"/>
              <a:t>Sous-titre</a:t>
            </a:r>
            <a:endParaRPr lang="fr-FR" dirty="0"/>
          </a:p>
        </p:txBody>
      </p:sp>
    </p:spTree>
    <p:extLst>
      <p:ext uri="{BB962C8B-B14F-4D97-AF65-F5344CB8AC3E}">
        <p14:creationId xmlns:p14="http://schemas.microsoft.com/office/powerpoint/2010/main" val="7982159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lide_Section_tab">
    <p:spTree>
      <p:nvGrpSpPr>
        <p:cNvPr id="1" name=""/>
        <p:cNvGrpSpPr/>
        <p:nvPr/>
      </p:nvGrpSpPr>
      <p:grpSpPr>
        <a:xfrm>
          <a:off x="0" y="0"/>
          <a:ext cx="0" cy="0"/>
          <a:chOff x="0" y="0"/>
          <a:chExt cx="0" cy="0"/>
        </a:xfrm>
      </p:grpSpPr>
      <p:pic>
        <p:nvPicPr>
          <p:cNvPr id="2" name="Picture 5">
            <a:extLst>
              <a:ext uri="{FF2B5EF4-FFF2-40B4-BE49-F238E27FC236}">
                <a16:creationId xmlns:a16="http://schemas.microsoft.com/office/drawing/2014/main" id="{6CF17EF3-9F35-8261-46AC-27E5B8AB20AD}"/>
              </a:ext>
            </a:extLst>
          </p:cNvPr>
          <p:cNvPicPr>
            <a:picLocks noChangeAspect="1"/>
          </p:cNvPicPr>
          <p:nvPr userDrawn="1"/>
        </p:nvPicPr>
        <p:blipFill rotWithShape="1">
          <a:blip r:embed="rId2"/>
          <a:srcRect r="7921" b="84822"/>
          <a:stretch/>
        </p:blipFill>
        <p:spPr>
          <a:xfrm>
            <a:off x="-1" y="0"/>
            <a:ext cx="20415252" cy="2454275"/>
          </a:xfrm>
          <a:prstGeom prst="rect">
            <a:avLst/>
          </a:prstGeom>
        </p:spPr>
      </p:pic>
      <p:sp>
        <p:nvSpPr>
          <p:cNvPr id="8" name="Espace réservé du texte 3">
            <a:extLst>
              <a:ext uri="{FF2B5EF4-FFF2-40B4-BE49-F238E27FC236}">
                <a16:creationId xmlns:a16="http://schemas.microsoft.com/office/drawing/2014/main" id="{D3BCCA57-AAB6-E813-1E0D-9DDAE3759823}"/>
              </a:ext>
            </a:extLst>
          </p:cNvPr>
          <p:cNvSpPr>
            <a:spLocks noGrp="1"/>
          </p:cNvSpPr>
          <p:nvPr>
            <p:ph type="body" sz="quarter" idx="10" hasCustomPrompt="1"/>
          </p:nvPr>
        </p:nvSpPr>
        <p:spPr>
          <a:xfrm>
            <a:off x="784800" y="619803"/>
            <a:ext cx="18536400" cy="1064394"/>
          </a:xfrm>
          <a:prstGeom prst="rect">
            <a:avLst/>
          </a:prstGeom>
        </p:spPr>
        <p:txBody>
          <a:bodyPr anchor="ctr"/>
          <a:lstStyle>
            <a:lvl1pPr marL="12700">
              <a:lnSpc>
                <a:spcPts val="8280"/>
              </a:lnSpc>
              <a:defRPr lang="fr-FR" sz="8250" b="1" spc="-10" dirty="0">
                <a:solidFill>
                  <a:schemeClr val="bg1"/>
                </a:solidFill>
                <a:latin typeface="Arial" panose="020B0604020202020204" pitchFamily="34" charset="0"/>
                <a:cs typeface="Arial" panose="020B0604020202020204" pitchFamily="34" charset="0"/>
              </a:defRPr>
            </a:lvl1pPr>
          </a:lstStyle>
          <a:p>
            <a:pPr lvl="0"/>
            <a:r>
              <a:rPr lang="fr-CA" dirty="0"/>
              <a:t>TITRE</a:t>
            </a:r>
            <a:endParaRPr lang="fr-FR" dirty="0"/>
          </a:p>
        </p:txBody>
      </p:sp>
      <p:pic>
        <p:nvPicPr>
          <p:cNvPr id="3" name="Picture 1">
            <a:extLst>
              <a:ext uri="{FF2B5EF4-FFF2-40B4-BE49-F238E27FC236}">
                <a16:creationId xmlns:a16="http://schemas.microsoft.com/office/drawing/2014/main" id="{2ACB249D-10DF-5367-F351-7EDF8B3288E5}"/>
              </a:ext>
            </a:extLst>
          </p:cNvPr>
          <p:cNvPicPr>
            <a:picLocks noChangeAspect="1"/>
          </p:cNvPicPr>
          <p:nvPr userDrawn="1"/>
        </p:nvPicPr>
        <p:blipFill rotWithShape="1">
          <a:blip r:embed="rId3"/>
          <a:srcRect l="82476" t="69401"/>
          <a:stretch/>
        </p:blipFill>
        <p:spPr>
          <a:xfrm>
            <a:off x="17214850" y="8397875"/>
            <a:ext cx="3657601" cy="3702702"/>
          </a:xfrm>
          <a:prstGeom prst="rect">
            <a:avLst/>
          </a:prstGeom>
        </p:spPr>
      </p:pic>
      <p:pic>
        <p:nvPicPr>
          <p:cNvPr id="4" name="Picture 5">
            <a:extLst>
              <a:ext uri="{FF2B5EF4-FFF2-40B4-BE49-F238E27FC236}">
                <a16:creationId xmlns:a16="http://schemas.microsoft.com/office/drawing/2014/main" id="{9EC458B4-3A0B-F1EF-4EE5-C76BBC741E96}"/>
              </a:ext>
            </a:extLst>
          </p:cNvPr>
          <p:cNvPicPr>
            <a:picLocks noChangeAspect="1"/>
          </p:cNvPicPr>
          <p:nvPr userDrawn="1"/>
        </p:nvPicPr>
        <p:blipFill rotWithShape="1">
          <a:blip r:embed="rId4"/>
          <a:srcRect l="4" t="75617" r="74031" b="11075"/>
          <a:stretch/>
        </p:blipFill>
        <p:spPr>
          <a:xfrm>
            <a:off x="-1" y="9617075"/>
            <a:ext cx="4794250" cy="1477298"/>
          </a:xfrm>
          <a:prstGeom prst="rect">
            <a:avLst/>
          </a:prstGeom>
        </p:spPr>
      </p:pic>
      <p:sp>
        <p:nvSpPr>
          <p:cNvPr id="11" name="Espace réservé du texte 3">
            <a:extLst>
              <a:ext uri="{FF2B5EF4-FFF2-40B4-BE49-F238E27FC236}">
                <a16:creationId xmlns:a16="http://schemas.microsoft.com/office/drawing/2014/main" id="{EC172218-2C21-FF73-598F-9EBD00D7C580}"/>
              </a:ext>
            </a:extLst>
          </p:cNvPr>
          <p:cNvSpPr>
            <a:spLocks noGrp="1"/>
          </p:cNvSpPr>
          <p:nvPr>
            <p:ph type="body" sz="quarter" idx="11" hasCustomPrompt="1"/>
          </p:nvPr>
        </p:nvSpPr>
        <p:spPr>
          <a:xfrm>
            <a:off x="784242" y="2511275"/>
            <a:ext cx="8373600" cy="781200"/>
          </a:xfrm>
          <a:prstGeom prst="rect">
            <a:avLst/>
          </a:prstGeom>
        </p:spPr>
        <p:txBody>
          <a:bodyPr anchor="ctr"/>
          <a:lstStyle>
            <a:lvl1pPr marL="12700">
              <a:lnSpc>
                <a:spcPts val="8280"/>
              </a:lnSpc>
              <a:defRPr lang="fr-FR" sz="4950" spc="-35" dirty="0">
                <a:solidFill>
                  <a:srgbClr val="010202"/>
                </a:solidFill>
                <a:latin typeface="Arial"/>
                <a:cs typeface="Arial"/>
              </a:defRPr>
            </a:lvl1pPr>
          </a:lstStyle>
          <a:p>
            <a:pPr lvl="0"/>
            <a:r>
              <a:rPr lang="fr-CA" dirty="0"/>
              <a:t>Sous-titre</a:t>
            </a:r>
            <a:endParaRPr lang="fr-FR" dirty="0"/>
          </a:p>
        </p:txBody>
      </p:sp>
      <p:sp>
        <p:nvSpPr>
          <p:cNvPr id="5" name="Picture Placeholder 4">
            <a:extLst>
              <a:ext uri="{FF2B5EF4-FFF2-40B4-BE49-F238E27FC236}">
                <a16:creationId xmlns:a16="http://schemas.microsoft.com/office/drawing/2014/main" id="{058C1357-BF8E-D90B-0429-35A9240FF3C6}"/>
              </a:ext>
            </a:extLst>
          </p:cNvPr>
          <p:cNvSpPr>
            <a:spLocks noGrp="1"/>
          </p:cNvSpPr>
          <p:nvPr>
            <p:ph type="pic" sz="quarter" idx="12"/>
          </p:nvPr>
        </p:nvSpPr>
        <p:spPr>
          <a:xfrm>
            <a:off x="11339513" y="3660775"/>
            <a:ext cx="6513512" cy="5229225"/>
          </a:xfrm>
          <a:prstGeom prst="rect">
            <a:avLst/>
          </a:prstGeom>
        </p:spPr>
        <p:txBody>
          <a:bodyPr/>
          <a:lstStyle/>
          <a:p>
            <a:endParaRPr lang="en-US"/>
          </a:p>
        </p:txBody>
      </p:sp>
    </p:spTree>
    <p:extLst>
      <p:ext uri="{BB962C8B-B14F-4D97-AF65-F5344CB8AC3E}">
        <p14:creationId xmlns:p14="http://schemas.microsoft.com/office/powerpoint/2010/main" val="42115441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Slide_Fin">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6C07F7D-2079-5CE3-9AB9-B1AD0D2C996F}"/>
              </a:ext>
            </a:extLst>
          </p:cNvPr>
          <p:cNvPicPr>
            <a:picLocks noChangeAspect="1"/>
          </p:cNvPicPr>
          <p:nvPr userDrawn="1"/>
        </p:nvPicPr>
        <p:blipFill>
          <a:blip r:embed="rId2"/>
          <a:stretch>
            <a:fillRect/>
          </a:stretch>
        </p:blipFill>
        <p:spPr>
          <a:xfrm>
            <a:off x="-7700" y="-2574925"/>
            <a:ext cx="20111800" cy="16795298"/>
          </a:xfrm>
          <a:prstGeom prst="rect">
            <a:avLst/>
          </a:prstGeom>
        </p:spPr>
      </p:pic>
      <p:pic>
        <p:nvPicPr>
          <p:cNvPr id="7" name="Image 6">
            <a:extLst>
              <a:ext uri="{FF2B5EF4-FFF2-40B4-BE49-F238E27FC236}">
                <a16:creationId xmlns:a16="http://schemas.microsoft.com/office/drawing/2014/main" id="{37F0BD4E-48ED-5D1F-9FCA-8F8FD1D4C04F}"/>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9673" b="36064"/>
          <a:stretch/>
        </p:blipFill>
        <p:spPr>
          <a:xfrm>
            <a:off x="17658000" y="10150475"/>
            <a:ext cx="2444750" cy="685800"/>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lide_Titre_Section_A">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61E8F9D-EADD-D106-ED3A-95698D72811C}"/>
              </a:ext>
            </a:extLst>
          </p:cNvPr>
          <p:cNvPicPr>
            <a:picLocks noChangeAspect="1"/>
          </p:cNvPicPr>
          <p:nvPr userDrawn="1"/>
        </p:nvPicPr>
        <p:blipFill>
          <a:blip r:embed="rId2"/>
          <a:stretch>
            <a:fillRect/>
          </a:stretch>
        </p:blipFill>
        <p:spPr>
          <a:xfrm>
            <a:off x="0" y="0"/>
            <a:ext cx="22225000" cy="16209447"/>
          </a:xfrm>
          <a:prstGeom prst="rect">
            <a:avLst/>
          </a:prstGeom>
        </p:spPr>
      </p:pic>
      <p:sp>
        <p:nvSpPr>
          <p:cNvPr id="4" name="Espace réservé du texte 3">
            <a:extLst>
              <a:ext uri="{FF2B5EF4-FFF2-40B4-BE49-F238E27FC236}">
                <a16:creationId xmlns:a16="http://schemas.microsoft.com/office/drawing/2014/main" id="{DAB70025-08F0-E84C-D53D-9087ADCE000F}"/>
              </a:ext>
            </a:extLst>
          </p:cNvPr>
          <p:cNvSpPr>
            <a:spLocks noGrp="1"/>
          </p:cNvSpPr>
          <p:nvPr>
            <p:ph type="body" sz="quarter" idx="10" hasCustomPrompt="1"/>
          </p:nvPr>
        </p:nvSpPr>
        <p:spPr>
          <a:xfrm>
            <a:off x="2656800" y="3394800"/>
            <a:ext cx="7120800" cy="3387599"/>
          </a:xfrm>
          <a:prstGeom prst="rect">
            <a:avLst/>
          </a:prstGeom>
        </p:spPr>
        <p:txBody>
          <a:bodyPr/>
          <a:lstStyle>
            <a:lvl1pPr marL="12700">
              <a:lnSpc>
                <a:spcPts val="8280"/>
              </a:lnSpc>
              <a:defRPr lang="fr-FR" sz="9100" b="1" dirty="0">
                <a:solidFill>
                  <a:srgbClr val="09003B"/>
                </a:solidFill>
                <a:latin typeface="Arial"/>
                <a:cs typeface="Arial"/>
              </a:defRPr>
            </a:lvl1pPr>
          </a:lstStyle>
          <a:p>
            <a:pPr lvl="0"/>
            <a:r>
              <a:rPr lang="fr-CA" dirty="0"/>
              <a:t>TITRE</a:t>
            </a:r>
            <a:endParaRPr lang="fr-FR" dirty="0"/>
          </a:p>
        </p:txBody>
      </p:sp>
      <p:sp>
        <p:nvSpPr>
          <p:cNvPr id="8" name="Espace réservé du texte 3">
            <a:extLst>
              <a:ext uri="{FF2B5EF4-FFF2-40B4-BE49-F238E27FC236}">
                <a16:creationId xmlns:a16="http://schemas.microsoft.com/office/drawing/2014/main" id="{C89548BA-7C69-123C-A48F-221793C6561F}"/>
              </a:ext>
            </a:extLst>
          </p:cNvPr>
          <p:cNvSpPr>
            <a:spLocks noGrp="1"/>
          </p:cNvSpPr>
          <p:nvPr>
            <p:ph type="body" sz="quarter" idx="11" hasCustomPrompt="1"/>
          </p:nvPr>
        </p:nvSpPr>
        <p:spPr>
          <a:xfrm>
            <a:off x="2656800" y="6819700"/>
            <a:ext cx="5158800" cy="1425775"/>
          </a:xfrm>
          <a:prstGeom prst="rect">
            <a:avLst/>
          </a:prstGeom>
        </p:spPr>
        <p:txBody>
          <a:bodyPr/>
          <a:lstStyle>
            <a:lvl1pPr marL="12700" marR="5080">
              <a:lnSpc>
                <a:spcPts val="5110"/>
              </a:lnSpc>
              <a:spcBef>
                <a:spcPts val="955"/>
              </a:spcBef>
              <a:tabLst>
                <a:tab pos="2875280" algn="l"/>
              </a:tabLst>
              <a:defRPr lang="fr-FR" sz="4950" spc="-35" dirty="0">
                <a:solidFill>
                  <a:srgbClr val="00AEEF"/>
                </a:solidFill>
                <a:latin typeface="Arial"/>
                <a:cs typeface="Arial"/>
              </a:defRPr>
            </a:lvl1pPr>
          </a:lstStyle>
          <a:p>
            <a:pPr lvl="0"/>
            <a:r>
              <a:rPr lang="fr-CA" dirty="0"/>
              <a:t>Sous-titre</a:t>
            </a:r>
            <a:endParaRPr lang="fr-FR" dirty="0"/>
          </a:p>
        </p:txBody>
      </p:sp>
      <p:pic>
        <p:nvPicPr>
          <p:cNvPr id="2" name="Image 1">
            <a:extLst>
              <a:ext uri="{FF2B5EF4-FFF2-40B4-BE49-F238E27FC236}">
                <a16:creationId xmlns:a16="http://schemas.microsoft.com/office/drawing/2014/main" id="{CDE0B7E9-5589-F0C8-97D6-5039F97BC06D}"/>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r="28272" b="63426"/>
          <a:stretch/>
        </p:blipFill>
        <p:spPr>
          <a:xfrm>
            <a:off x="14507864" y="8474075"/>
            <a:ext cx="5678786" cy="2895600"/>
          </a:xfrm>
          <a:prstGeom prst="rect">
            <a:avLst/>
          </a:prstGeom>
        </p:spPr>
      </p:pic>
    </p:spTree>
    <p:extLst>
      <p:ext uri="{BB962C8B-B14F-4D97-AF65-F5344CB8AC3E}">
        <p14:creationId xmlns:p14="http://schemas.microsoft.com/office/powerpoint/2010/main" val="38746158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lide_Titre_Section_B">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23C9C31-AC6F-4677-B50B-0073BD085057}"/>
              </a:ext>
            </a:extLst>
          </p:cNvPr>
          <p:cNvPicPr>
            <a:picLocks noChangeAspect="1"/>
          </p:cNvPicPr>
          <p:nvPr userDrawn="1"/>
        </p:nvPicPr>
        <p:blipFill>
          <a:blip r:embed="rId2"/>
          <a:stretch>
            <a:fillRect/>
          </a:stretch>
        </p:blipFill>
        <p:spPr>
          <a:xfrm>
            <a:off x="0" y="-11328808"/>
            <a:ext cx="34720699" cy="22657615"/>
          </a:xfrm>
          <a:prstGeom prst="rect">
            <a:avLst/>
          </a:prstGeom>
        </p:spPr>
      </p:pic>
      <p:sp>
        <p:nvSpPr>
          <p:cNvPr id="2" name="Espace réservé du texte 3">
            <a:extLst>
              <a:ext uri="{FF2B5EF4-FFF2-40B4-BE49-F238E27FC236}">
                <a16:creationId xmlns:a16="http://schemas.microsoft.com/office/drawing/2014/main" id="{45CC0616-AB40-B85E-6961-76A652A7F5E0}"/>
              </a:ext>
            </a:extLst>
          </p:cNvPr>
          <p:cNvSpPr>
            <a:spLocks noGrp="1"/>
          </p:cNvSpPr>
          <p:nvPr>
            <p:ph type="body" sz="quarter" idx="10" hasCustomPrompt="1"/>
          </p:nvPr>
        </p:nvSpPr>
        <p:spPr>
          <a:xfrm>
            <a:off x="2656800" y="2826000"/>
            <a:ext cx="7120800" cy="3387599"/>
          </a:xfrm>
          <a:prstGeom prst="rect">
            <a:avLst/>
          </a:prstGeom>
        </p:spPr>
        <p:txBody>
          <a:bodyPr/>
          <a:lstStyle>
            <a:lvl1pPr marL="12700">
              <a:lnSpc>
                <a:spcPts val="8280"/>
              </a:lnSpc>
              <a:defRPr lang="fr-FR" sz="9100" b="1" dirty="0">
                <a:solidFill>
                  <a:srgbClr val="09003B"/>
                </a:solidFill>
                <a:latin typeface="Arial"/>
                <a:cs typeface="Arial"/>
              </a:defRPr>
            </a:lvl1pPr>
          </a:lstStyle>
          <a:p>
            <a:pPr lvl="0"/>
            <a:r>
              <a:rPr lang="fr-CA" dirty="0"/>
              <a:t>TITRE</a:t>
            </a:r>
            <a:endParaRPr lang="fr-FR" dirty="0"/>
          </a:p>
        </p:txBody>
      </p:sp>
      <p:sp>
        <p:nvSpPr>
          <p:cNvPr id="3" name="Espace réservé du texte 3">
            <a:extLst>
              <a:ext uri="{FF2B5EF4-FFF2-40B4-BE49-F238E27FC236}">
                <a16:creationId xmlns:a16="http://schemas.microsoft.com/office/drawing/2014/main" id="{032E4896-4125-C815-AF32-6256B0DA63C5}"/>
              </a:ext>
            </a:extLst>
          </p:cNvPr>
          <p:cNvSpPr>
            <a:spLocks noGrp="1"/>
          </p:cNvSpPr>
          <p:nvPr>
            <p:ph type="body" sz="quarter" idx="11" hasCustomPrompt="1"/>
          </p:nvPr>
        </p:nvSpPr>
        <p:spPr>
          <a:xfrm>
            <a:off x="2656800" y="6286300"/>
            <a:ext cx="5158800" cy="1425775"/>
          </a:xfrm>
          <a:prstGeom prst="rect">
            <a:avLst/>
          </a:prstGeom>
        </p:spPr>
        <p:txBody>
          <a:bodyPr/>
          <a:lstStyle>
            <a:lvl1pPr marL="12700" marR="5080">
              <a:lnSpc>
                <a:spcPts val="5110"/>
              </a:lnSpc>
              <a:spcBef>
                <a:spcPts val="955"/>
              </a:spcBef>
              <a:tabLst>
                <a:tab pos="2875280" algn="l"/>
              </a:tabLst>
              <a:defRPr lang="fr-FR" sz="4950" spc="-35" dirty="0">
                <a:solidFill>
                  <a:srgbClr val="00AEEF"/>
                </a:solidFill>
                <a:latin typeface="Arial"/>
                <a:cs typeface="Arial"/>
              </a:defRPr>
            </a:lvl1pPr>
          </a:lstStyle>
          <a:p>
            <a:pPr lvl="0"/>
            <a:r>
              <a:rPr lang="fr-CA" dirty="0"/>
              <a:t>Sous-titre</a:t>
            </a:r>
            <a:endParaRPr lang="fr-FR" dirty="0"/>
          </a:p>
        </p:txBody>
      </p:sp>
    </p:spTree>
    <p:extLst>
      <p:ext uri="{BB962C8B-B14F-4D97-AF65-F5344CB8AC3E}">
        <p14:creationId xmlns:p14="http://schemas.microsoft.com/office/powerpoint/2010/main" val="19803136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lide_Section_texte_A">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4E366B1-7699-85CE-5922-4F6181216346}"/>
              </a:ext>
            </a:extLst>
          </p:cNvPr>
          <p:cNvPicPr>
            <a:picLocks noChangeAspect="1"/>
          </p:cNvPicPr>
          <p:nvPr userDrawn="1"/>
        </p:nvPicPr>
        <p:blipFill rotWithShape="1">
          <a:blip r:embed="rId2"/>
          <a:srcRect r="7921" b="84822"/>
          <a:stretch/>
        </p:blipFill>
        <p:spPr>
          <a:xfrm>
            <a:off x="-1" y="0"/>
            <a:ext cx="20415252" cy="2454275"/>
          </a:xfrm>
          <a:prstGeom prst="rect">
            <a:avLst/>
          </a:prstGeom>
        </p:spPr>
      </p:pic>
      <p:pic>
        <p:nvPicPr>
          <p:cNvPr id="5" name="Picture 5">
            <a:extLst>
              <a:ext uri="{FF2B5EF4-FFF2-40B4-BE49-F238E27FC236}">
                <a16:creationId xmlns:a16="http://schemas.microsoft.com/office/drawing/2014/main" id="{481F6917-85E8-CAFB-C35D-85C58F1CAC68}"/>
              </a:ext>
            </a:extLst>
          </p:cNvPr>
          <p:cNvPicPr>
            <a:picLocks noChangeAspect="1"/>
          </p:cNvPicPr>
          <p:nvPr userDrawn="1"/>
        </p:nvPicPr>
        <p:blipFill rotWithShape="1">
          <a:blip r:embed="rId2"/>
          <a:srcRect l="2568" t="55135" r="83929" b="30729"/>
          <a:stretch/>
        </p:blipFill>
        <p:spPr>
          <a:xfrm>
            <a:off x="603250" y="9172734"/>
            <a:ext cx="2514600" cy="1920239"/>
          </a:xfrm>
          <a:prstGeom prst="rect">
            <a:avLst/>
          </a:prstGeom>
        </p:spPr>
      </p:pic>
      <p:sp>
        <p:nvSpPr>
          <p:cNvPr id="8" name="Espace réservé du texte 3">
            <a:extLst>
              <a:ext uri="{FF2B5EF4-FFF2-40B4-BE49-F238E27FC236}">
                <a16:creationId xmlns:a16="http://schemas.microsoft.com/office/drawing/2014/main" id="{D3BCCA57-AAB6-E813-1E0D-9DDAE3759823}"/>
              </a:ext>
            </a:extLst>
          </p:cNvPr>
          <p:cNvSpPr>
            <a:spLocks noGrp="1"/>
          </p:cNvSpPr>
          <p:nvPr>
            <p:ph type="body" sz="quarter" idx="10" hasCustomPrompt="1"/>
          </p:nvPr>
        </p:nvSpPr>
        <p:spPr>
          <a:xfrm>
            <a:off x="784800" y="619803"/>
            <a:ext cx="18536400" cy="1064394"/>
          </a:xfrm>
          <a:prstGeom prst="rect">
            <a:avLst/>
          </a:prstGeom>
        </p:spPr>
        <p:txBody>
          <a:bodyPr anchor="ctr"/>
          <a:lstStyle>
            <a:lvl1pPr marL="12700">
              <a:lnSpc>
                <a:spcPts val="8280"/>
              </a:lnSpc>
              <a:defRPr lang="fr-FR" sz="8250" b="1" spc="-10" dirty="0">
                <a:solidFill>
                  <a:schemeClr val="bg1"/>
                </a:solidFill>
                <a:latin typeface="Arial" panose="020B0604020202020204" pitchFamily="34" charset="0"/>
                <a:cs typeface="Arial" panose="020B0604020202020204" pitchFamily="34" charset="0"/>
              </a:defRPr>
            </a:lvl1pPr>
          </a:lstStyle>
          <a:p>
            <a:pPr lvl="0"/>
            <a:r>
              <a:rPr lang="fr-CA" dirty="0"/>
              <a:t>TITRE</a:t>
            </a:r>
            <a:endParaRPr lang="fr-FR" dirty="0"/>
          </a:p>
        </p:txBody>
      </p:sp>
      <p:sp>
        <p:nvSpPr>
          <p:cNvPr id="9" name="Espace réservé du texte 3">
            <a:extLst>
              <a:ext uri="{FF2B5EF4-FFF2-40B4-BE49-F238E27FC236}">
                <a16:creationId xmlns:a16="http://schemas.microsoft.com/office/drawing/2014/main" id="{A7D7DD48-FDFF-A462-DB7D-1D795A4CABF7}"/>
              </a:ext>
            </a:extLst>
          </p:cNvPr>
          <p:cNvSpPr>
            <a:spLocks noGrp="1"/>
          </p:cNvSpPr>
          <p:nvPr>
            <p:ph type="body" sz="quarter" idx="11" hasCustomPrompt="1"/>
          </p:nvPr>
        </p:nvSpPr>
        <p:spPr>
          <a:xfrm>
            <a:off x="784242" y="2570400"/>
            <a:ext cx="8373600" cy="781200"/>
          </a:xfrm>
          <a:prstGeom prst="rect">
            <a:avLst/>
          </a:prstGeom>
        </p:spPr>
        <p:txBody>
          <a:bodyPr anchor="ctr"/>
          <a:lstStyle>
            <a:lvl1pPr marL="12700">
              <a:lnSpc>
                <a:spcPts val="8280"/>
              </a:lnSpc>
              <a:defRPr lang="fr-FR" sz="4950" spc="-35" dirty="0">
                <a:solidFill>
                  <a:srgbClr val="010202"/>
                </a:solidFill>
                <a:latin typeface="Arial"/>
                <a:cs typeface="Arial"/>
              </a:defRPr>
            </a:lvl1pPr>
          </a:lstStyle>
          <a:p>
            <a:pPr lvl="0"/>
            <a:r>
              <a:rPr lang="fr-CA" dirty="0"/>
              <a:t>Sous-titre</a:t>
            </a:r>
            <a:endParaRPr lang="fr-FR" dirty="0"/>
          </a:p>
        </p:txBody>
      </p:sp>
      <p:sp>
        <p:nvSpPr>
          <p:cNvPr id="10" name="Espace réservé du texte 3">
            <a:extLst>
              <a:ext uri="{FF2B5EF4-FFF2-40B4-BE49-F238E27FC236}">
                <a16:creationId xmlns:a16="http://schemas.microsoft.com/office/drawing/2014/main" id="{1FBF7769-8614-F3FD-EB0D-936AD5106851}"/>
              </a:ext>
            </a:extLst>
          </p:cNvPr>
          <p:cNvSpPr>
            <a:spLocks noGrp="1"/>
          </p:cNvSpPr>
          <p:nvPr>
            <p:ph type="body" sz="quarter" idx="12" hasCustomPrompt="1"/>
          </p:nvPr>
        </p:nvSpPr>
        <p:spPr>
          <a:xfrm>
            <a:off x="784242" y="3647697"/>
            <a:ext cx="18536400" cy="4219200"/>
          </a:xfrm>
          <a:prstGeom prst="rect">
            <a:avLst/>
          </a:prstGeom>
        </p:spPr>
        <p:txBody>
          <a:bodyPr anchor="t"/>
          <a:lstStyle>
            <a:lvl1pPr marL="12700">
              <a:lnSpc>
                <a:spcPct val="100000"/>
              </a:lnSpc>
              <a:defRPr lang="fr-FR" sz="3300" dirty="0">
                <a:solidFill>
                  <a:srgbClr val="010202"/>
                </a:solidFill>
                <a:latin typeface="Arial"/>
                <a:cs typeface="Arial"/>
              </a:defRPr>
            </a:lvl1pPr>
          </a:lstStyle>
          <a:p>
            <a:pPr lvl="0"/>
            <a:r>
              <a:rPr lang="fr-CA" dirty="0"/>
              <a:t>Texte</a:t>
            </a:r>
            <a:endParaRPr lang="fr-FR" dirty="0"/>
          </a:p>
        </p:txBody>
      </p:sp>
      <p:sp>
        <p:nvSpPr>
          <p:cNvPr id="12" name="Espace réservé du pied de page 11">
            <a:extLst>
              <a:ext uri="{FF2B5EF4-FFF2-40B4-BE49-F238E27FC236}">
                <a16:creationId xmlns:a16="http://schemas.microsoft.com/office/drawing/2014/main" id="{90C14473-5FF8-B94B-F8C5-55028CF6F352}"/>
              </a:ext>
            </a:extLst>
          </p:cNvPr>
          <p:cNvSpPr>
            <a:spLocks noGrp="1"/>
          </p:cNvSpPr>
          <p:nvPr>
            <p:ph type="ftr" sz="quarter" idx="14"/>
          </p:nvPr>
        </p:nvSpPr>
        <p:spPr>
          <a:xfrm>
            <a:off x="3346450" y="9921957"/>
            <a:ext cx="6188837" cy="369332"/>
          </a:xfrm>
          <a:prstGeom prst="rect">
            <a:avLst/>
          </a:prstGeom>
        </p:spPr>
        <p:txBody>
          <a:bodyPr anchor="ctr"/>
          <a:lstStyle>
            <a:lvl1pPr>
              <a:lnSpc>
                <a:spcPct val="100000"/>
              </a:lnSpc>
              <a:defRPr sz="2400"/>
            </a:lvl1pPr>
          </a:lstStyle>
          <a:p>
            <a:pPr marL="12700"/>
            <a:r>
              <a:rPr lang="fr-CA" dirty="0"/>
              <a:t>Congrès AQPP 2022</a:t>
            </a:r>
            <a:endParaRPr lang="fr-CA" spc="-20" dirty="0"/>
          </a:p>
        </p:txBody>
      </p:sp>
      <p:pic>
        <p:nvPicPr>
          <p:cNvPr id="11" name="Image 10">
            <a:extLst>
              <a:ext uri="{FF2B5EF4-FFF2-40B4-BE49-F238E27FC236}">
                <a16:creationId xmlns:a16="http://schemas.microsoft.com/office/drawing/2014/main" id="{775B0C1B-3893-78DC-ABDB-C97DE8C30273}"/>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r="26347" b="63426"/>
          <a:stretch/>
        </p:blipFill>
        <p:spPr>
          <a:xfrm>
            <a:off x="14547850" y="8550275"/>
            <a:ext cx="5556250" cy="2759075"/>
          </a:xfrm>
          <a:prstGeom prst="rect">
            <a:avLst/>
          </a:prstGeom>
        </p:spPr>
      </p:pic>
    </p:spTree>
    <p:extLst>
      <p:ext uri="{BB962C8B-B14F-4D97-AF65-F5344CB8AC3E}">
        <p14:creationId xmlns:p14="http://schemas.microsoft.com/office/powerpoint/2010/main" val="32969472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lide_Section_2_col_A">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4E366B1-7699-85CE-5922-4F6181216346}"/>
              </a:ext>
            </a:extLst>
          </p:cNvPr>
          <p:cNvPicPr>
            <a:picLocks noChangeAspect="1"/>
          </p:cNvPicPr>
          <p:nvPr userDrawn="1"/>
        </p:nvPicPr>
        <p:blipFill rotWithShape="1">
          <a:blip r:embed="rId2"/>
          <a:srcRect r="7921" b="84822"/>
          <a:stretch/>
        </p:blipFill>
        <p:spPr>
          <a:xfrm>
            <a:off x="-1" y="0"/>
            <a:ext cx="20415252" cy="2454275"/>
          </a:xfrm>
          <a:prstGeom prst="rect">
            <a:avLst/>
          </a:prstGeom>
        </p:spPr>
      </p:pic>
      <p:pic>
        <p:nvPicPr>
          <p:cNvPr id="5" name="Picture 5">
            <a:extLst>
              <a:ext uri="{FF2B5EF4-FFF2-40B4-BE49-F238E27FC236}">
                <a16:creationId xmlns:a16="http://schemas.microsoft.com/office/drawing/2014/main" id="{481F6917-85E8-CAFB-C35D-85C58F1CAC68}"/>
              </a:ext>
            </a:extLst>
          </p:cNvPr>
          <p:cNvPicPr>
            <a:picLocks noChangeAspect="1"/>
          </p:cNvPicPr>
          <p:nvPr userDrawn="1"/>
        </p:nvPicPr>
        <p:blipFill rotWithShape="1">
          <a:blip r:embed="rId2"/>
          <a:srcRect l="2568" t="55135" r="83929" b="30729"/>
          <a:stretch/>
        </p:blipFill>
        <p:spPr>
          <a:xfrm>
            <a:off x="603250" y="9172734"/>
            <a:ext cx="2514600" cy="1920239"/>
          </a:xfrm>
          <a:prstGeom prst="rect">
            <a:avLst/>
          </a:prstGeom>
        </p:spPr>
      </p:pic>
      <p:sp>
        <p:nvSpPr>
          <p:cNvPr id="8" name="Espace réservé du texte 3">
            <a:extLst>
              <a:ext uri="{FF2B5EF4-FFF2-40B4-BE49-F238E27FC236}">
                <a16:creationId xmlns:a16="http://schemas.microsoft.com/office/drawing/2014/main" id="{D3BCCA57-AAB6-E813-1E0D-9DDAE3759823}"/>
              </a:ext>
            </a:extLst>
          </p:cNvPr>
          <p:cNvSpPr>
            <a:spLocks noGrp="1"/>
          </p:cNvSpPr>
          <p:nvPr>
            <p:ph type="body" sz="quarter" idx="10" hasCustomPrompt="1"/>
          </p:nvPr>
        </p:nvSpPr>
        <p:spPr>
          <a:xfrm>
            <a:off x="784800" y="619803"/>
            <a:ext cx="18536400" cy="1064394"/>
          </a:xfrm>
          <a:prstGeom prst="rect">
            <a:avLst/>
          </a:prstGeom>
        </p:spPr>
        <p:txBody>
          <a:bodyPr anchor="ctr"/>
          <a:lstStyle>
            <a:lvl1pPr marL="12700">
              <a:lnSpc>
                <a:spcPts val="8280"/>
              </a:lnSpc>
              <a:defRPr lang="fr-FR" sz="8250" b="1" spc="-10" dirty="0">
                <a:solidFill>
                  <a:schemeClr val="bg1"/>
                </a:solidFill>
                <a:latin typeface="Arial" panose="020B0604020202020204" pitchFamily="34" charset="0"/>
                <a:cs typeface="Arial" panose="020B0604020202020204" pitchFamily="34" charset="0"/>
              </a:defRPr>
            </a:lvl1pPr>
          </a:lstStyle>
          <a:p>
            <a:pPr lvl="0"/>
            <a:r>
              <a:rPr lang="fr-CA" dirty="0"/>
              <a:t>TITRE</a:t>
            </a:r>
            <a:endParaRPr lang="fr-FR" dirty="0"/>
          </a:p>
        </p:txBody>
      </p:sp>
      <p:sp>
        <p:nvSpPr>
          <p:cNvPr id="9" name="Espace réservé du texte 3">
            <a:extLst>
              <a:ext uri="{FF2B5EF4-FFF2-40B4-BE49-F238E27FC236}">
                <a16:creationId xmlns:a16="http://schemas.microsoft.com/office/drawing/2014/main" id="{A7D7DD48-FDFF-A462-DB7D-1D795A4CABF7}"/>
              </a:ext>
            </a:extLst>
          </p:cNvPr>
          <p:cNvSpPr>
            <a:spLocks noGrp="1"/>
          </p:cNvSpPr>
          <p:nvPr>
            <p:ph type="body" sz="quarter" idx="11" hasCustomPrompt="1"/>
          </p:nvPr>
        </p:nvSpPr>
        <p:spPr>
          <a:xfrm>
            <a:off x="784242" y="2570400"/>
            <a:ext cx="8373600" cy="781200"/>
          </a:xfrm>
          <a:prstGeom prst="rect">
            <a:avLst/>
          </a:prstGeom>
        </p:spPr>
        <p:txBody>
          <a:bodyPr anchor="ctr"/>
          <a:lstStyle>
            <a:lvl1pPr marL="12700">
              <a:lnSpc>
                <a:spcPts val="8280"/>
              </a:lnSpc>
              <a:defRPr lang="fr-FR" sz="4950" spc="-35" dirty="0">
                <a:solidFill>
                  <a:srgbClr val="010202"/>
                </a:solidFill>
                <a:latin typeface="Arial"/>
                <a:cs typeface="Arial"/>
              </a:defRPr>
            </a:lvl1pPr>
          </a:lstStyle>
          <a:p>
            <a:pPr lvl="0"/>
            <a:r>
              <a:rPr lang="fr-CA" dirty="0"/>
              <a:t>Sous-titre</a:t>
            </a:r>
            <a:endParaRPr lang="fr-FR" dirty="0"/>
          </a:p>
        </p:txBody>
      </p:sp>
      <p:sp>
        <p:nvSpPr>
          <p:cNvPr id="10" name="Espace réservé du texte 3">
            <a:extLst>
              <a:ext uri="{FF2B5EF4-FFF2-40B4-BE49-F238E27FC236}">
                <a16:creationId xmlns:a16="http://schemas.microsoft.com/office/drawing/2014/main" id="{1FBF7769-8614-F3FD-EB0D-936AD5106851}"/>
              </a:ext>
            </a:extLst>
          </p:cNvPr>
          <p:cNvSpPr>
            <a:spLocks noGrp="1"/>
          </p:cNvSpPr>
          <p:nvPr>
            <p:ph type="body" sz="quarter" idx="12" hasCustomPrompt="1"/>
          </p:nvPr>
        </p:nvSpPr>
        <p:spPr>
          <a:xfrm>
            <a:off x="784242" y="3675600"/>
            <a:ext cx="8967600" cy="4748400"/>
          </a:xfrm>
          <a:prstGeom prst="rect">
            <a:avLst/>
          </a:prstGeom>
        </p:spPr>
        <p:txBody>
          <a:bodyPr anchor="t"/>
          <a:lstStyle>
            <a:lvl1pPr marL="12700">
              <a:lnSpc>
                <a:spcPct val="100000"/>
              </a:lnSpc>
              <a:defRPr lang="fr-FR" sz="3300" dirty="0">
                <a:solidFill>
                  <a:srgbClr val="010202"/>
                </a:solidFill>
                <a:latin typeface="Arial"/>
                <a:cs typeface="Arial"/>
              </a:defRPr>
            </a:lvl1pPr>
          </a:lstStyle>
          <a:p>
            <a:pPr lvl="0"/>
            <a:r>
              <a:rPr lang="fr-CA" dirty="0"/>
              <a:t>Texte</a:t>
            </a:r>
            <a:endParaRPr lang="fr-FR" dirty="0"/>
          </a:p>
        </p:txBody>
      </p:sp>
      <p:sp>
        <p:nvSpPr>
          <p:cNvPr id="12" name="Espace réservé du pied de page 11">
            <a:extLst>
              <a:ext uri="{FF2B5EF4-FFF2-40B4-BE49-F238E27FC236}">
                <a16:creationId xmlns:a16="http://schemas.microsoft.com/office/drawing/2014/main" id="{90C14473-5FF8-B94B-F8C5-55028CF6F352}"/>
              </a:ext>
            </a:extLst>
          </p:cNvPr>
          <p:cNvSpPr>
            <a:spLocks noGrp="1"/>
          </p:cNvSpPr>
          <p:nvPr>
            <p:ph type="ftr" sz="quarter" idx="14"/>
          </p:nvPr>
        </p:nvSpPr>
        <p:spPr>
          <a:xfrm>
            <a:off x="3346450" y="9921957"/>
            <a:ext cx="6188837" cy="369332"/>
          </a:xfrm>
          <a:prstGeom prst="rect">
            <a:avLst/>
          </a:prstGeom>
        </p:spPr>
        <p:txBody>
          <a:bodyPr anchor="ctr"/>
          <a:lstStyle>
            <a:lvl1pPr>
              <a:lnSpc>
                <a:spcPct val="100000"/>
              </a:lnSpc>
              <a:defRPr sz="2400"/>
            </a:lvl1pPr>
          </a:lstStyle>
          <a:p>
            <a:pPr marL="12700"/>
            <a:r>
              <a:rPr lang="fr-CA" dirty="0"/>
              <a:t>Congrès AQPP 2022</a:t>
            </a:r>
            <a:endParaRPr lang="fr-CA" spc="-20" dirty="0"/>
          </a:p>
        </p:txBody>
      </p:sp>
      <p:sp>
        <p:nvSpPr>
          <p:cNvPr id="2" name="Espace réservé du texte 3">
            <a:extLst>
              <a:ext uri="{FF2B5EF4-FFF2-40B4-BE49-F238E27FC236}">
                <a16:creationId xmlns:a16="http://schemas.microsoft.com/office/drawing/2014/main" id="{4A774A12-7FF2-868E-7EDC-74B06B78D046}"/>
              </a:ext>
            </a:extLst>
          </p:cNvPr>
          <p:cNvSpPr>
            <a:spLocks noGrp="1"/>
          </p:cNvSpPr>
          <p:nvPr>
            <p:ph type="body" sz="quarter" idx="15" hasCustomPrompt="1"/>
          </p:nvPr>
        </p:nvSpPr>
        <p:spPr>
          <a:xfrm>
            <a:off x="10207625" y="3675600"/>
            <a:ext cx="8967600" cy="4194000"/>
          </a:xfrm>
          <a:prstGeom prst="rect">
            <a:avLst/>
          </a:prstGeom>
        </p:spPr>
        <p:txBody>
          <a:bodyPr anchor="t"/>
          <a:lstStyle>
            <a:lvl1pPr marL="12700">
              <a:lnSpc>
                <a:spcPct val="100000"/>
              </a:lnSpc>
              <a:defRPr lang="fr-FR" sz="3300" dirty="0">
                <a:solidFill>
                  <a:srgbClr val="010202"/>
                </a:solidFill>
                <a:latin typeface="Arial"/>
                <a:cs typeface="Arial"/>
              </a:defRPr>
            </a:lvl1pPr>
          </a:lstStyle>
          <a:p>
            <a:pPr lvl="0"/>
            <a:r>
              <a:rPr lang="fr-CA" dirty="0"/>
              <a:t>Texte</a:t>
            </a:r>
            <a:endParaRPr lang="fr-FR" dirty="0"/>
          </a:p>
        </p:txBody>
      </p:sp>
      <p:pic>
        <p:nvPicPr>
          <p:cNvPr id="3" name="Image 2">
            <a:extLst>
              <a:ext uri="{FF2B5EF4-FFF2-40B4-BE49-F238E27FC236}">
                <a16:creationId xmlns:a16="http://schemas.microsoft.com/office/drawing/2014/main" id="{C8343E95-2510-9500-75CA-8EAEA3E4672A}"/>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r="26347" b="63426"/>
          <a:stretch/>
        </p:blipFill>
        <p:spPr>
          <a:xfrm>
            <a:off x="14547850" y="8550275"/>
            <a:ext cx="5556250" cy="2759075"/>
          </a:xfrm>
          <a:prstGeom prst="rect">
            <a:avLst/>
          </a:prstGeom>
        </p:spPr>
      </p:pic>
    </p:spTree>
    <p:extLst>
      <p:ext uri="{BB962C8B-B14F-4D97-AF65-F5344CB8AC3E}">
        <p14:creationId xmlns:p14="http://schemas.microsoft.com/office/powerpoint/2010/main" val="14887559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lide_Section_image_A">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4E366B1-7699-85CE-5922-4F6181216346}"/>
              </a:ext>
            </a:extLst>
          </p:cNvPr>
          <p:cNvPicPr>
            <a:picLocks noChangeAspect="1"/>
          </p:cNvPicPr>
          <p:nvPr userDrawn="1"/>
        </p:nvPicPr>
        <p:blipFill rotWithShape="1">
          <a:blip r:embed="rId2"/>
          <a:srcRect r="7921" b="84822"/>
          <a:stretch/>
        </p:blipFill>
        <p:spPr>
          <a:xfrm>
            <a:off x="-1" y="0"/>
            <a:ext cx="20415252" cy="2454275"/>
          </a:xfrm>
          <a:prstGeom prst="rect">
            <a:avLst/>
          </a:prstGeom>
        </p:spPr>
      </p:pic>
      <p:pic>
        <p:nvPicPr>
          <p:cNvPr id="5" name="Picture 5">
            <a:extLst>
              <a:ext uri="{FF2B5EF4-FFF2-40B4-BE49-F238E27FC236}">
                <a16:creationId xmlns:a16="http://schemas.microsoft.com/office/drawing/2014/main" id="{481F6917-85E8-CAFB-C35D-85C58F1CAC68}"/>
              </a:ext>
            </a:extLst>
          </p:cNvPr>
          <p:cNvPicPr>
            <a:picLocks noChangeAspect="1"/>
          </p:cNvPicPr>
          <p:nvPr userDrawn="1"/>
        </p:nvPicPr>
        <p:blipFill rotWithShape="1">
          <a:blip r:embed="rId2"/>
          <a:srcRect l="2568" t="55135" r="83929" b="30729"/>
          <a:stretch/>
        </p:blipFill>
        <p:spPr>
          <a:xfrm>
            <a:off x="603250" y="9172734"/>
            <a:ext cx="2514600" cy="1920239"/>
          </a:xfrm>
          <a:prstGeom prst="rect">
            <a:avLst/>
          </a:prstGeom>
        </p:spPr>
      </p:pic>
      <p:sp>
        <p:nvSpPr>
          <p:cNvPr id="8" name="Espace réservé du texte 3">
            <a:extLst>
              <a:ext uri="{FF2B5EF4-FFF2-40B4-BE49-F238E27FC236}">
                <a16:creationId xmlns:a16="http://schemas.microsoft.com/office/drawing/2014/main" id="{D3BCCA57-AAB6-E813-1E0D-9DDAE3759823}"/>
              </a:ext>
            </a:extLst>
          </p:cNvPr>
          <p:cNvSpPr>
            <a:spLocks noGrp="1"/>
          </p:cNvSpPr>
          <p:nvPr>
            <p:ph type="body" sz="quarter" idx="10" hasCustomPrompt="1"/>
          </p:nvPr>
        </p:nvSpPr>
        <p:spPr>
          <a:xfrm>
            <a:off x="784800" y="619803"/>
            <a:ext cx="18536400" cy="1064394"/>
          </a:xfrm>
          <a:prstGeom prst="rect">
            <a:avLst/>
          </a:prstGeom>
        </p:spPr>
        <p:txBody>
          <a:bodyPr anchor="ctr"/>
          <a:lstStyle>
            <a:lvl1pPr marL="12700">
              <a:lnSpc>
                <a:spcPts val="8280"/>
              </a:lnSpc>
              <a:defRPr lang="fr-FR" sz="8250" b="1" spc="-10" dirty="0">
                <a:solidFill>
                  <a:schemeClr val="bg1"/>
                </a:solidFill>
                <a:latin typeface="Arial" panose="020B0604020202020204" pitchFamily="34" charset="0"/>
                <a:cs typeface="Arial" panose="020B0604020202020204" pitchFamily="34" charset="0"/>
              </a:defRPr>
            </a:lvl1pPr>
          </a:lstStyle>
          <a:p>
            <a:pPr lvl="0"/>
            <a:r>
              <a:rPr lang="fr-CA" dirty="0"/>
              <a:t>TITRE</a:t>
            </a:r>
            <a:endParaRPr lang="fr-FR" dirty="0"/>
          </a:p>
        </p:txBody>
      </p:sp>
      <p:sp>
        <p:nvSpPr>
          <p:cNvPr id="9" name="Espace réservé du texte 3">
            <a:extLst>
              <a:ext uri="{FF2B5EF4-FFF2-40B4-BE49-F238E27FC236}">
                <a16:creationId xmlns:a16="http://schemas.microsoft.com/office/drawing/2014/main" id="{A7D7DD48-FDFF-A462-DB7D-1D795A4CABF7}"/>
              </a:ext>
            </a:extLst>
          </p:cNvPr>
          <p:cNvSpPr>
            <a:spLocks noGrp="1"/>
          </p:cNvSpPr>
          <p:nvPr>
            <p:ph type="body" sz="quarter" idx="11" hasCustomPrompt="1"/>
          </p:nvPr>
        </p:nvSpPr>
        <p:spPr>
          <a:xfrm>
            <a:off x="784242" y="2570400"/>
            <a:ext cx="8373600" cy="781200"/>
          </a:xfrm>
          <a:prstGeom prst="rect">
            <a:avLst/>
          </a:prstGeom>
        </p:spPr>
        <p:txBody>
          <a:bodyPr anchor="ctr"/>
          <a:lstStyle>
            <a:lvl1pPr marL="12700">
              <a:lnSpc>
                <a:spcPts val="8280"/>
              </a:lnSpc>
              <a:defRPr lang="fr-FR" sz="4950" spc="-35" dirty="0">
                <a:solidFill>
                  <a:srgbClr val="010202"/>
                </a:solidFill>
                <a:latin typeface="Arial"/>
                <a:cs typeface="Arial"/>
              </a:defRPr>
            </a:lvl1pPr>
          </a:lstStyle>
          <a:p>
            <a:pPr lvl="0"/>
            <a:r>
              <a:rPr lang="fr-CA" dirty="0"/>
              <a:t>Sous-titre</a:t>
            </a:r>
            <a:endParaRPr lang="fr-FR" dirty="0"/>
          </a:p>
        </p:txBody>
      </p:sp>
      <p:sp>
        <p:nvSpPr>
          <p:cNvPr id="12" name="Espace réservé du pied de page 11">
            <a:extLst>
              <a:ext uri="{FF2B5EF4-FFF2-40B4-BE49-F238E27FC236}">
                <a16:creationId xmlns:a16="http://schemas.microsoft.com/office/drawing/2014/main" id="{90C14473-5FF8-B94B-F8C5-55028CF6F352}"/>
              </a:ext>
            </a:extLst>
          </p:cNvPr>
          <p:cNvSpPr>
            <a:spLocks noGrp="1"/>
          </p:cNvSpPr>
          <p:nvPr>
            <p:ph type="ftr" sz="quarter" idx="14"/>
          </p:nvPr>
        </p:nvSpPr>
        <p:spPr>
          <a:xfrm>
            <a:off x="3346450" y="9921957"/>
            <a:ext cx="6188837" cy="369332"/>
          </a:xfrm>
          <a:prstGeom prst="rect">
            <a:avLst/>
          </a:prstGeom>
        </p:spPr>
        <p:txBody>
          <a:bodyPr anchor="ctr"/>
          <a:lstStyle>
            <a:lvl1pPr>
              <a:lnSpc>
                <a:spcPct val="100000"/>
              </a:lnSpc>
              <a:defRPr sz="2400"/>
            </a:lvl1pPr>
          </a:lstStyle>
          <a:p>
            <a:pPr marL="12700"/>
            <a:r>
              <a:rPr lang="fr-CA" dirty="0"/>
              <a:t>Congrès AQPP 2022</a:t>
            </a:r>
            <a:endParaRPr lang="fr-CA" spc="-20" dirty="0"/>
          </a:p>
        </p:txBody>
      </p:sp>
      <p:sp>
        <p:nvSpPr>
          <p:cNvPr id="2" name="Espace réservé du texte 3">
            <a:extLst>
              <a:ext uri="{FF2B5EF4-FFF2-40B4-BE49-F238E27FC236}">
                <a16:creationId xmlns:a16="http://schemas.microsoft.com/office/drawing/2014/main" id="{4A774A12-7FF2-868E-7EDC-74B06B78D046}"/>
              </a:ext>
            </a:extLst>
          </p:cNvPr>
          <p:cNvSpPr>
            <a:spLocks noGrp="1"/>
          </p:cNvSpPr>
          <p:nvPr>
            <p:ph type="body" sz="quarter" idx="15" hasCustomPrompt="1"/>
          </p:nvPr>
        </p:nvSpPr>
        <p:spPr>
          <a:xfrm>
            <a:off x="7458383" y="3978117"/>
            <a:ext cx="11849641" cy="3979634"/>
          </a:xfrm>
          <a:prstGeom prst="rect">
            <a:avLst/>
          </a:prstGeom>
        </p:spPr>
        <p:txBody>
          <a:bodyPr anchor="t"/>
          <a:lstStyle>
            <a:lvl1pPr marL="12700">
              <a:lnSpc>
                <a:spcPct val="100000"/>
              </a:lnSpc>
              <a:defRPr lang="fr-FR" sz="3300" dirty="0">
                <a:solidFill>
                  <a:srgbClr val="010202"/>
                </a:solidFill>
                <a:latin typeface="Arial"/>
                <a:cs typeface="Arial"/>
              </a:defRPr>
            </a:lvl1pPr>
          </a:lstStyle>
          <a:p>
            <a:pPr lvl="0"/>
            <a:r>
              <a:rPr lang="fr-CA" dirty="0"/>
              <a:t>Texte</a:t>
            </a:r>
            <a:endParaRPr lang="fr-FR" dirty="0"/>
          </a:p>
        </p:txBody>
      </p:sp>
      <p:sp>
        <p:nvSpPr>
          <p:cNvPr id="3" name="Picture Placeholder 3">
            <a:extLst>
              <a:ext uri="{FF2B5EF4-FFF2-40B4-BE49-F238E27FC236}">
                <a16:creationId xmlns:a16="http://schemas.microsoft.com/office/drawing/2014/main" id="{8873CD8B-C8DC-CEA6-D5B6-4A2071EF8C17}"/>
              </a:ext>
            </a:extLst>
          </p:cNvPr>
          <p:cNvSpPr>
            <a:spLocks noGrp="1"/>
          </p:cNvSpPr>
          <p:nvPr>
            <p:ph type="pic" sz="quarter" idx="16"/>
          </p:nvPr>
        </p:nvSpPr>
        <p:spPr>
          <a:xfrm>
            <a:off x="796075" y="3800931"/>
            <a:ext cx="5598375" cy="4500563"/>
          </a:xfrm>
          <a:prstGeom prst="rect">
            <a:avLst/>
          </a:prstGeom>
        </p:spPr>
        <p:txBody>
          <a:bodyPr/>
          <a:lstStyle/>
          <a:p>
            <a:endParaRPr lang="en-US"/>
          </a:p>
        </p:txBody>
      </p:sp>
      <p:pic>
        <p:nvPicPr>
          <p:cNvPr id="4" name="Image 3">
            <a:extLst>
              <a:ext uri="{FF2B5EF4-FFF2-40B4-BE49-F238E27FC236}">
                <a16:creationId xmlns:a16="http://schemas.microsoft.com/office/drawing/2014/main" id="{0B5294AB-DC47-7D61-D1AC-4EB9F71485F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r="26347" b="63426"/>
          <a:stretch/>
        </p:blipFill>
        <p:spPr>
          <a:xfrm>
            <a:off x="14547850" y="8550275"/>
            <a:ext cx="5556250" cy="2759075"/>
          </a:xfrm>
          <a:prstGeom prst="rect">
            <a:avLst/>
          </a:prstGeom>
        </p:spPr>
      </p:pic>
    </p:spTree>
    <p:extLst>
      <p:ext uri="{BB962C8B-B14F-4D97-AF65-F5344CB8AC3E}">
        <p14:creationId xmlns:p14="http://schemas.microsoft.com/office/powerpoint/2010/main" val="20634209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lide_Section_tab_A">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4E366B1-7699-85CE-5922-4F6181216346}"/>
              </a:ext>
            </a:extLst>
          </p:cNvPr>
          <p:cNvPicPr>
            <a:picLocks noChangeAspect="1"/>
          </p:cNvPicPr>
          <p:nvPr userDrawn="1"/>
        </p:nvPicPr>
        <p:blipFill rotWithShape="1">
          <a:blip r:embed="rId2"/>
          <a:srcRect r="7921" b="84822"/>
          <a:stretch/>
        </p:blipFill>
        <p:spPr>
          <a:xfrm>
            <a:off x="-1" y="0"/>
            <a:ext cx="20415252" cy="2454275"/>
          </a:xfrm>
          <a:prstGeom prst="rect">
            <a:avLst/>
          </a:prstGeom>
        </p:spPr>
      </p:pic>
      <p:pic>
        <p:nvPicPr>
          <p:cNvPr id="5" name="Picture 5">
            <a:extLst>
              <a:ext uri="{FF2B5EF4-FFF2-40B4-BE49-F238E27FC236}">
                <a16:creationId xmlns:a16="http://schemas.microsoft.com/office/drawing/2014/main" id="{481F6917-85E8-CAFB-C35D-85C58F1CAC68}"/>
              </a:ext>
            </a:extLst>
          </p:cNvPr>
          <p:cNvPicPr>
            <a:picLocks noChangeAspect="1"/>
          </p:cNvPicPr>
          <p:nvPr userDrawn="1"/>
        </p:nvPicPr>
        <p:blipFill rotWithShape="1">
          <a:blip r:embed="rId2"/>
          <a:srcRect l="2568" t="55135" r="83929" b="30729"/>
          <a:stretch/>
        </p:blipFill>
        <p:spPr>
          <a:xfrm>
            <a:off x="603250" y="9172734"/>
            <a:ext cx="2514600" cy="1920239"/>
          </a:xfrm>
          <a:prstGeom prst="rect">
            <a:avLst/>
          </a:prstGeom>
        </p:spPr>
      </p:pic>
      <p:sp>
        <p:nvSpPr>
          <p:cNvPr id="8" name="Espace réservé du texte 3">
            <a:extLst>
              <a:ext uri="{FF2B5EF4-FFF2-40B4-BE49-F238E27FC236}">
                <a16:creationId xmlns:a16="http://schemas.microsoft.com/office/drawing/2014/main" id="{D3BCCA57-AAB6-E813-1E0D-9DDAE3759823}"/>
              </a:ext>
            </a:extLst>
          </p:cNvPr>
          <p:cNvSpPr>
            <a:spLocks noGrp="1"/>
          </p:cNvSpPr>
          <p:nvPr>
            <p:ph type="body" sz="quarter" idx="10" hasCustomPrompt="1"/>
          </p:nvPr>
        </p:nvSpPr>
        <p:spPr>
          <a:xfrm>
            <a:off x="784800" y="619803"/>
            <a:ext cx="18536400" cy="1064394"/>
          </a:xfrm>
          <a:prstGeom prst="rect">
            <a:avLst/>
          </a:prstGeom>
        </p:spPr>
        <p:txBody>
          <a:bodyPr anchor="ctr"/>
          <a:lstStyle>
            <a:lvl1pPr marL="12700">
              <a:lnSpc>
                <a:spcPts val="8280"/>
              </a:lnSpc>
              <a:defRPr lang="fr-FR" sz="8250" b="1" spc="-10" dirty="0">
                <a:solidFill>
                  <a:schemeClr val="bg1"/>
                </a:solidFill>
                <a:latin typeface="Arial" panose="020B0604020202020204" pitchFamily="34" charset="0"/>
                <a:cs typeface="Arial" panose="020B0604020202020204" pitchFamily="34" charset="0"/>
              </a:defRPr>
            </a:lvl1pPr>
          </a:lstStyle>
          <a:p>
            <a:pPr lvl="0"/>
            <a:r>
              <a:rPr lang="fr-CA" dirty="0"/>
              <a:t>TITRE</a:t>
            </a:r>
            <a:endParaRPr lang="fr-FR" dirty="0"/>
          </a:p>
        </p:txBody>
      </p:sp>
      <p:sp>
        <p:nvSpPr>
          <p:cNvPr id="9" name="Espace réservé du texte 3">
            <a:extLst>
              <a:ext uri="{FF2B5EF4-FFF2-40B4-BE49-F238E27FC236}">
                <a16:creationId xmlns:a16="http://schemas.microsoft.com/office/drawing/2014/main" id="{A7D7DD48-FDFF-A462-DB7D-1D795A4CABF7}"/>
              </a:ext>
            </a:extLst>
          </p:cNvPr>
          <p:cNvSpPr>
            <a:spLocks noGrp="1"/>
          </p:cNvSpPr>
          <p:nvPr>
            <p:ph type="body" sz="quarter" idx="11" hasCustomPrompt="1"/>
          </p:nvPr>
        </p:nvSpPr>
        <p:spPr>
          <a:xfrm>
            <a:off x="784242" y="2570400"/>
            <a:ext cx="8373600" cy="781200"/>
          </a:xfrm>
          <a:prstGeom prst="rect">
            <a:avLst/>
          </a:prstGeom>
        </p:spPr>
        <p:txBody>
          <a:bodyPr anchor="ctr"/>
          <a:lstStyle>
            <a:lvl1pPr marL="12700">
              <a:lnSpc>
                <a:spcPts val="8280"/>
              </a:lnSpc>
              <a:defRPr lang="fr-FR" sz="4950" spc="-35" dirty="0">
                <a:solidFill>
                  <a:srgbClr val="010202"/>
                </a:solidFill>
                <a:latin typeface="Arial"/>
                <a:cs typeface="Arial"/>
              </a:defRPr>
            </a:lvl1pPr>
          </a:lstStyle>
          <a:p>
            <a:pPr lvl="0"/>
            <a:r>
              <a:rPr lang="fr-CA" dirty="0"/>
              <a:t>Sous-titre</a:t>
            </a:r>
            <a:endParaRPr lang="fr-FR" dirty="0"/>
          </a:p>
        </p:txBody>
      </p:sp>
      <p:sp>
        <p:nvSpPr>
          <p:cNvPr id="12" name="Espace réservé du pied de page 11">
            <a:extLst>
              <a:ext uri="{FF2B5EF4-FFF2-40B4-BE49-F238E27FC236}">
                <a16:creationId xmlns:a16="http://schemas.microsoft.com/office/drawing/2014/main" id="{90C14473-5FF8-B94B-F8C5-55028CF6F352}"/>
              </a:ext>
            </a:extLst>
          </p:cNvPr>
          <p:cNvSpPr>
            <a:spLocks noGrp="1"/>
          </p:cNvSpPr>
          <p:nvPr>
            <p:ph type="ftr" sz="quarter" idx="14"/>
          </p:nvPr>
        </p:nvSpPr>
        <p:spPr>
          <a:xfrm>
            <a:off x="3346450" y="9921957"/>
            <a:ext cx="6188837" cy="369332"/>
          </a:xfrm>
          <a:prstGeom prst="rect">
            <a:avLst/>
          </a:prstGeom>
        </p:spPr>
        <p:txBody>
          <a:bodyPr anchor="ctr"/>
          <a:lstStyle>
            <a:lvl1pPr>
              <a:lnSpc>
                <a:spcPct val="100000"/>
              </a:lnSpc>
              <a:defRPr sz="2400"/>
            </a:lvl1pPr>
          </a:lstStyle>
          <a:p>
            <a:pPr marL="12700"/>
            <a:r>
              <a:rPr lang="fr-CA" dirty="0"/>
              <a:t>Congrès AQPP 2022</a:t>
            </a:r>
            <a:endParaRPr lang="fr-CA" spc="-20" dirty="0"/>
          </a:p>
        </p:txBody>
      </p:sp>
      <p:pic>
        <p:nvPicPr>
          <p:cNvPr id="2" name="Image 1">
            <a:extLst>
              <a:ext uri="{FF2B5EF4-FFF2-40B4-BE49-F238E27FC236}">
                <a16:creationId xmlns:a16="http://schemas.microsoft.com/office/drawing/2014/main" id="{EE3F1CAD-2A7A-4A02-02E4-D9AECBB67FFF}"/>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r="26347" b="63426"/>
          <a:stretch/>
        </p:blipFill>
        <p:spPr>
          <a:xfrm>
            <a:off x="14547850" y="8550275"/>
            <a:ext cx="5556250" cy="2759075"/>
          </a:xfrm>
          <a:prstGeom prst="rect">
            <a:avLst/>
          </a:prstGeom>
        </p:spPr>
      </p:pic>
    </p:spTree>
    <p:extLst>
      <p:ext uri="{BB962C8B-B14F-4D97-AF65-F5344CB8AC3E}">
        <p14:creationId xmlns:p14="http://schemas.microsoft.com/office/powerpoint/2010/main" val="11297609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lide_titre_bleu">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029DE6A-E268-AF60-8892-FB71AE60A2F1}"/>
              </a:ext>
            </a:extLst>
          </p:cNvPr>
          <p:cNvPicPr>
            <a:picLocks noChangeAspect="1"/>
          </p:cNvPicPr>
          <p:nvPr userDrawn="1"/>
        </p:nvPicPr>
        <p:blipFill rotWithShape="1">
          <a:blip r:embed="rId2"/>
          <a:srcRect b="26198"/>
          <a:stretch/>
        </p:blipFill>
        <p:spPr>
          <a:xfrm>
            <a:off x="-1" y="15875"/>
            <a:ext cx="20952261" cy="9296400"/>
          </a:xfrm>
          <a:prstGeom prst="rect">
            <a:avLst/>
          </a:prstGeom>
        </p:spPr>
      </p:pic>
      <p:pic>
        <p:nvPicPr>
          <p:cNvPr id="2" name="Picture 5">
            <a:extLst>
              <a:ext uri="{FF2B5EF4-FFF2-40B4-BE49-F238E27FC236}">
                <a16:creationId xmlns:a16="http://schemas.microsoft.com/office/drawing/2014/main" id="{E2E2D1F8-9204-9B32-A9BA-E1BB7C8C2E16}"/>
              </a:ext>
            </a:extLst>
          </p:cNvPr>
          <p:cNvPicPr>
            <a:picLocks noChangeAspect="1"/>
          </p:cNvPicPr>
          <p:nvPr userDrawn="1"/>
        </p:nvPicPr>
        <p:blipFill rotWithShape="1">
          <a:blip r:embed="rId2"/>
          <a:srcRect l="81799" t="73802"/>
          <a:stretch/>
        </p:blipFill>
        <p:spPr>
          <a:xfrm>
            <a:off x="17138650" y="9312275"/>
            <a:ext cx="3813611" cy="3300086"/>
          </a:xfrm>
          <a:prstGeom prst="rect">
            <a:avLst/>
          </a:prstGeom>
        </p:spPr>
      </p:pic>
      <p:pic>
        <p:nvPicPr>
          <p:cNvPr id="3" name="Picture 5">
            <a:extLst>
              <a:ext uri="{FF2B5EF4-FFF2-40B4-BE49-F238E27FC236}">
                <a16:creationId xmlns:a16="http://schemas.microsoft.com/office/drawing/2014/main" id="{DAFEF1F1-8EFF-E557-B6E3-D40BA9BCA845}"/>
              </a:ext>
            </a:extLst>
          </p:cNvPr>
          <p:cNvPicPr>
            <a:picLocks noChangeAspect="1"/>
          </p:cNvPicPr>
          <p:nvPr userDrawn="1"/>
        </p:nvPicPr>
        <p:blipFill rotWithShape="1">
          <a:blip r:embed="rId2"/>
          <a:srcRect l="4" t="75617" r="74031" b="11075"/>
          <a:stretch/>
        </p:blipFill>
        <p:spPr>
          <a:xfrm>
            <a:off x="-1" y="9617075"/>
            <a:ext cx="4794250" cy="1477298"/>
          </a:xfrm>
          <a:prstGeom prst="rect">
            <a:avLst/>
          </a:prstGeom>
        </p:spPr>
      </p:pic>
      <p:sp>
        <p:nvSpPr>
          <p:cNvPr id="4" name="Espace réservé du texte 3">
            <a:extLst>
              <a:ext uri="{FF2B5EF4-FFF2-40B4-BE49-F238E27FC236}">
                <a16:creationId xmlns:a16="http://schemas.microsoft.com/office/drawing/2014/main" id="{B49A107E-5AA0-6ADF-8133-16621861D517}"/>
              </a:ext>
            </a:extLst>
          </p:cNvPr>
          <p:cNvSpPr>
            <a:spLocks noGrp="1"/>
          </p:cNvSpPr>
          <p:nvPr>
            <p:ph type="body" sz="quarter" idx="10" hasCustomPrompt="1"/>
          </p:nvPr>
        </p:nvSpPr>
        <p:spPr>
          <a:xfrm>
            <a:off x="784242" y="3444875"/>
            <a:ext cx="18536400" cy="2057400"/>
          </a:xfrm>
          <a:prstGeom prst="rect">
            <a:avLst/>
          </a:prstGeom>
        </p:spPr>
        <p:txBody>
          <a:bodyPr anchor="ctr"/>
          <a:lstStyle>
            <a:lvl1pPr marL="12700" algn="ctr">
              <a:lnSpc>
                <a:spcPts val="8280"/>
              </a:lnSpc>
              <a:defRPr lang="fr-FR" sz="8250" b="1" spc="-10" dirty="0">
                <a:solidFill>
                  <a:schemeClr val="bg1"/>
                </a:solidFill>
                <a:latin typeface="Arial" panose="020B0604020202020204" pitchFamily="34" charset="0"/>
                <a:cs typeface="Arial" panose="020B0604020202020204" pitchFamily="34" charset="0"/>
              </a:defRPr>
            </a:lvl1pPr>
          </a:lstStyle>
          <a:p>
            <a:pPr lvl="0"/>
            <a:r>
              <a:rPr lang="fr-CA" dirty="0"/>
              <a:t>TITRE</a:t>
            </a:r>
          </a:p>
        </p:txBody>
      </p:sp>
    </p:spTree>
    <p:extLst>
      <p:ext uri="{BB962C8B-B14F-4D97-AF65-F5344CB8AC3E}">
        <p14:creationId xmlns:p14="http://schemas.microsoft.com/office/powerpoint/2010/main" val="12872426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lide_titre_vert">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C0BD64CC-0AB1-05AC-BEF9-33E94AACF008}"/>
              </a:ext>
            </a:extLst>
          </p:cNvPr>
          <p:cNvPicPr>
            <a:picLocks noChangeAspect="1"/>
          </p:cNvPicPr>
          <p:nvPr userDrawn="1"/>
        </p:nvPicPr>
        <p:blipFill rotWithShape="1">
          <a:blip r:embed="rId2"/>
          <a:srcRect l="82842"/>
          <a:stretch/>
        </p:blipFill>
        <p:spPr>
          <a:xfrm>
            <a:off x="17291050" y="-1"/>
            <a:ext cx="3581400" cy="12100577"/>
          </a:xfrm>
          <a:prstGeom prst="rect">
            <a:avLst/>
          </a:prstGeom>
        </p:spPr>
      </p:pic>
      <p:pic>
        <p:nvPicPr>
          <p:cNvPr id="7" name="Picture 6">
            <a:extLst>
              <a:ext uri="{FF2B5EF4-FFF2-40B4-BE49-F238E27FC236}">
                <a16:creationId xmlns:a16="http://schemas.microsoft.com/office/drawing/2014/main" id="{2257D41A-11B5-3732-1135-28B2ACA029EC}"/>
              </a:ext>
            </a:extLst>
          </p:cNvPr>
          <p:cNvPicPr>
            <a:picLocks noChangeAspect="1"/>
          </p:cNvPicPr>
          <p:nvPr userDrawn="1"/>
        </p:nvPicPr>
        <p:blipFill rotWithShape="1">
          <a:blip r:embed="rId2"/>
          <a:srcRect r="17158" b="23043"/>
          <a:stretch/>
        </p:blipFill>
        <p:spPr>
          <a:xfrm>
            <a:off x="0" y="0"/>
            <a:ext cx="17291050" cy="9312275"/>
          </a:xfrm>
          <a:prstGeom prst="rect">
            <a:avLst/>
          </a:prstGeom>
        </p:spPr>
      </p:pic>
      <p:sp>
        <p:nvSpPr>
          <p:cNvPr id="2" name="Espace réservé du texte 3">
            <a:extLst>
              <a:ext uri="{FF2B5EF4-FFF2-40B4-BE49-F238E27FC236}">
                <a16:creationId xmlns:a16="http://schemas.microsoft.com/office/drawing/2014/main" id="{2DE63F0E-83FD-20E8-9ED6-7CC7F10D9FE8}"/>
              </a:ext>
            </a:extLst>
          </p:cNvPr>
          <p:cNvSpPr>
            <a:spLocks noGrp="1"/>
          </p:cNvSpPr>
          <p:nvPr>
            <p:ph type="body" sz="quarter" idx="10" hasCustomPrompt="1"/>
          </p:nvPr>
        </p:nvSpPr>
        <p:spPr>
          <a:xfrm>
            <a:off x="784242" y="3444875"/>
            <a:ext cx="18536400" cy="2057400"/>
          </a:xfrm>
          <a:prstGeom prst="rect">
            <a:avLst/>
          </a:prstGeom>
        </p:spPr>
        <p:txBody>
          <a:bodyPr anchor="ctr"/>
          <a:lstStyle>
            <a:lvl1pPr marL="12700" algn="ctr">
              <a:lnSpc>
                <a:spcPts val="8280"/>
              </a:lnSpc>
              <a:defRPr lang="fr-FR" sz="8250" b="1" spc="-10" dirty="0">
                <a:solidFill>
                  <a:schemeClr val="bg1"/>
                </a:solidFill>
                <a:latin typeface="Arial" panose="020B0604020202020204" pitchFamily="34" charset="0"/>
                <a:cs typeface="Arial" panose="020B0604020202020204" pitchFamily="34" charset="0"/>
              </a:defRPr>
            </a:lvl1pPr>
          </a:lstStyle>
          <a:p>
            <a:pPr lvl="0"/>
            <a:r>
              <a:rPr lang="fr-CA" dirty="0"/>
              <a:t>TITRE</a:t>
            </a:r>
          </a:p>
        </p:txBody>
      </p:sp>
      <p:pic>
        <p:nvPicPr>
          <p:cNvPr id="5" name="Picture 5">
            <a:extLst>
              <a:ext uri="{FF2B5EF4-FFF2-40B4-BE49-F238E27FC236}">
                <a16:creationId xmlns:a16="http://schemas.microsoft.com/office/drawing/2014/main" id="{FCAF0B1D-E6E8-55EB-B7A5-5AA1E4084A9C}"/>
              </a:ext>
            </a:extLst>
          </p:cNvPr>
          <p:cNvPicPr>
            <a:picLocks noChangeAspect="1"/>
          </p:cNvPicPr>
          <p:nvPr userDrawn="1"/>
        </p:nvPicPr>
        <p:blipFill rotWithShape="1">
          <a:blip r:embed="rId3"/>
          <a:srcRect l="4" t="75617" r="74031" b="11075"/>
          <a:stretch/>
        </p:blipFill>
        <p:spPr>
          <a:xfrm>
            <a:off x="-1" y="9617075"/>
            <a:ext cx="4794250" cy="1477298"/>
          </a:xfrm>
          <a:prstGeom prst="rect">
            <a:avLst/>
          </a:prstGeom>
        </p:spPr>
      </p:pic>
    </p:spTree>
    <p:extLst>
      <p:ext uri="{BB962C8B-B14F-4D97-AF65-F5344CB8AC3E}">
        <p14:creationId xmlns:p14="http://schemas.microsoft.com/office/powerpoint/2010/main" val="29227973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Espace réservé du pied de page 11">
            <a:extLst>
              <a:ext uri="{FF2B5EF4-FFF2-40B4-BE49-F238E27FC236}">
                <a16:creationId xmlns:a16="http://schemas.microsoft.com/office/drawing/2014/main" id="{24560741-9C9D-928C-7BF5-0B0333EED35D}"/>
              </a:ext>
            </a:extLst>
          </p:cNvPr>
          <p:cNvSpPr>
            <a:spLocks noGrp="1"/>
          </p:cNvSpPr>
          <p:nvPr>
            <p:ph type="ftr" sz="quarter" idx="14"/>
          </p:nvPr>
        </p:nvSpPr>
        <p:spPr>
          <a:xfrm>
            <a:off x="3346450" y="9921957"/>
            <a:ext cx="6188837" cy="369332"/>
          </a:xfrm>
          <a:prstGeom prst="rect">
            <a:avLst/>
          </a:prstGeom>
        </p:spPr>
        <p:txBody>
          <a:bodyPr anchor="ctr"/>
          <a:lstStyle>
            <a:lvl1pPr>
              <a:lnSpc>
                <a:spcPct val="100000"/>
              </a:lnSpc>
              <a:defRPr sz="2400"/>
            </a:lvl1pPr>
          </a:lstStyle>
          <a:p>
            <a:pPr marL="12700"/>
            <a:r>
              <a:rPr lang="fr-CA" dirty="0"/>
              <a:t>Congrès AQPP 2022</a:t>
            </a:r>
            <a:endParaRPr lang="fr-CA" spc="-20" dirty="0"/>
          </a:p>
        </p:txBody>
      </p:sp>
    </p:spTree>
  </p:cSld>
  <p:clrMap bg1="lt1" tx1="dk1" bg2="lt2" tx2="dk2" accent1="accent1" accent2="accent2" accent3="accent3" accent4="accent4" accent5="accent5" accent6="accent6" hlink="hlink" folHlink="folHlink"/>
  <p:sldLayoutIdLst>
    <p:sldLayoutId id="2147483661" r:id="rId1"/>
    <p:sldLayoutId id="2147483666" r:id="rId2"/>
    <p:sldLayoutId id="2147483667" r:id="rId3"/>
    <p:sldLayoutId id="2147483668" r:id="rId4"/>
    <p:sldLayoutId id="2147483675" r:id="rId5"/>
    <p:sldLayoutId id="2147483676" r:id="rId6"/>
    <p:sldLayoutId id="2147483677" r:id="rId7"/>
    <p:sldLayoutId id="2147483670" r:id="rId8"/>
    <p:sldLayoutId id="2147483671" r:id="rId9"/>
    <p:sldLayoutId id="2147483672" r:id="rId10"/>
    <p:sldLayoutId id="2147483678" r:id="rId11"/>
    <p:sldLayoutId id="2147483679" r:id="rId12"/>
    <p:sldLayoutId id="2147483680" r:id="rId13"/>
    <p:sldLayoutId id="2147483681" r:id="rId14"/>
    <p:sldLayoutId id="2147483682" r:id="rId15"/>
    <p:sldLayoutId id="2147483664" r:id="rId16"/>
  </p:sldLayoutIdLst>
  <p:hf sldNum="0" hdr="0" dt="0"/>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19.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hyperlink" Target="https://www.fasken.com/fr/knowledge/projet-de-loi-64/2020/06/accueil" TargetMode="External"/><Relationship Id="rId7"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23.jpg"/><Relationship Id="rId5" Type="http://schemas.openxmlformats.org/officeDocument/2006/relationships/image" Target="../media/image22.jpg"/><Relationship Id="rId4" Type="http://schemas.openxmlformats.org/officeDocument/2006/relationships/hyperlink" Target="mailto:aaylwin@fasken.com"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14.sv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5705320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43612523-6E80-484B-B67F-48BF53606BA5}"/>
              </a:ext>
            </a:extLst>
          </p:cNvPr>
          <p:cNvSpPr>
            <a:spLocks noGrp="1"/>
          </p:cNvSpPr>
          <p:nvPr>
            <p:ph type="body" sz="quarter" idx="10"/>
          </p:nvPr>
        </p:nvSpPr>
        <p:spPr/>
        <p:txBody>
          <a:bodyPr/>
          <a:lstStyle/>
          <a:p>
            <a:r>
              <a:rPr lang="fr-CA" sz="3200" dirty="0"/>
              <a:t>Nouvelles obligations pour la gestion des renseignements personnels</a:t>
            </a:r>
          </a:p>
          <a:p>
            <a:endParaRPr lang="fr-CA" sz="3200" dirty="0"/>
          </a:p>
        </p:txBody>
      </p:sp>
      <p:sp>
        <p:nvSpPr>
          <p:cNvPr id="3" name="Espace réservé du texte 2">
            <a:extLst>
              <a:ext uri="{FF2B5EF4-FFF2-40B4-BE49-F238E27FC236}">
                <a16:creationId xmlns:a16="http://schemas.microsoft.com/office/drawing/2014/main" id="{DC8190B0-4A71-414B-ADF6-BFE58A561853}"/>
              </a:ext>
            </a:extLst>
          </p:cNvPr>
          <p:cNvSpPr>
            <a:spLocks noGrp="1"/>
          </p:cNvSpPr>
          <p:nvPr>
            <p:ph type="body" sz="quarter" idx="11"/>
          </p:nvPr>
        </p:nvSpPr>
        <p:spPr/>
        <p:txBody>
          <a:bodyPr/>
          <a:lstStyle/>
          <a:p>
            <a:r>
              <a:rPr lang="fr-CA" sz="2600" b="1" dirty="0">
                <a:latin typeface="Arial" panose="020B0604020202020204" pitchFamily="34" charset="0"/>
                <a:ea typeface="Baskerville" panose="02020502070401020303" pitchFamily="18" charset="0"/>
                <a:cs typeface="Arial" panose="020B0604020202020204" pitchFamily="34" charset="0"/>
              </a:rPr>
              <a:t>4. Cybersécurité et incidents de confidentialité</a:t>
            </a:r>
          </a:p>
          <a:p>
            <a:endParaRPr lang="fr-CA" dirty="0"/>
          </a:p>
        </p:txBody>
      </p:sp>
      <p:sp>
        <p:nvSpPr>
          <p:cNvPr id="4" name="Espace réservé du pied de page 3">
            <a:extLst>
              <a:ext uri="{FF2B5EF4-FFF2-40B4-BE49-F238E27FC236}">
                <a16:creationId xmlns:a16="http://schemas.microsoft.com/office/drawing/2014/main" id="{A4B8A12E-B09C-40DE-A74B-DB5CBD2E54A6}"/>
              </a:ext>
            </a:extLst>
          </p:cNvPr>
          <p:cNvSpPr>
            <a:spLocks noGrp="1"/>
          </p:cNvSpPr>
          <p:nvPr>
            <p:ph type="ftr" sz="quarter" idx="14"/>
          </p:nvPr>
        </p:nvSpPr>
        <p:spPr/>
        <p:txBody>
          <a:bodyPr/>
          <a:lstStyle/>
          <a:p>
            <a:pPr marL="12700"/>
            <a:r>
              <a:rPr lang="fr-CA"/>
              <a:t>Congrès AQPP 2022</a:t>
            </a:r>
            <a:endParaRPr lang="fr-CA" spc="-20" dirty="0"/>
          </a:p>
        </p:txBody>
      </p:sp>
      <p:sp>
        <p:nvSpPr>
          <p:cNvPr id="5" name="Espace réservé du texte 4">
            <a:extLst>
              <a:ext uri="{FF2B5EF4-FFF2-40B4-BE49-F238E27FC236}">
                <a16:creationId xmlns:a16="http://schemas.microsoft.com/office/drawing/2014/main" id="{7E35E40D-7D38-4903-B31B-408185A76D11}"/>
              </a:ext>
            </a:extLst>
          </p:cNvPr>
          <p:cNvSpPr>
            <a:spLocks noGrp="1"/>
          </p:cNvSpPr>
          <p:nvPr>
            <p:ph type="body" sz="quarter" idx="15"/>
          </p:nvPr>
        </p:nvSpPr>
        <p:spPr>
          <a:xfrm>
            <a:off x="2508250" y="3140075"/>
            <a:ext cx="11849641" cy="3979634"/>
          </a:xfrm>
        </p:spPr>
        <p:txBody>
          <a:bodyPr/>
          <a:lstStyle/>
          <a:p>
            <a:r>
              <a:rPr lang="fr-CA" sz="3600" b="1" dirty="0">
                <a:latin typeface="Arial" panose="020B0604020202020204" pitchFamily="34" charset="0"/>
                <a:cs typeface="Arial" panose="020B0604020202020204" pitchFamily="34" charset="0"/>
              </a:rPr>
              <a:t>Nouvelles obligations </a:t>
            </a:r>
            <a:r>
              <a:rPr lang="fr-CA" sz="3600" dirty="0">
                <a:latin typeface="Arial" panose="020B0604020202020204" pitchFamily="34" charset="0"/>
                <a:cs typeface="Arial" panose="020B0604020202020204" pitchFamily="34" charset="0"/>
              </a:rPr>
              <a:t>(en vigueur depuis sept. </a:t>
            </a:r>
            <a:r>
              <a:rPr lang="fr-CA" sz="3600" b="1" u="sng" dirty="0">
                <a:latin typeface="Arial" panose="020B0604020202020204" pitchFamily="34" charset="0"/>
                <a:cs typeface="Arial" panose="020B0604020202020204" pitchFamily="34" charset="0"/>
              </a:rPr>
              <a:t>2022</a:t>
            </a:r>
            <a:r>
              <a:rPr lang="fr-CA" sz="3600" dirty="0">
                <a:latin typeface="Arial" panose="020B0604020202020204" pitchFamily="34" charset="0"/>
                <a:cs typeface="Arial" panose="020B0604020202020204" pitchFamily="34" charset="0"/>
              </a:rPr>
              <a:t>)</a:t>
            </a:r>
          </a:p>
          <a:p>
            <a:endParaRPr lang="fr-CA" dirty="0"/>
          </a:p>
        </p:txBody>
      </p:sp>
      <p:sp>
        <p:nvSpPr>
          <p:cNvPr id="7" name="ZoneTexte 6">
            <a:extLst>
              <a:ext uri="{FF2B5EF4-FFF2-40B4-BE49-F238E27FC236}">
                <a16:creationId xmlns:a16="http://schemas.microsoft.com/office/drawing/2014/main" id="{E518DFA9-B03B-40AB-82DE-4247A81E0921}"/>
              </a:ext>
            </a:extLst>
          </p:cNvPr>
          <p:cNvSpPr txBox="1"/>
          <p:nvPr/>
        </p:nvSpPr>
        <p:spPr>
          <a:xfrm>
            <a:off x="2658442" y="4299646"/>
            <a:ext cx="1526208" cy="1169551"/>
          </a:xfrm>
          <a:prstGeom prst="rect">
            <a:avLst/>
          </a:prstGeom>
          <a:noFill/>
          <a:ln w="12700">
            <a:solidFill>
              <a:sysClr val="windowText" lastClr="000000"/>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r-CA" sz="1400" b="1" i="0" u="none" strike="noStrike" kern="0" cap="none" spc="0" normalizeH="0" baseline="0" noProof="0" dirty="0">
                <a:ln>
                  <a:noFill/>
                </a:ln>
                <a:effectLst/>
                <a:uLnTx/>
                <a:uFillTx/>
                <a:latin typeface="Arial" panose="020B0604020202020204" pitchFamily="34" charset="0"/>
                <a:cs typeface="Arial" panose="020B0604020202020204" pitchFamily="34" charset="0"/>
              </a:rPr>
              <a:t>Accès, </a:t>
            </a:r>
            <a:r>
              <a:rPr kumimoji="0" lang="fr-CA" sz="1400" b="1" i="0" u="sng" strike="noStrike" kern="0" cap="none" spc="0" normalizeH="0" baseline="0" noProof="0" dirty="0">
                <a:ln>
                  <a:noFill/>
                </a:ln>
                <a:effectLst/>
                <a:uLnTx/>
                <a:uFillTx/>
                <a:latin typeface="Arial" panose="020B0604020202020204" pitchFamily="34" charset="0"/>
                <a:cs typeface="Arial" panose="020B0604020202020204" pitchFamily="34" charset="0"/>
              </a:rPr>
              <a:t>utilisation</a:t>
            </a:r>
            <a:r>
              <a:rPr kumimoji="0" lang="fr-CA" sz="1400" b="1" i="0" u="none" strike="noStrike" kern="0" cap="none" spc="0" normalizeH="0" baseline="0" noProof="0" dirty="0">
                <a:ln>
                  <a:noFill/>
                </a:ln>
                <a:effectLst/>
                <a:uLnTx/>
                <a:uFillTx/>
                <a:latin typeface="Arial" panose="020B0604020202020204" pitchFamily="34" charset="0"/>
                <a:cs typeface="Arial" panose="020B0604020202020204" pitchFamily="34" charset="0"/>
              </a:rPr>
              <a:t> ou communication non autorisé</a:t>
            </a:r>
            <a:r>
              <a:rPr kumimoji="0" lang="fr-CA" sz="1400" i="0" u="none" strike="noStrike" kern="0" cap="none" spc="0" normalizeH="0" baseline="0" noProof="0" dirty="0">
                <a:ln>
                  <a:noFill/>
                </a:ln>
                <a:effectLst/>
                <a:uLnTx/>
                <a:uFillTx/>
                <a:latin typeface="Arial" panose="020B0604020202020204" pitchFamily="34" charset="0"/>
                <a:cs typeface="Arial" panose="020B0604020202020204" pitchFamily="34" charset="0"/>
              </a:rPr>
              <a:t> de RP</a:t>
            </a:r>
          </a:p>
        </p:txBody>
      </p:sp>
      <p:sp>
        <p:nvSpPr>
          <p:cNvPr id="8" name="ZoneTexte 11">
            <a:extLst>
              <a:ext uri="{FF2B5EF4-FFF2-40B4-BE49-F238E27FC236}">
                <a16:creationId xmlns:a16="http://schemas.microsoft.com/office/drawing/2014/main" id="{A89DB2DD-60DF-4F91-9DC6-F9E2480968F1}"/>
              </a:ext>
            </a:extLst>
          </p:cNvPr>
          <p:cNvSpPr txBox="1"/>
          <p:nvPr/>
        </p:nvSpPr>
        <p:spPr>
          <a:xfrm>
            <a:off x="2576811" y="5950158"/>
            <a:ext cx="1603512" cy="1169551"/>
          </a:xfrm>
          <a:prstGeom prst="rect">
            <a:avLst/>
          </a:prstGeom>
          <a:noFill/>
          <a:ln w="12700">
            <a:solidFill>
              <a:sysClr val="windowText" lastClr="000000"/>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r-CA" sz="1400" b="1" i="0" u="none" strike="noStrike" kern="0" cap="none" spc="0" normalizeH="0" baseline="0" noProof="0" dirty="0">
                <a:ln>
                  <a:noFill/>
                </a:ln>
                <a:effectLst/>
                <a:uLnTx/>
                <a:uFillTx/>
                <a:latin typeface="Arial" panose="020B0604020202020204" pitchFamily="34" charset="0"/>
                <a:cs typeface="Arial" panose="020B0604020202020204" pitchFamily="34" charset="0"/>
              </a:rPr>
              <a:t>Perte</a:t>
            </a:r>
            <a:r>
              <a:rPr kumimoji="0" lang="fr-CA" sz="1400" i="0" u="none" strike="noStrike" kern="0" cap="none" spc="0" normalizeH="0" baseline="0" noProof="0" dirty="0">
                <a:ln>
                  <a:noFill/>
                </a:ln>
                <a:effectLst/>
                <a:uLnTx/>
                <a:uFillTx/>
                <a:latin typeface="Arial" panose="020B0604020202020204" pitchFamily="34" charset="0"/>
                <a:cs typeface="Arial" panose="020B0604020202020204" pitchFamily="34" charset="0"/>
              </a:rPr>
              <a:t> de RP ou </a:t>
            </a:r>
            <a:r>
              <a:rPr kumimoji="0" lang="fr-CA" sz="1400" b="1" i="0" u="none" strike="noStrike" kern="0" cap="none" spc="0" normalizeH="0" baseline="0" noProof="0" dirty="0">
                <a:ln>
                  <a:noFill/>
                </a:ln>
                <a:effectLst/>
                <a:uLnTx/>
                <a:uFillTx/>
                <a:latin typeface="Arial" panose="020B0604020202020204" pitchFamily="34" charset="0"/>
                <a:cs typeface="Arial" panose="020B0604020202020204" pitchFamily="34" charset="0"/>
              </a:rPr>
              <a:t>toute autre atteinte à la protection </a:t>
            </a:r>
            <a:r>
              <a:rPr kumimoji="0" lang="fr-CA" sz="1400" i="0" u="none" strike="noStrike" kern="0" cap="none" spc="0" normalizeH="0" baseline="0" noProof="0" dirty="0">
                <a:ln>
                  <a:noFill/>
                </a:ln>
                <a:effectLst/>
                <a:uLnTx/>
                <a:uFillTx/>
                <a:latin typeface="Arial" panose="020B0604020202020204" pitchFamily="34" charset="0"/>
                <a:cs typeface="Arial" panose="020B0604020202020204" pitchFamily="34" charset="0"/>
              </a:rPr>
              <a:t>d’un RP</a:t>
            </a:r>
          </a:p>
        </p:txBody>
      </p:sp>
      <p:cxnSp>
        <p:nvCxnSpPr>
          <p:cNvPr id="9" name="Connecteur droit avec flèche 10">
            <a:extLst>
              <a:ext uri="{FF2B5EF4-FFF2-40B4-BE49-F238E27FC236}">
                <a16:creationId xmlns:a16="http://schemas.microsoft.com/office/drawing/2014/main" id="{62603C78-E6BA-47B8-9D40-4FAC6244A291}"/>
              </a:ext>
            </a:extLst>
          </p:cNvPr>
          <p:cNvCxnSpPr>
            <a:cxnSpLocks/>
          </p:cNvCxnSpPr>
          <p:nvPr/>
        </p:nvCxnSpPr>
        <p:spPr>
          <a:xfrm>
            <a:off x="4220109" y="4963322"/>
            <a:ext cx="274615" cy="534562"/>
          </a:xfrm>
          <a:prstGeom prst="straightConnector1">
            <a:avLst/>
          </a:prstGeom>
          <a:noFill/>
          <a:ln w="15875" cap="flat" cmpd="sng" algn="ctr">
            <a:solidFill>
              <a:sysClr val="windowText" lastClr="000000"/>
            </a:solidFill>
            <a:prstDash val="solid"/>
            <a:miter lim="800000"/>
            <a:tailEnd type="arrow"/>
          </a:ln>
          <a:effectLst/>
        </p:spPr>
      </p:cxnSp>
      <p:cxnSp>
        <p:nvCxnSpPr>
          <p:cNvPr id="10" name="Connecteur droit avec flèche 13">
            <a:extLst>
              <a:ext uri="{FF2B5EF4-FFF2-40B4-BE49-F238E27FC236}">
                <a16:creationId xmlns:a16="http://schemas.microsoft.com/office/drawing/2014/main" id="{2B737A5D-D2CB-4E92-B9A5-5EFF74582924}"/>
              </a:ext>
            </a:extLst>
          </p:cNvPr>
          <p:cNvCxnSpPr>
            <a:cxnSpLocks/>
          </p:cNvCxnSpPr>
          <p:nvPr/>
        </p:nvCxnSpPr>
        <p:spPr>
          <a:xfrm flipV="1">
            <a:off x="4248884" y="5847815"/>
            <a:ext cx="274615" cy="879537"/>
          </a:xfrm>
          <a:prstGeom prst="straightConnector1">
            <a:avLst/>
          </a:prstGeom>
          <a:noFill/>
          <a:ln w="15875" cap="flat" cmpd="sng" algn="ctr">
            <a:solidFill>
              <a:sysClr val="windowText" lastClr="000000"/>
            </a:solidFill>
            <a:prstDash val="solid"/>
            <a:miter lim="800000"/>
            <a:tailEnd type="arrow"/>
          </a:ln>
          <a:effectLst/>
        </p:spPr>
      </p:cxnSp>
      <p:sp>
        <p:nvSpPr>
          <p:cNvPr id="11" name="ZoneTexte 19">
            <a:extLst>
              <a:ext uri="{FF2B5EF4-FFF2-40B4-BE49-F238E27FC236}">
                <a16:creationId xmlns:a16="http://schemas.microsoft.com/office/drawing/2014/main" id="{15507AE1-7B63-41D0-8EC9-C5325E2E2CAC}"/>
              </a:ext>
            </a:extLst>
          </p:cNvPr>
          <p:cNvSpPr txBox="1"/>
          <p:nvPr/>
        </p:nvSpPr>
        <p:spPr>
          <a:xfrm>
            <a:off x="4718050" y="4587875"/>
            <a:ext cx="2057400" cy="2246769"/>
          </a:xfrm>
          <a:prstGeom prst="rect">
            <a:avLst/>
          </a:prstGeom>
          <a:noFill/>
          <a:ln w="12700">
            <a:solidFill>
              <a:sysClr val="windowText" lastClr="000000"/>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fr-CA" sz="1400" kern="0" dirty="0">
                <a:solidFill>
                  <a:prstClr val="black"/>
                </a:solidFill>
                <a:latin typeface="Arial" panose="020B0604020202020204" pitchFamily="34" charset="0"/>
                <a:cs typeface="Arial" panose="020B0604020202020204" pitchFamily="34" charset="0"/>
              </a:rPr>
              <a:t>Si </a:t>
            </a:r>
            <a:r>
              <a:rPr lang="fr-CA" sz="1400" b="1" kern="0" dirty="0">
                <a:solidFill>
                  <a:prstClr val="black"/>
                </a:solidFill>
                <a:latin typeface="Arial" panose="020B0604020202020204" pitchFamily="34" charset="0"/>
                <a:cs typeface="Arial" panose="020B0604020202020204" pitchFamily="34" charset="0"/>
              </a:rPr>
              <a:t>motifs de croire qu’un tel incident s’est produit</a:t>
            </a:r>
            <a:r>
              <a:rPr lang="fr-CA" sz="1400" kern="0" dirty="0">
                <a:solidFill>
                  <a:prstClr val="black"/>
                </a:solidFill>
                <a:latin typeface="Arial" panose="020B0604020202020204" pitchFamily="34" charset="0"/>
                <a:cs typeface="Arial" panose="020B0604020202020204" pitchFamily="34" charset="0"/>
              </a:rPr>
              <a:t>: </a:t>
            </a:r>
          </a:p>
          <a:p>
            <a:pPr marL="0" marR="0" lvl="0" indent="0" defTabSz="914400" eaLnBrk="1" fontAlgn="auto" latinLnBrk="0" hangingPunct="1">
              <a:lnSpc>
                <a:spcPct val="100000"/>
              </a:lnSpc>
              <a:spcBef>
                <a:spcPts val="0"/>
              </a:spcBef>
              <a:spcAft>
                <a:spcPts val="0"/>
              </a:spcAft>
              <a:buClrTx/>
              <a:buSzTx/>
              <a:buFontTx/>
              <a:buNone/>
              <a:tabLst/>
              <a:defRPr/>
            </a:pPr>
            <a:r>
              <a:rPr lang="fr-CA" sz="1400" kern="0" dirty="0">
                <a:solidFill>
                  <a:prstClr val="black"/>
                </a:solidFill>
                <a:latin typeface="Arial" panose="020B0604020202020204" pitchFamily="34" charset="0"/>
                <a:cs typeface="Arial" panose="020B0604020202020204" pitchFamily="34" charset="0"/>
              </a:rPr>
              <a:t>Doit prendre les mesures raisonnables pour</a:t>
            </a:r>
            <a:r>
              <a:rPr lang="fr-CA" sz="1400" b="1" kern="0" dirty="0">
                <a:solidFill>
                  <a:prstClr val="black"/>
                </a:solidFill>
                <a:latin typeface="Arial" panose="020B0604020202020204" pitchFamily="34" charset="0"/>
                <a:cs typeface="Arial" panose="020B0604020202020204" pitchFamily="34" charset="0"/>
              </a:rPr>
              <a:t> diminuer les risques de préjudice + prévenir les nouveaux incidents de même nature</a:t>
            </a:r>
            <a:r>
              <a:rPr lang="fr-CA" sz="1200" b="1" kern="0" dirty="0">
                <a:solidFill>
                  <a:prstClr val="black"/>
                </a:solidFill>
                <a:latin typeface="Arial" panose="020B0604020202020204" pitchFamily="34" charset="0"/>
                <a:cs typeface="Arial" panose="020B0604020202020204" pitchFamily="34" charset="0"/>
              </a:rPr>
              <a:t>.</a:t>
            </a:r>
            <a:endParaRPr kumimoji="0" lang="fr-CA" sz="1200" b="1" i="0" u="none" strike="noStrike" kern="0" cap="none" spc="0" normalizeH="0" baseline="0" noProof="0" dirty="0">
              <a:ln>
                <a:noFill/>
              </a:ln>
              <a:solidFill>
                <a:srgbClr val="FF440C"/>
              </a:solidFill>
              <a:effectLst/>
              <a:uLnTx/>
              <a:uFillTx/>
              <a:latin typeface="Arial" panose="020B0604020202020204" pitchFamily="34" charset="0"/>
              <a:cs typeface="Arial" panose="020B0604020202020204" pitchFamily="34" charset="0"/>
            </a:endParaRPr>
          </a:p>
        </p:txBody>
      </p:sp>
      <p:cxnSp>
        <p:nvCxnSpPr>
          <p:cNvPr id="12" name="Connecteur droit avec flèche 36">
            <a:extLst>
              <a:ext uri="{FF2B5EF4-FFF2-40B4-BE49-F238E27FC236}">
                <a16:creationId xmlns:a16="http://schemas.microsoft.com/office/drawing/2014/main" id="{999B93C2-2751-4BC6-94EF-BD939FFDF911}"/>
              </a:ext>
            </a:extLst>
          </p:cNvPr>
          <p:cNvCxnSpPr>
            <a:cxnSpLocks/>
          </p:cNvCxnSpPr>
          <p:nvPr/>
        </p:nvCxnSpPr>
        <p:spPr>
          <a:xfrm flipV="1">
            <a:off x="6798064" y="5293818"/>
            <a:ext cx="401424" cy="553997"/>
          </a:xfrm>
          <a:prstGeom prst="straightConnector1">
            <a:avLst/>
          </a:prstGeom>
          <a:noFill/>
          <a:ln w="15875" cap="flat" cmpd="sng" algn="ctr">
            <a:solidFill>
              <a:sysClr val="windowText" lastClr="000000"/>
            </a:solidFill>
            <a:prstDash val="solid"/>
            <a:miter lim="800000"/>
            <a:tailEnd type="arrow"/>
          </a:ln>
          <a:effectLst/>
        </p:spPr>
      </p:cxnSp>
      <p:sp>
        <p:nvSpPr>
          <p:cNvPr id="13" name="ZoneTexte 35">
            <a:extLst>
              <a:ext uri="{FF2B5EF4-FFF2-40B4-BE49-F238E27FC236}">
                <a16:creationId xmlns:a16="http://schemas.microsoft.com/office/drawing/2014/main" id="{B78FAD84-15F9-40B9-AA07-6B428C9EED5A}"/>
              </a:ext>
            </a:extLst>
          </p:cNvPr>
          <p:cNvSpPr txBox="1"/>
          <p:nvPr/>
        </p:nvSpPr>
        <p:spPr>
          <a:xfrm>
            <a:off x="7339198" y="4486268"/>
            <a:ext cx="3246251" cy="1077218"/>
          </a:xfrm>
          <a:prstGeom prst="rect">
            <a:avLst/>
          </a:prstGeom>
          <a:noFill/>
          <a:ln w="12700">
            <a:solidFill>
              <a:sysClr val="windowText" lastClr="000000"/>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r-CA" sz="160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Si présente</a:t>
            </a:r>
            <a:r>
              <a:rPr kumimoji="0" lang="fr-CA" sz="16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fr-CA" sz="160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un</a:t>
            </a:r>
            <a:r>
              <a:rPr kumimoji="0" lang="fr-CA" sz="16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fr-CA" sz="1600" b="1" i="0" u="none" strike="noStrike" kern="0" cap="none" spc="0" normalizeH="0" baseline="0" noProof="0" dirty="0">
                <a:ln>
                  <a:noFill/>
                </a:ln>
                <a:solidFill>
                  <a:srgbClr val="DD5C59"/>
                </a:solidFill>
                <a:effectLst/>
                <a:uLnTx/>
                <a:uFillTx/>
                <a:latin typeface="Arial" panose="020B0604020202020204" pitchFamily="34" charset="0"/>
                <a:cs typeface="Arial" panose="020B0604020202020204" pitchFamily="34" charset="0"/>
              </a:rPr>
              <a:t>risque qu’un « préjudice sérieux »</a:t>
            </a:r>
            <a:r>
              <a:rPr kumimoji="0" lang="fr-CA" sz="16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fr-CA" sz="160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soit causé:</a:t>
            </a:r>
            <a:r>
              <a:rPr kumimoji="0" lang="fr-CA" sz="16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lang="fr-CA" sz="1600" kern="0" dirty="0">
                <a:solidFill>
                  <a:prstClr val="black"/>
                </a:solidFill>
                <a:latin typeface="Arial" panose="020B0604020202020204" pitchFamily="34" charset="0"/>
                <a:cs typeface="Arial" panose="020B0604020202020204" pitchFamily="34" charset="0"/>
              </a:rPr>
              <a:t>o</a:t>
            </a:r>
            <a:r>
              <a:rPr kumimoji="0" lang="fr-CA" sz="1600"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bligation</a:t>
            </a:r>
            <a:r>
              <a:rPr kumimoji="0" lang="fr-CA" sz="160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d’</a:t>
            </a:r>
            <a:r>
              <a:rPr kumimoji="0" lang="fr-CA" sz="1600" b="1" i="0" u="none" strike="noStrike" kern="0" cap="none" spc="0" normalizeH="0" baseline="0" noProof="0" dirty="0">
                <a:ln>
                  <a:noFill/>
                </a:ln>
                <a:solidFill>
                  <a:srgbClr val="DD5C59"/>
                </a:solidFill>
                <a:effectLst/>
                <a:uLnTx/>
                <a:uFillTx/>
                <a:latin typeface="Arial" panose="020B0604020202020204" pitchFamily="34" charset="0"/>
                <a:cs typeface="Arial" panose="020B0604020202020204" pitchFamily="34" charset="0"/>
              </a:rPr>
              <a:t>aviser « avec diligence »:</a:t>
            </a:r>
          </a:p>
        </p:txBody>
      </p:sp>
      <p:cxnSp>
        <p:nvCxnSpPr>
          <p:cNvPr id="14" name="Connecteur droit avec flèche 81">
            <a:extLst>
              <a:ext uri="{FF2B5EF4-FFF2-40B4-BE49-F238E27FC236}">
                <a16:creationId xmlns:a16="http://schemas.microsoft.com/office/drawing/2014/main" id="{CD66EB73-CC21-4D83-998F-7F3B7872A5ED}"/>
              </a:ext>
            </a:extLst>
          </p:cNvPr>
          <p:cNvCxnSpPr>
            <a:cxnSpLocks/>
          </p:cNvCxnSpPr>
          <p:nvPr/>
        </p:nvCxnSpPr>
        <p:spPr>
          <a:xfrm flipH="1">
            <a:off x="7977531" y="5608765"/>
            <a:ext cx="1007719" cy="678818"/>
          </a:xfrm>
          <a:prstGeom prst="straightConnector1">
            <a:avLst/>
          </a:prstGeom>
          <a:noFill/>
          <a:ln w="15875" cap="flat" cmpd="sng" algn="ctr">
            <a:solidFill>
              <a:sysClr val="windowText" lastClr="000000"/>
            </a:solidFill>
            <a:prstDash val="solid"/>
            <a:miter lim="800000"/>
            <a:tailEnd type="arrow"/>
          </a:ln>
          <a:effectLst/>
        </p:spPr>
      </p:cxnSp>
      <p:pic>
        <p:nvPicPr>
          <p:cNvPr id="15" name="Picture 5" descr="Commission d'accès à l'information du Québec (@CAI_Quebec) | Twitter">
            <a:extLst>
              <a:ext uri="{FF2B5EF4-FFF2-40B4-BE49-F238E27FC236}">
                <a16:creationId xmlns:a16="http://schemas.microsoft.com/office/drawing/2014/main" id="{4068F7C7-D7E7-49FA-B5EC-291AD2AA295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68955" y="6468298"/>
            <a:ext cx="1007719" cy="862777"/>
          </a:xfrm>
          <a:prstGeom prst="rect">
            <a:avLst/>
          </a:prstGeom>
          <a:noFill/>
          <a:extLst>
            <a:ext uri="{909E8E84-426E-40DD-AFC4-6F175D3DCCD1}">
              <a14:hiddenFill xmlns:a14="http://schemas.microsoft.com/office/drawing/2010/main">
                <a:solidFill>
                  <a:srgbClr val="FFFFFF"/>
                </a:solidFill>
              </a14:hiddenFill>
            </a:ext>
          </a:extLst>
        </p:spPr>
      </p:pic>
      <p:cxnSp>
        <p:nvCxnSpPr>
          <p:cNvPr id="16" name="Connecteur droit avec flèche 75">
            <a:extLst>
              <a:ext uri="{FF2B5EF4-FFF2-40B4-BE49-F238E27FC236}">
                <a16:creationId xmlns:a16="http://schemas.microsoft.com/office/drawing/2014/main" id="{A3175222-1BF6-44AF-B991-A466C28BD4FF}"/>
              </a:ext>
            </a:extLst>
          </p:cNvPr>
          <p:cNvCxnSpPr>
            <a:cxnSpLocks/>
          </p:cNvCxnSpPr>
          <p:nvPr/>
        </p:nvCxnSpPr>
        <p:spPr>
          <a:xfrm>
            <a:off x="9157842" y="5654675"/>
            <a:ext cx="0" cy="710729"/>
          </a:xfrm>
          <a:prstGeom prst="straightConnector1">
            <a:avLst/>
          </a:prstGeom>
          <a:noFill/>
          <a:ln w="15875" cap="flat" cmpd="sng" algn="ctr">
            <a:solidFill>
              <a:sysClr val="windowText" lastClr="000000"/>
            </a:solidFill>
            <a:prstDash val="solid"/>
            <a:miter lim="800000"/>
            <a:tailEnd type="arrow"/>
          </a:ln>
          <a:effectLst/>
        </p:spPr>
      </p:cxnSp>
      <p:pic>
        <p:nvPicPr>
          <p:cNvPr id="17" name="Picture 3" descr="C:\Users\deneaultw\Downloads\icons8-personne-homme-30.png">
            <a:extLst>
              <a:ext uri="{FF2B5EF4-FFF2-40B4-BE49-F238E27FC236}">
                <a16:creationId xmlns:a16="http://schemas.microsoft.com/office/drawing/2014/main" id="{8AA04465-C590-4248-BDA1-42D28A54667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28205" y="6504279"/>
            <a:ext cx="732691" cy="73269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C:\Users\deneaultw\Downloads\icons8-organisation-30.png">
            <a:extLst>
              <a:ext uri="{FF2B5EF4-FFF2-40B4-BE49-F238E27FC236}">
                <a16:creationId xmlns:a16="http://schemas.microsoft.com/office/drawing/2014/main" id="{E5F20E8A-4826-42DA-A50A-F70F5AC509B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00401" y="6536190"/>
            <a:ext cx="700780" cy="700780"/>
          </a:xfrm>
          <a:prstGeom prst="rect">
            <a:avLst/>
          </a:prstGeom>
          <a:noFill/>
          <a:extLst>
            <a:ext uri="{909E8E84-426E-40DD-AFC4-6F175D3DCCD1}">
              <a14:hiddenFill xmlns:a14="http://schemas.microsoft.com/office/drawing/2010/main">
                <a:solidFill>
                  <a:srgbClr val="FFFFFF"/>
                </a:solidFill>
              </a14:hiddenFill>
            </a:ext>
          </a:extLst>
        </p:spPr>
      </p:pic>
      <p:cxnSp>
        <p:nvCxnSpPr>
          <p:cNvPr id="19" name="Connecteur droit avec flèche 84">
            <a:extLst>
              <a:ext uri="{FF2B5EF4-FFF2-40B4-BE49-F238E27FC236}">
                <a16:creationId xmlns:a16="http://schemas.microsoft.com/office/drawing/2014/main" id="{388F64B0-7293-46C5-9D0A-D8AAFE3C3FBA}"/>
              </a:ext>
            </a:extLst>
          </p:cNvPr>
          <p:cNvCxnSpPr>
            <a:cxnSpLocks/>
          </p:cNvCxnSpPr>
          <p:nvPr/>
        </p:nvCxnSpPr>
        <p:spPr>
          <a:xfrm>
            <a:off x="9488425" y="5651356"/>
            <a:ext cx="860176" cy="717365"/>
          </a:xfrm>
          <a:prstGeom prst="straightConnector1">
            <a:avLst/>
          </a:prstGeom>
          <a:noFill/>
          <a:ln w="15875" cap="flat" cmpd="sng" algn="ctr">
            <a:solidFill>
              <a:sysClr val="windowText" lastClr="000000"/>
            </a:solidFill>
            <a:prstDash val="sysDash"/>
            <a:miter lim="800000"/>
            <a:tailEnd type="arrow"/>
          </a:ln>
          <a:effectLst/>
        </p:spPr>
      </p:cxnSp>
      <p:cxnSp>
        <p:nvCxnSpPr>
          <p:cNvPr id="20" name="Connecteur droit avec flèche 36">
            <a:extLst>
              <a:ext uri="{FF2B5EF4-FFF2-40B4-BE49-F238E27FC236}">
                <a16:creationId xmlns:a16="http://schemas.microsoft.com/office/drawing/2014/main" id="{D27F9C69-9BF6-4E8C-8EE7-FA1EE9D88705}"/>
              </a:ext>
            </a:extLst>
          </p:cNvPr>
          <p:cNvCxnSpPr>
            <a:cxnSpLocks/>
          </p:cNvCxnSpPr>
          <p:nvPr/>
        </p:nvCxnSpPr>
        <p:spPr>
          <a:xfrm flipV="1">
            <a:off x="10753154" y="4963322"/>
            <a:ext cx="1253762" cy="48614"/>
          </a:xfrm>
          <a:prstGeom prst="straightConnector1">
            <a:avLst/>
          </a:prstGeom>
          <a:noFill/>
          <a:ln w="15875" cap="flat" cmpd="sng" algn="ctr">
            <a:solidFill>
              <a:sysClr val="windowText" lastClr="000000"/>
            </a:solidFill>
            <a:prstDash val="solid"/>
            <a:miter lim="800000"/>
            <a:tailEnd type="arrow"/>
          </a:ln>
          <a:effectLst/>
        </p:spPr>
      </p:cxnSp>
      <p:sp>
        <p:nvSpPr>
          <p:cNvPr id="22" name="ZoneTexte 35">
            <a:extLst>
              <a:ext uri="{FF2B5EF4-FFF2-40B4-BE49-F238E27FC236}">
                <a16:creationId xmlns:a16="http://schemas.microsoft.com/office/drawing/2014/main" id="{B3ED9A1E-4381-477C-BDF4-1B3FEE3F3728}"/>
              </a:ext>
            </a:extLst>
          </p:cNvPr>
          <p:cNvSpPr txBox="1"/>
          <p:nvPr/>
        </p:nvSpPr>
        <p:spPr>
          <a:xfrm>
            <a:off x="12090768" y="4424560"/>
            <a:ext cx="2350975" cy="784830"/>
          </a:xfrm>
          <a:prstGeom prst="rect">
            <a:avLst/>
          </a:prstGeom>
          <a:noFill/>
          <a:ln w="12700">
            <a:solidFill>
              <a:sysClr val="windowText" lastClr="000000"/>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fr-CA" sz="1500" kern="0" dirty="0">
                <a:solidFill>
                  <a:prstClr val="black"/>
                </a:solidFill>
                <a:latin typeface="Arial" panose="020B0604020202020204" pitchFamily="34" charset="0"/>
                <a:cs typeface="Arial" panose="020B0604020202020204" pitchFamily="34" charset="0"/>
              </a:rPr>
              <a:t>Tenue d’un </a:t>
            </a:r>
            <a:r>
              <a:rPr lang="fr-CA" sz="1500" b="1" kern="0" dirty="0">
                <a:solidFill>
                  <a:prstClr val="black"/>
                </a:solidFill>
                <a:latin typeface="Arial" panose="020B0604020202020204" pitchFamily="34" charset="0"/>
                <a:cs typeface="Arial" panose="020B0604020202020204" pitchFamily="34" charset="0"/>
              </a:rPr>
              <a:t>registre des incidents</a:t>
            </a:r>
            <a:r>
              <a:rPr lang="fr-CA" sz="1500" kern="0" dirty="0">
                <a:solidFill>
                  <a:prstClr val="black"/>
                </a:solidFill>
                <a:latin typeface="Arial" panose="020B0604020202020204" pitchFamily="34" charset="0"/>
                <a:cs typeface="Arial" panose="020B0604020202020204" pitchFamily="34" charset="0"/>
              </a:rPr>
              <a:t>, à</a:t>
            </a:r>
            <a:r>
              <a:rPr lang="fr-CA" sz="1500" b="1" kern="0" dirty="0">
                <a:solidFill>
                  <a:prstClr val="black"/>
                </a:solidFill>
                <a:latin typeface="Arial" panose="020B0604020202020204" pitchFamily="34" charset="0"/>
                <a:cs typeface="Arial" panose="020B0604020202020204" pitchFamily="34" charset="0"/>
              </a:rPr>
              <a:t> transmettre à la CAI sur demande</a:t>
            </a:r>
            <a:endParaRPr kumimoji="0" lang="fr-CA" sz="1500" b="1" i="0" u="none" strike="noStrike" kern="0" cap="none" spc="0" normalizeH="0" baseline="0" noProof="0" dirty="0">
              <a:ln>
                <a:noFill/>
              </a:ln>
              <a:solidFill>
                <a:srgbClr val="FF440C"/>
              </a:solidFill>
              <a:effectLst/>
              <a:uLnTx/>
              <a:uFillTx/>
              <a:latin typeface="Arial" panose="020B0604020202020204" pitchFamily="34" charset="0"/>
              <a:cs typeface="Arial" panose="020B0604020202020204" pitchFamily="34" charset="0"/>
            </a:endParaRPr>
          </a:p>
        </p:txBody>
      </p:sp>
      <p:sp>
        <p:nvSpPr>
          <p:cNvPr id="23" name="ZoneTexte 35">
            <a:extLst>
              <a:ext uri="{FF2B5EF4-FFF2-40B4-BE49-F238E27FC236}">
                <a16:creationId xmlns:a16="http://schemas.microsoft.com/office/drawing/2014/main" id="{5E4FC0E1-D0F4-4705-9992-AA4DBE310543}"/>
              </a:ext>
            </a:extLst>
          </p:cNvPr>
          <p:cNvSpPr txBox="1"/>
          <p:nvPr/>
        </p:nvSpPr>
        <p:spPr>
          <a:xfrm>
            <a:off x="12075477" y="5815643"/>
            <a:ext cx="2350975" cy="1200329"/>
          </a:xfrm>
          <a:prstGeom prst="rect">
            <a:avLst/>
          </a:prstGeom>
          <a:noFill/>
          <a:ln w="12700">
            <a:solidFill>
              <a:sysClr val="windowText" lastClr="000000"/>
            </a:solidFill>
          </a:ln>
        </p:spPr>
        <p:txBody>
          <a:bodyPr wrap="square" rtlCol="0">
            <a:spAutoFit/>
          </a:bodyPr>
          <a:lstStyle/>
          <a:p>
            <a:pPr marR="0" lvl="0" defTabSz="914400" eaLnBrk="1" fontAlgn="auto" latinLnBrk="0" hangingPunct="1">
              <a:lnSpc>
                <a:spcPct val="100000"/>
              </a:lnSpc>
              <a:spcBef>
                <a:spcPts val="0"/>
              </a:spcBef>
              <a:spcAft>
                <a:spcPts val="0"/>
              </a:spcAft>
              <a:buClr>
                <a:schemeClr val="accent2"/>
              </a:buClr>
              <a:buSzTx/>
              <a:tabLst/>
              <a:defRPr/>
            </a:pPr>
            <a:r>
              <a:rPr kumimoji="0" lang="fr-CA" sz="12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Risques:</a:t>
            </a:r>
          </a:p>
          <a:p>
            <a:pPr marL="285750" marR="0" lvl="0" indent="-285750" defTabSz="914400" eaLnBrk="1" fontAlgn="auto" latinLnBrk="0" hangingPunct="1">
              <a:lnSpc>
                <a:spcPct val="100000"/>
              </a:lnSpc>
              <a:spcBef>
                <a:spcPts val="0"/>
              </a:spcBef>
              <a:spcAft>
                <a:spcPts val="0"/>
              </a:spcAft>
              <a:buClr>
                <a:schemeClr val="accent2"/>
              </a:buClr>
              <a:buSzTx/>
              <a:buFont typeface="Arial" panose="020B0604020202020204" pitchFamily="34" charset="0"/>
              <a:buChar char="•"/>
              <a:tabLst/>
              <a:defRPr/>
            </a:pPr>
            <a:r>
              <a:rPr lang="fr-CA" sz="1200" b="1" kern="0" dirty="0">
                <a:solidFill>
                  <a:prstClr val="black"/>
                </a:solidFill>
                <a:latin typeface="Arial" panose="020B0604020202020204" pitchFamily="34" charset="0"/>
                <a:cs typeface="Arial" panose="020B0604020202020204" pitchFamily="34" charset="0"/>
              </a:rPr>
              <a:t>Enquête de la CAI</a:t>
            </a:r>
          </a:p>
          <a:p>
            <a:pPr marL="285750" marR="0" lvl="0" indent="-285750" defTabSz="914400" eaLnBrk="1" fontAlgn="auto" latinLnBrk="0" hangingPunct="1">
              <a:lnSpc>
                <a:spcPct val="100000"/>
              </a:lnSpc>
              <a:spcBef>
                <a:spcPts val="0"/>
              </a:spcBef>
              <a:spcAft>
                <a:spcPts val="0"/>
              </a:spcAft>
              <a:buClr>
                <a:schemeClr val="accent2"/>
              </a:buClr>
              <a:buSzTx/>
              <a:buFont typeface="Arial" panose="020B0604020202020204" pitchFamily="34" charset="0"/>
              <a:buChar char="•"/>
              <a:tabLst/>
              <a:defRPr/>
            </a:pPr>
            <a:r>
              <a:rPr kumimoji="0" lang="fr-CA" sz="12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Sanctions jusqu’à 25 M$</a:t>
            </a:r>
          </a:p>
          <a:p>
            <a:pPr marL="285750" marR="0" lvl="0" indent="-285750" defTabSz="914400" eaLnBrk="1" fontAlgn="auto" latinLnBrk="0" hangingPunct="1">
              <a:lnSpc>
                <a:spcPct val="100000"/>
              </a:lnSpc>
              <a:spcBef>
                <a:spcPts val="0"/>
              </a:spcBef>
              <a:spcAft>
                <a:spcPts val="0"/>
              </a:spcAft>
              <a:buClr>
                <a:schemeClr val="accent2"/>
              </a:buClr>
              <a:buSzTx/>
              <a:buFont typeface="Arial" panose="020B0604020202020204" pitchFamily="34" charset="0"/>
              <a:buChar char="•"/>
              <a:tabLst/>
              <a:defRPr/>
            </a:pPr>
            <a:r>
              <a:rPr lang="fr-CA" sz="1200" b="1" kern="0" dirty="0">
                <a:solidFill>
                  <a:prstClr val="black"/>
                </a:solidFill>
                <a:latin typeface="Arial" panose="020B0604020202020204" pitchFamily="34" charset="0"/>
                <a:cs typeface="Arial" panose="020B0604020202020204" pitchFamily="34" charset="0"/>
              </a:rPr>
              <a:t>Recours en resp. civile (action collective)</a:t>
            </a:r>
          </a:p>
          <a:p>
            <a:pPr marL="285750" marR="0" lvl="0" indent="-285750" defTabSz="914400" eaLnBrk="1" fontAlgn="auto" latinLnBrk="0" hangingPunct="1">
              <a:lnSpc>
                <a:spcPct val="100000"/>
              </a:lnSpc>
              <a:spcBef>
                <a:spcPts val="0"/>
              </a:spcBef>
              <a:spcAft>
                <a:spcPts val="0"/>
              </a:spcAft>
              <a:buClr>
                <a:schemeClr val="accent2"/>
              </a:buClr>
              <a:buSzTx/>
              <a:buFont typeface="Arial" panose="020B0604020202020204" pitchFamily="34" charset="0"/>
              <a:buChar char="•"/>
              <a:tabLst/>
              <a:defRPr/>
            </a:pPr>
            <a:r>
              <a:rPr kumimoji="0" lang="fr-CA" sz="12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Perte de réputation</a:t>
            </a:r>
            <a:endParaRPr kumimoji="0" lang="fr-CA" sz="1200" b="1" i="0" u="none" strike="noStrike" kern="0" cap="none" spc="0" normalizeH="0" baseline="0" noProof="0" dirty="0">
              <a:ln>
                <a:noFill/>
              </a:ln>
              <a:solidFill>
                <a:srgbClr val="FF440C"/>
              </a:solidFill>
              <a:effectLst/>
              <a:uLnTx/>
              <a:uFillTx/>
              <a:latin typeface="Arial" panose="020B0604020202020204" pitchFamily="34" charset="0"/>
              <a:cs typeface="Arial" panose="020B0604020202020204" pitchFamily="34" charset="0"/>
            </a:endParaRPr>
          </a:p>
        </p:txBody>
      </p:sp>
      <p:cxnSp>
        <p:nvCxnSpPr>
          <p:cNvPr id="25" name="Connecteur droit avec flèche 36">
            <a:extLst>
              <a:ext uri="{FF2B5EF4-FFF2-40B4-BE49-F238E27FC236}">
                <a16:creationId xmlns:a16="http://schemas.microsoft.com/office/drawing/2014/main" id="{911083FA-2412-444F-8C87-A20285E0A3F5}"/>
              </a:ext>
            </a:extLst>
          </p:cNvPr>
          <p:cNvCxnSpPr>
            <a:cxnSpLocks/>
          </p:cNvCxnSpPr>
          <p:nvPr/>
        </p:nvCxnSpPr>
        <p:spPr>
          <a:xfrm>
            <a:off x="10683830" y="5129207"/>
            <a:ext cx="1323086" cy="1158376"/>
          </a:xfrm>
          <a:prstGeom prst="straightConnector1">
            <a:avLst/>
          </a:prstGeom>
          <a:noFill/>
          <a:ln w="15875" cap="flat" cmpd="sng" algn="ctr">
            <a:solidFill>
              <a:sysClr val="windowText" lastClr="000000"/>
            </a:solidFill>
            <a:prstDash val="solid"/>
            <a:miter lim="800000"/>
            <a:tailEnd type="arrow"/>
          </a:ln>
          <a:effectLst/>
        </p:spPr>
      </p:cxnSp>
    </p:spTree>
    <p:extLst>
      <p:ext uri="{BB962C8B-B14F-4D97-AF65-F5344CB8AC3E}">
        <p14:creationId xmlns:p14="http://schemas.microsoft.com/office/powerpoint/2010/main" val="38015563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B213BE1F-1E59-460A-A524-1A0BDBDF7F52}"/>
              </a:ext>
            </a:extLst>
          </p:cNvPr>
          <p:cNvSpPr>
            <a:spLocks noGrp="1"/>
          </p:cNvSpPr>
          <p:nvPr>
            <p:ph type="body" sz="quarter" idx="10"/>
          </p:nvPr>
        </p:nvSpPr>
        <p:spPr/>
        <p:txBody>
          <a:bodyPr/>
          <a:lstStyle/>
          <a:p>
            <a:r>
              <a:rPr lang="fr-CA" sz="3200" dirty="0"/>
              <a:t>Nouvelles obligations pour la gestion des renseignements personnels</a:t>
            </a:r>
          </a:p>
          <a:p>
            <a:endParaRPr lang="fr-CA" sz="3200" dirty="0"/>
          </a:p>
        </p:txBody>
      </p:sp>
      <p:sp>
        <p:nvSpPr>
          <p:cNvPr id="3" name="Espace réservé du texte 2">
            <a:extLst>
              <a:ext uri="{FF2B5EF4-FFF2-40B4-BE49-F238E27FC236}">
                <a16:creationId xmlns:a16="http://schemas.microsoft.com/office/drawing/2014/main" id="{453A3313-F7E9-46CF-BA47-63F080AF9173}"/>
              </a:ext>
            </a:extLst>
          </p:cNvPr>
          <p:cNvSpPr>
            <a:spLocks noGrp="1"/>
          </p:cNvSpPr>
          <p:nvPr>
            <p:ph type="body" sz="quarter" idx="11"/>
          </p:nvPr>
        </p:nvSpPr>
        <p:spPr>
          <a:xfrm>
            <a:off x="784242" y="2570400"/>
            <a:ext cx="9953608" cy="781200"/>
          </a:xfrm>
        </p:spPr>
        <p:txBody>
          <a:bodyPr/>
          <a:lstStyle/>
          <a:p>
            <a:r>
              <a:rPr lang="fr-CA" sz="2600" b="1" dirty="0">
                <a:latin typeface="Arial" panose="020B0604020202020204" pitchFamily="34" charset="0"/>
                <a:ea typeface="Baskerville" panose="02020502070401020303" pitchFamily="18" charset="0"/>
                <a:cs typeface="Arial" panose="020B0604020202020204" pitchFamily="34" charset="0"/>
              </a:rPr>
              <a:t>4. Cybersécurité et incidents de confidentialité</a:t>
            </a:r>
          </a:p>
          <a:p>
            <a:endParaRPr lang="fr-CA" dirty="0"/>
          </a:p>
        </p:txBody>
      </p:sp>
      <p:sp>
        <p:nvSpPr>
          <p:cNvPr id="4" name="Espace réservé du pied de page 3">
            <a:extLst>
              <a:ext uri="{FF2B5EF4-FFF2-40B4-BE49-F238E27FC236}">
                <a16:creationId xmlns:a16="http://schemas.microsoft.com/office/drawing/2014/main" id="{6A46EA56-A939-4ADC-A514-8933E3C74FF8}"/>
              </a:ext>
            </a:extLst>
          </p:cNvPr>
          <p:cNvSpPr>
            <a:spLocks noGrp="1"/>
          </p:cNvSpPr>
          <p:nvPr>
            <p:ph type="ftr" sz="quarter" idx="14"/>
          </p:nvPr>
        </p:nvSpPr>
        <p:spPr/>
        <p:txBody>
          <a:bodyPr/>
          <a:lstStyle/>
          <a:p>
            <a:pPr marL="12700"/>
            <a:r>
              <a:rPr lang="fr-CA"/>
              <a:t>Congrès AQPP 2022</a:t>
            </a:r>
            <a:endParaRPr lang="fr-CA" spc="-20" dirty="0"/>
          </a:p>
        </p:txBody>
      </p:sp>
      <p:sp>
        <p:nvSpPr>
          <p:cNvPr id="5" name="Espace réservé du texte 4">
            <a:extLst>
              <a:ext uri="{FF2B5EF4-FFF2-40B4-BE49-F238E27FC236}">
                <a16:creationId xmlns:a16="http://schemas.microsoft.com/office/drawing/2014/main" id="{0F1FC382-CB1F-4461-BE26-F8A15A0BFACC}"/>
              </a:ext>
            </a:extLst>
          </p:cNvPr>
          <p:cNvSpPr>
            <a:spLocks noGrp="1"/>
          </p:cNvSpPr>
          <p:nvPr>
            <p:ph type="body" sz="quarter" idx="15"/>
          </p:nvPr>
        </p:nvSpPr>
        <p:spPr/>
        <p:txBody>
          <a:bodyPr/>
          <a:lstStyle/>
          <a:p>
            <a:pPr marL="457200" indent="-457200">
              <a:buClr>
                <a:schemeClr val="accent2"/>
              </a:buClr>
              <a:buFont typeface="+mj-lt"/>
              <a:buAutoNum type="arabicPeriod"/>
            </a:pPr>
            <a:r>
              <a:rPr lang="fr-CA" sz="3600" dirty="0">
                <a:latin typeface="Arial" panose="020B0604020202020204" pitchFamily="34" charset="0"/>
                <a:cs typeface="Arial" panose="020B0604020202020204" pitchFamily="34" charset="0"/>
              </a:rPr>
              <a:t>Mesures de sécurité robustes</a:t>
            </a:r>
          </a:p>
          <a:p>
            <a:pPr marL="457200" indent="-457200">
              <a:buClr>
                <a:schemeClr val="accent2"/>
              </a:buClr>
              <a:buFont typeface="+mj-lt"/>
              <a:buAutoNum type="arabicPeriod"/>
            </a:pPr>
            <a:endParaRPr lang="fr-CA" sz="3600" dirty="0">
              <a:latin typeface="Arial" panose="020B0604020202020204" pitchFamily="34" charset="0"/>
              <a:cs typeface="Arial" panose="020B0604020202020204" pitchFamily="34" charset="0"/>
            </a:endParaRPr>
          </a:p>
          <a:p>
            <a:pPr marL="457200" indent="-457200">
              <a:buClr>
                <a:schemeClr val="accent2"/>
              </a:buClr>
              <a:buFont typeface="+mj-lt"/>
              <a:buAutoNum type="arabicPeriod"/>
            </a:pPr>
            <a:r>
              <a:rPr lang="fr-CA" sz="3600" dirty="0">
                <a:latin typeface="Arial" panose="020B0604020202020204" pitchFamily="34" charset="0"/>
                <a:cs typeface="Arial" panose="020B0604020202020204" pitchFamily="34" charset="0"/>
              </a:rPr>
              <a:t>Plan de réponse aux incidents</a:t>
            </a:r>
          </a:p>
          <a:p>
            <a:pPr marL="457200" indent="-457200">
              <a:buClr>
                <a:schemeClr val="accent2"/>
              </a:buClr>
              <a:buFont typeface="+mj-lt"/>
              <a:buAutoNum type="arabicPeriod"/>
            </a:pPr>
            <a:endParaRPr lang="fr-CA" sz="3600" dirty="0">
              <a:latin typeface="Arial" panose="020B0604020202020204" pitchFamily="34" charset="0"/>
              <a:cs typeface="Arial" panose="020B0604020202020204" pitchFamily="34" charset="0"/>
            </a:endParaRPr>
          </a:p>
          <a:p>
            <a:pPr marL="457200" indent="-457200">
              <a:buClr>
                <a:schemeClr val="accent2"/>
              </a:buClr>
              <a:buFont typeface="+mj-lt"/>
              <a:buAutoNum type="arabicPeriod"/>
            </a:pPr>
            <a:r>
              <a:rPr lang="fr-CA" sz="3600" dirty="0">
                <a:latin typeface="Arial" panose="020B0604020202020204" pitchFamily="34" charset="0"/>
                <a:cs typeface="Arial" panose="020B0604020202020204" pitchFamily="34" charset="0"/>
              </a:rPr>
              <a:t>Formation des employés</a:t>
            </a:r>
          </a:p>
          <a:p>
            <a:endParaRPr lang="fr-CA" dirty="0"/>
          </a:p>
        </p:txBody>
      </p:sp>
      <p:pic>
        <p:nvPicPr>
          <p:cNvPr id="7" name="Picture 2" descr="Law Firm Protected From Cybercrime With IT Services Company">
            <a:extLst>
              <a:ext uri="{FF2B5EF4-FFF2-40B4-BE49-F238E27FC236}">
                <a16:creationId xmlns:a16="http://schemas.microsoft.com/office/drawing/2014/main" id="{6483FCDF-AF29-42AF-BBA3-934451C2939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79650" y="4567586"/>
            <a:ext cx="3352800" cy="28957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92293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B213BE1F-1E59-460A-A524-1A0BDBDF7F52}"/>
              </a:ext>
            </a:extLst>
          </p:cNvPr>
          <p:cNvSpPr>
            <a:spLocks noGrp="1"/>
          </p:cNvSpPr>
          <p:nvPr>
            <p:ph type="body" sz="quarter" idx="10"/>
          </p:nvPr>
        </p:nvSpPr>
        <p:spPr/>
        <p:txBody>
          <a:bodyPr/>
          <a:lstStyle/>
          <a:p>
            <a:r>
              <a:rPr lang="fr-CA" sz="3200" dirty="0"/>
              <a:t>Nouvelles obligations pour la gestion des renseignements personnels</a:t>
            </a:r>
          </a:p>
          <a:p>
            <a:endParaRPr lang="fr-CA" sz="3200" dirty="0"/>
          </a:p>
        </p:txBody>
      </p:sp>
      <p:sp>
        <p:nvSpPr>
          <p:cNvPr id="3" name="Espace réservé du texte 2">
            <a:extLst>
              <a:ext uri="{FF2B5EF4-FFF2-40B4-BE49-F238E27FC236}">
                <a16:creationId xmlns:a16="http://schemas.microsoft.com/office/drawing/2014/main" id="{453A3313-F7E9-46CF-BA47-63F080AF9173}"/>
              </a:ext>
            </a:extLst>
          </p:cNvPr>
          <p:cNvSpPr>
            <a:spLocks noGrp="1"/>
          </p:cNvSpPr>
          <p:nvPr>
            <p:ph type="body" sz="quarter" idx="11"/>
          </p:nvPr>
        </p:nvSpPr>
        <p:spPr>
          <a:xfrm>
            <a:off x="784242" y="2570400"/>
            <a:ext cx="9953608" cy="781200"/>
          </a:xfrm>
        </p:spPr>
        <p:txBody>
          <a:bodyPr/>
          <a:lstStyle/>
          <a:p>
            <a:r>
              <a:rPr lang="fr-CA" sz="2600" b="1" dirty="0">
                <a:latin typeface="Arial" panose="020B0604020202020204" pitchFamily="34" charset="0"/>
                <a:ea typeface="Baskerville" panose="02020502070401020303" pitchFamily="18" charset="0"/>
                <a:cs typeface="Arial" panose="020B0604020202020204" pitchFamily="34" charset="0"/>
              </a:rPr>
              <a:t>5. Mesures de sécurité et </a:t>
            </a:r>
            <a:r>
              <a:rPr lang="fr-CA" sz="2600" b="1" dirty="0" err="1">
                <a:latin typeface="Arial" panose="020B0604020202020204" pitchFamily="34" charset="0"/>
                <a:ea typeface="Baskerville" panose="02020502070401020303" pitchFamily="18" charset="0"/>
                <a:cs typeface="Arial" panose="020B0604020202020204" pitchFamily="34" charset="0"/>
              </a:rPr>
              <a:t>RPs</a:t>
            </a:r>
            <a:r>
              <a:rPr lang="fr-CA" sz="2600" b="1" dirty="0">
                <a:latin typeface="Arial" panose="020B0604020202020204" pitchFamily="34" charset="0"/>
                <a:ea typeface="Baskerville" panose="02020502070401020303" pitchFamily="18" charset="0"/>
                <a:cs typeface="Arial" panose="020B0604020202020204" pitchFamily="34" charset="0"/>
              </a:rPr>
              <a:t> sensibles</a:t>
            </a:r>
          </a:p>
          <a:p>
            <a:endParaRPr lang="fr-CA" dirty="0"/>
          </a:p>
        </p:txBody>
      </p:sp>
      <p:sp>
        <p:nvSpPr>
          <p:cNvPr id="4" name="Espace réservé du pied de page 3">
            <a:extLst>
              <a:ext uri="{FF2B5EF4-FFF2-40B4-BE49-F238E27FC236}">
                <a16:creationId xmlns:a16="http://schemas.microsoft.com/office/drawing/2014/main" id="{6A46EA56-A939-4ADC-A514-8933E3C74FF8}"/>
              </a:ext>
            </a:extLst>
          </p:cNvPr>
          <p:cNvSpPr>
            <a:spLocks noGrp="1"/>
          </p:cNvSpPr>
          <p:nvPr>
            <p:ph type="ftr" sz="quarter" idx="14"/>
          </p:nvPr>
        </p:nvSpPr>
        <p:spPr/>
        <p:txBody>
          <a:bodyPr/>
          <a:lstStyle/>
          <a:p>
            <a:pPr marL="12700"/>
            <a:r>
              <a:rPr lang="fr-CA"/>
              <a:t>Congrès AQPP 2022</a:t>
            </a:r>
            <a:endParaRPr lang="fr-CA" spc="-20" dirty="0"/>
          </a:p>
        </p:txBody>
      </p:sp>
      <p:sp>
        <p:nvSpPr>
          <p:cNvPr id="5" name="Espace réservé du texte 4">
            <a:extLst>
              <a:ext uri="{FF2B5EF4-FFF2-40B4-BE49-F238E27FC236}">
                <a16:creationId xmlns:a16="http://schemas.microsoft.com/office/drawing/2014/main" id="{0F1FC382-CB1F-4461-BE26-F8A15A0BFACC}"/>
              </a:ext>
            </a:extLst>
          </p:cNvPr>
          <p:cNvSpPr>
            <a:spLocks noGrp="1"/>
          </p:cNvSpPr>
          <p:nvPr>
            <p:ph type="body" sz="quarter" idx="15"/>
          </p:nvPr>
        </p:nvSpPr>
        <p:spPr>
          <a:xfrm>
            <a:off x="1289050" y="2979558"/>
            <a:ext cx="11849641" cy="3979634"/>
          </a:xfrm>
        </p:spPr>
        <p:txBody>
          <a:bodyPr/>
          <a:lstStyle/>
          <a:p>
            <a:r>
              <a:rPr lang="fr-CA" sz="2600" b="1" dirty="0">
                <a:latin typeface="Arial" panose="020B0604020202020204" pitchFamily="34" charset="0"/>
                <a:cs typeface="Arial" panose="020B0604020202020204" pitchFamily="34" charset="0"/>
              </a:rPr>
              <a:t>Statu quo? </a:t>
            </a:r>
            <a:r>
              <a:rPr lang="fr-CA" sz="2600" b="1" dirty="0">
                <a:solidFill>
                  <a:srgbClr val="DD5C59"/>
                </a:solidFill>
                <a:latin typeface="Arial" panose="020B0604020202020204" pitchFamily="34" charset="0"/>
                <a:cs typeface="Arial" panose="020B0604020202020204" pitchFamily="34" charset="0"/>
              </a:rPr>
              <a:t>Pas tout à fait…</a:t>
            </a:r>
            <a:endParaRPr lang="fr-CA" sz="2600" dirty="0">
              <a:solidFill>
                <a:srgbClr val="DD5C59"/>
              </a:solidFill>
              <a:latin typeface="Arial" panose="020B0604020202020204" pitchFamily="34" charset="0"/>
              <a:cs typeface="Arial" panose="020B0604020202020204" pitchFamily="34" charset="0"/>
            </a:endParaRPr>
          </a:p>
          <a:p>
            <a:endParaRPr lang="fr-CA" sz="2600" dirty="0"/>
          </a:p>
          <a:p>
            <a:pPr marL="342900" indent="-342900" algn="just">
              <a:spcAft>
                <a:spcPts val="600"/>
              </a:spcAft>
              <a:buClr>
                <a:schemeClr val="accent2"/>
              </a:buClr>
              <a:buFont typeface="Symbol" panose="05050102010706020507" pitchFamily="18" charset="2"/>
              <a:buChar char="·"/>
            </a:pPr>
            <a:r>
              <a:rPr lang="fr-CA" sz="2600" dirty="0">
                <a:latin typeface="Arial" panose="020B0604020202020204" pitchFamily="34" charset="0"/>
                <a:cs typeface="Arial" panose="020B0604020202020204" pitchFamily="34" charset="0"/>
              </a:rPr>
              <a:t>Obligation de prendre des </a:t>
            </a:r>
            <a:r>
              <a:rPr lang="fr-CA" sz="2600" b="1" dirty="0">
                <a:latin typeface="Arial" panose="020B0604020202020204" pitchFamily="34" charset="0"/>
                <a:cs typeface="Arial" panose="020B0604020202020204" pitchFamily="34" charset="0"/>
              </a:rPr>
              <a:t>mesures de sécurité </a:t>
            </a:r>
            <a:r>
              <a:rPr lang="fr-CA" sz="2600" dirty="0">
                <a:latin typeface="Arial" panose="020B0604020202020204" pitchFamily="34" charset="0"/>
                <a:cs typeface="Arial" panose="020B0604020202020204" pitchFamily="34" charset="0"/>
              </a:rPr>
              <a:t>pour protéger les </a:t>
            </a:r>
            <a:r>
              <a:rPr lang="fr-CA" sz="2600" dirty="0" err="1">
                <a:latin typeface="Arial" panose="020B0604020202020204" pitchFamily="34" charset="0"/>
                <a:cs typeface="Arial" panose="020B0604020202020204" pitchFamily="34" charset="0"/>
              </a:rPr>
              <a:t>RPs</a:t>
            </a:r>
            <a:r>
              <a:rPr lang="fr-CA" sz="2600" dirty="0">
                <a:latin typeface="Arial" panose="020B0604020202020204" pitchFamily="34" charset="0"/>
                <a:cs typeface="Arial" panose="020B0604020202020204" pitchFamily="34" charset="0"/>
              </a:rPr>
              <a:t>, devant être raisonnables « compte tenu, notamment, </a:t>
            </a:r>
            <a:r>
              <a:rPr lang="fr-CA" sz="2600" b="1" u="sng" dirty="0">
                <a:latin typeface="Arial" panose="020B0604020202020204" pitchFamily="34" charset="0"/>
                <a:cs typeface="Arial" panose="020B0604020202020204" pitchFamily="34" charset="0"/>
              </a:rPr>
              <a:t>de leur sensibilité</a:t>
            </a:r>
            <a:r>
              <a:rPr lang="fr-CA" sz="2600" b="1" dirty="0">
                <a:latin typeface="Arial" panose="020B0604020202020204" pitchFamily="34" charset="0"/>
                <a:cs typeface="Arial" panose="020B0604020202020204" pitchFamily="34" charset="0"/>
              </a:rPr>
              <a:t>, de la finalité de leur utilisation, </a:t>
            </a:r>
            <a:r>
              <a:rPr lang="fr-CA" sz="2600" b="1" u="sng" dirty="0">
                <a:latin typeface="Arial" panose="020B0604020202020204" pitchFamily="34" charset="0"/>
                <a:cs typeface="Arial" panose="020B0604020202020204" pitchFamily="34" charset="0"/>
              </a:rPr>
              <a:t>de leur quantité</a:t>
            </a:r>
            <a:r>
              <a:rPr lang="fr-CA" sz="2600" b="1" dirty="0">
                <a:latin typeface="Arial" panose="020B0604020202020204" pitchFamily="34" charset="0"/>
                <a:cs typeface="Arial" panose="020B0604020202020204" pitchFamily="34" charset="0"/>
              </a:rPr>
              <a:t>, de leur répartition et de leur support ». </a:t>
            </a:r>
          </a:p>
          <a:p>
            <a:pPr marL="342900" indent="-342900" algn="just">
              <a:spcAft>
                <a:spcPts val="600"/>
              </a:spcAft>
              <a:buClr>
                <a:schemeClr val="accent2"/>
              </a:buClr>
              <a:buFont typeface="Symbol" panose="05050102010706020507" pitchFamily="18" charset="2"/>
              <a:buChar char="·"/>
            </a:pPr>
            <a:endParaRPr lang="fr-CA" sz="2600" b="1" dirty="0">
              <a:latin typeface="Arial" panose="020B0604020202020204" pitchFamily="34" charset="0"/>
              <a:cs typeface="Arial" panose="020B0604020202020204" pitchFamily="34" charset="0"/>
            </a:endParaRPr>
          </a:p>
          <a:p>
            <a:pPr marL="342900" indent="-342900" algn="just">
              <a:spcAft>
                <a:spcPts val="600"/>
              </a:spcAft>
              <a:buClr>
                <a:schemeClr val="accent2"/>
              </a:buClr>
              <a:buFont typeface="Symbol" panose="05050102010706020507" pitchFamily="18" charset="2"/>
              <a:buChar char="·"/>
            </a:pPr>
            <a:r>
              <a:rPr lang="fr-CA" sz="2600" b="1" dirty="0">
                <a:solidFill>
                  <a:srgbClr val="DD5C59"/>
                </a:solidFill>
                <a:latin typeface="Arial" panose="020B0604020202020204" pitchFamily="34" charset="0"/>
                <a:cs typeface="Arial" panose="020B0604020202020204" pitchFamily="34" charset="0"/>
              </a:rPr>
              <a:t>Ajout d’une définition de </a:t>
            </a:r>
            <a:r>
              <a:rPr lang="fr-CA" sz="2600" b="1" dirty="0" err="1">
                <a:solidFill>
                  <a:srgbClr val="DD5C59"/>
                </a:solidFill>
                <a:latin typeface="Arial" panose="020B0604020202020204" pitchFamily="34" charset="0"/>
                <a:cs typeface="Arial" panose="020B0604020202020204" pitchFamily="34" charset="0"/>
              </a:rPr>
              <a:t>RP</a:t>
            </a:r>
            <a:r>
              <a:rPr lang="fr-CA" sz="2600" b="1" dirty="0">
                <a:solidFill>
                  <a:srgbClr val="DD5C59"/>
                </a:solidFill>
                <a:latin typeface="Arial" panose="020B0604020202020204" pitchFamily="34" charset="0"/>
                <a:cs typeface="Arial" panose="020B0604020202020204" pitchFamily="34" charset="0"/>
              </a:rPr>
              <a:t> </a:t>
            </a:r>
            <a:r>
              <a:rPr lang="fr-CA" sz="2600" b="1" u="sng" dirty="0">
                <a:solidFill>
                  <a:srgbClr val="DD5C59"/>
                </a:solidFill>
                <a:latin typeface="Arial" panose="020B0604020202020204" pitchFamily="34" charset="0"/>
                <a:cs typeface="Arial" panose="020B0604020202020204" pitchFamily="34" charset="0"/>
              </a:rPr>
              <a:t>sensible</a:t>
            </a:r>
            <a:r>
              <a:rPr lang="fr-CA" sz="2600" dirty="0">
                <a:latin typeface="Arial" panose="020B0604020202020204" pitchFamily="34" charset="0"/>
                <a:cs typeface="Arial" panose="020B0604020202020204" pitchFamily="34" charset="0"/>
              </a:rPr>
              <a:t>: </a:t>
            </a:r>
            <a:r>
              <a:rPr lang="fr-FR" sz="2600" dirty="0">
                <a:latin typeface="Arial" panose="020B0604020202020204" pitchFamily="34" charset="0"/>
                <a:cs typeface="Arial" panose="020B0604020202020204" pitchFamily="34" charset="0"/>
              </a:rPr>
              <a:t>un renseignement qui, de par sa nature </a:t>
            </a:r>
            <a:r>
              <a:rPr lang="fr-FR" sz="2600" u="sng" dirty="0">
                <a:latin typeface="Arial" panose="020B0604020202020204" pitchFamily="34" charset="0"/>
                <a:cs typeface="Arial" panose="020B0604020202020204" pitchFamily="34" charset="0"/>
              </a:rPr>
              <a:t>notamment</a:t>
            </a:r>
            <a:r>
              <a:rPr lang="fr-FR" sz="2600" dirty="0">
                <a:latin typeface="Arial" panose="020B0604020202020204" pitchFamily="34" charset="0"/>
                <a:cs typeface="Arial" panose="020B0604020202020204" pitchFamily="34" charset="0"/>
              </a:rPr>
              <a:t> médicale, biométrique ou autrement intime, ou </a:t>
            </a:r>
            <a:r>
              <a:rPr lang="fr-FR" sz="2600" b="1" dirty="0">
                <a:latin typeface="Arial" panose="020B0604020202020204" pitchFamily="34" charset="0"/>
                <a:cs typeface="Arial" panose="020B0604020202020204" pitchFamily="34" charset="0"/>
              </a:rPr>
              <a:t>en raison du contexte de son utilisation ou de sa communication</a:t>
            </a:r>
            <a:r>
              <a:rPr lang="fr-FR" sz="2600" dirty="0">
                <a:latin typeface="Arial" panose="020B0604020202020204" pitchFamily="34" charset="0"/>
                <a:cs typeface="Arial" panose="020B0604020202020204" pitchFamily="34" charset="0"/>
              </a:rPr>
              <a:t>, </a:t>
            </a:r>
            <a:r>
              <a:rPr lang="fr-FR" sz="2600" b="1" dirty="0">
                <a:latin typeface="Arial" panose="020B0604020202020204" pitchFamily="34" charset="0"/>
                <a:cs typeface="Arial" panose="020B0604020202020204" pitchFamily="34" charset="0"/>
              </a:rPr>
              <a:t>suscite un haut degré d’attente raisonnable en matière de vie privée.</a:t>
            </a:r>
          </a:p>
          <a:p>
            <a:pPr marL="342900" indent="-342900" algn="just">
              <a:spcAft>
                <a:spcPts val="600"/>
              </a:spcAft>
              <a:buClr>
                <a:schemeClr val="accent2"/>
              </a:buClr>
              <a:buFont typeface="Symbol" panose="05050102010706020507" pitchFamily="18" charset="2"/>
              <a:buChar char="·"/>
            </a:pPr>
            <a:endParaRPr lang="fr-FR" sz="2600" b="1" dirty="0">
              <a:latin typeface="Arial" panose="020B0604020202020204" pitchFamily="34" charset="0"/>
              <a:cs typeface="Arial" panose="020B0604020202020204" pitchFamily="34" charset="0"/>
            </a:endParaRPr>
          </a:p>
          <a:p>
            <a:pPr marL="342900" indent="-342900" algn="just">
              <a:spcAft>
                <a:spcPts val="600"/>
              </a:spcAft>
              <a:buClr>
                <a:schemeClr val="accent2"/>
              </a:buClr>
              <a:buFont typeface="Symbol" panose="05050102010706020507" pitchFamily="18" charset="2"/>
              <a:buChar char="·"/>
            </a:pPr>
            <a:r>
              <a:rPr lang="fr-CA" sz="2600" b="1" dirty="0">
                <a:latin typeface="Arial" panose="020B0604020202020204" pitchFamily="34" charset="0"/>
                <a:cs typeface="Arial" panose="020B0604020202020204" pitchFamily="34" charset="0"/>
              </a:rPr>
              <a:t>Code de déontologie des pharmaciens: « </a:t>
            </a:r>
            <a:r>
              <a:rPr lang="fr-CA" sz="2600" b="0" i="0" dirty="0">
                <a:solidFill>
                  <a:srgbClr val="212529"/>
                </a:solidFill>
                <a:effectLst/>
                <a:latin typeface="Arial" panose="020B0604020202020204" pitchFamily="34" charset="0"/>
              </a:rPr>
              <a:t>Le pharmacien doit mettre en place dans sa pharmacie les mesures de sécurité requises afin de préserver la confidentialité des renseignements personnels et l’intégrité de ses inventaires et médicaments. »</a:t>
            </a:r>
            <a:endParaRPr lang="fr-CA" sz="2600" b="1" dirty="0">
              <a:latin typeface="Arial" panose="020B0604020202020204" pitchFamily="34" charset="0"/>
              <a:cs typeface="Arial" panose="020B0604020202020204" pitchFamily="34" charset="0"/>
            </a:endParaRPr>
          </a:p>
          <a:p>
            <a:pPr marL="342900" indent="-342900">
              <a:spcAft>
                <a:spcPts val="600"/>
              </a:spcAft>
              <a:buFont typeface="Arial" panose="020B0604020202020204" pitchFamily="34" charset="0"/>
              <a:buChar char="•"/>
            </a:pPr>
            <a:endParaRPr lang="fr-CA" sz="4000" b="1" dirty="0">
              <a:latin typeface="Arial" panose="020B0604020202020204" pitchFamily="34" charset="0"/>
              <a:cs typeface="Arial" panose="020B0604020202020204" pitchFamily="34" charset="0"/>
            </a:endParaRPr>
          </a:p>
          <a:p>
            <a:endParaRPr lang="fr-CA" dirty="0"/>
          </a:p>
        </p:txBody>
      </p:sp>
      <p:sp>
        <p:nvSpPr>
          <p:cNvPr id="8" name="ZoneTexte 7">
            <a:extLst>
              <a:ext uri="{FF2B5EF4-FFF2-40B4-BE49-F238E27FC236}">
                <a16:creationId xmlns:a16="http://schemas.microsoft.com/office/drawing/2014/main" id="{753A7685-010E-4092-BA6A-9BD4C9711D65}"/>
              </a:ext>
            </a:extLst>
          </p:cNvPr>
          <p:cNvSpPr txBox="1"/>
          <p:nvPr/>
        </p:nvSpPr>
        <p:spPr>
          <a:xfrm>
            <a:off x="14014450" y="4359275"/>
            <a:ext cx="5181600" cy="4001095"/>
          </a:xfrm>
          <a:prstGeom prst="rect">
            <a:avLst/>
          </a:prstGeom>
          <a:noFill/>
        </p:spPr>
        <p:txBody>
          <a:bodyPr wrap="square">
            <a:spAutoFit/>
          </a:bodyPr>
          <a:lstStyle/>
          <a:p>
            <a:pPr marL="265113" marR="0" lvl="1" algn="l" defTabSz="914400" rtl="0" eaLnBrk="1" fontAlgn="auto" latinLnBrk="0" hangingPunct="1">
              <a:lnSpc>
                <a:spcPct val="100000"/>
              </a:lnSpc>
              <a:spcBef>
                <a:spcPct val="20000"/>
              </a:spcBef>
              <a:spcAft>
                <a:spcPts val="0"/>
              </a:spcAft>
              <a:buClr>
                <a:srgbClr val="FF4614"/>
              </a:buClr>
              <a:buSzTx/>
              <a:tabLst/>
              <a:defRPr/>
            </a:pPr>
            <a:r>
              <a:rPr kumimoji="0" lang="fr-CA" sz="2200" b="1" i="0" u="sng" strike="noStrike" kern="1200" cap="none" spc="0" normalizeH="0" baseline="0" noProof="0" dirty="0">
                <a:ln>
                  <a:noFill/>
                </a:ln>
                <a:solidFill>
                  <a:srgbClr val="1E1E1E"/>
                </a:solidFill>
                <a:effectLst/>
                <a:uLnTx/>
                <a:uFillTx/>
                <a:latin typeface="Arial"/>
                <a:cs typeface="Arial"/>
              </a:rPr>
              <a:t>En pratique</a:t>
            </a:r>
            <a:r>
              <a:rPr kumimoji="0" lang="fr-CA" sz="2200" b="1" i="0" u="none" strike="noStrike" kern="1200" cap="none" spc="0" normalizeH="0" baseline="0" noProof="0" dirty="0">
                <a:ln>
                  <a:noFill/>
                </a:ln>
                <a:solidFill>
                  <a:srgbClr val="1E1E1E"/>
                </a:solidFill>
                <a:effectLst/>
                <a:uLnTx/>
                <a:uFillTx/>
                <a:latin typeface="Arial"/>
                <a:cs typeface="Arial"/>
              </a:rPr>
              <a:t>: </a:t>
            </a:r>
          </a:p>
          <a:p>
            <a:pPr marL="538163" marR="0" lvl="1" indent="-273050" defTabSz="914400" rtl="0" eaLnBrk="1" fontAlgn="auto" latinLnBrk="0" hangingPunct="1">
              <a:lnSpc>
                <a:spcPct val="100000"/>
              </a:lnSpc>
              <a:spcBef>
                <a:spcPct val="20000"/>
              </a:spcBef>
              <a:spcAft>
                <a:spcPts val="0"/>
              </a:spcAft>
              <a:buClr>
                <a:srgbClr val="FF4614"/>
              </a:buClr>
              <a:buSzTx/>
              <a:buFont typeface="Wingdings" panose="05000000000000000000" pitchFamily="2" charset="2"/>
              <a:buChar char="ü"/>
              <a:tabLst/>
              <a:defRPr/>
            </a:pPr>
            <a:r>
              <a:rPr lang="fr-CA" sz="2200" dirty="0">
                <a:solidFill>
                  <a:srgbClr val="1E1E1E"/>
                </a:solidFill>
                <a:latin typeface="Arial"/>
                <a:cs typeface="Arial"/>
              </a:rPr>
              <a:t>Dossiers rangés/classés physiquement/électroniquement avec des mots de passe;</a:t>
            </a:r>
          </a:p>
          <a:p>
            <a:pPr marL="538163" marR="0" lvl="1" indent="-273050" defTabSz="914400" rtl="0" eaLnBrk="1" fontAlgn="auto" latinLnBrk="0" hangingPunct="1">
              <a:lnSpc>
                <a:spcPct val="100000"/>
              </a:lnSpc>
              <a:spcBef>
                <a:spcPct val="20000"/>
              </a:spcBef>
              <a:spcAft>
                <a:spcPts val="0"/>
              </a:spcAft>
              <a:buClr>
                <a:srgbClr val="FF4614"/>
              </a:buClr>
              <a:buSzTx/>
              <a:buFont typeface="Wingdings" panose="05000000000000000000" pitchFamily="2" charset="2"/>
              <a:buChar char="ü"/>
              <a:tabLst/>
              <a:defRPr/>
            </a:pPr>
            <a:r>
              <a:rPr lang="fr-CA" sz="2200" dirty="0">
                <a:solidFill>
                  <a:srgbClr val="1E1E1E"/>
                </a:solidFill>
                <a:latin typeface="Arial"/>
                <a:cs typeface="Arial"/>
              </a:rPr>
              <a:t>Accès axé sur « </a:t>
            </a:r>
            <a:r>
              <a:rPr lang="fr-CA" sz="2200" dirty="0" err="1">
                <a:solidFill>
                  <a:srgbClr val="1E1E1E"/>
                </a:solidFill>
                <a:latin typeface="Arial"/>
                <a:cs typeface="Arial"/>
              </a:rPr>
              <a:t>need</a:t>
            </a:r>
            <a:r>
              <a:rPr lang="fr-CA" sz="2200" dirty="0">
                <a:solidFill>
                  <a:srgbClr val="1E1E1E"/>
                </a:solidFill>
                <a:latin typeface="Arial"/>
                <a:cs typeface="Arial"/>
              </a:rPr>
              <a:t>-to-know basis »</a:t>
            </a:r>
          </a:p>
          <a:p>
            <a:pPr marL="538163" marR="0" lvl="1" indent="-273050" defTabSz="914400" rtl="0" eaLnBrk="1" fontAlgn="auto" latinLnBrk="0" hangingPunct="1">
              <a:lnSpc>
                <a:spcPct val="100000"/>
              </a:lnSpc>
              <a:spcBef>
                <a:spcPct val="20000"/>
              </a:spcBef>
              <a:spcAft>
                <a:spcPts val="0"/>
              </a:spcAft>
              <a:buClr>
                <a:srgbClr val="FF4614"/>
              </a:buClr>
              <a:buSzTx/>
              <a:buFont typeface="Wingdings" panose="05000000000000000000" pitchFamily="2" charset="2"/>
              <a:buChar char="ü"/>
              <a:tabLst/>
              <a:defRPr/>
            </a:pPr>
            <a:r>
              <a:rPr kumimoji="0" lang="fr-CA" sz="2200" b="0" i="0" u="none" strike="noStrike" kern="1200" cap="none" spc="0" normalizeH="0" baseline="0" noProof="0" dirty="0">
                <a:ln>
                  <a:noFill/>
                </a:ln>
                <a:solidFill>
                  <a:srgbClr val="1E1E1E"/>
                </a:solidFill>
                <a:effectLst/>
                <a:uLnTx/>
                <a:uFillTx/>
                <a:latin typeface="Arial"/>
                <a:cs typeface="Arial"/>
              </a:rPr>
              <a:t>Respect de la politique de rétention</a:t>
            </a:r>
          </a:p>
          <a:p>
            <a:pPr marL="538163" marR="0" lvl="1" indent="-273050" defTabSz="914400" rtl="0" eaLnBrk="1" fontAlgn="auto" latinLnBrk="0" hangingPunct="1">
              <a:lnSpc>
                <a:spcPct val="100000"/>
              </a:lnSpc>
              <a:spcBef>
                <a:spcPct val="20000"/>
              </a:spcBef>
              <a:spcAft>
                <a:spcPts val="0"/>
              </a:spcAft>
              <a:buClr>
                <a:srgbClr val="FF4614"/>
              </a:buClr>
              <a:buSzTx/>
              <a:buFont typeface="Wingdings" panose="05000000000000000000" pitchFamily="2" charset="2"/>
              <a:buChar char="ü"/>
              <a:tabLst/>
              <a:defRPr/>
            </a:pPr>
            <a:r>
              <a:rPr lang="fr-CA" sz="2200" dirty="0">
                <a:solidFill>
                  <a:srgbClr val="1E1E1E"/>
                </a:solidFill>
                <a:latin typeface="Arial"/>
                <a:cs typeface="Arial"/>
              </a:rPr>
              <a:t>Politique sur l’utilisation des outils technologiques en pharmacie</a:t>
            </a:r>
            <a:endParaRPr kumimoji="0" lang="fr-CA" sz="2200" b="0" i="0" u="none" strike="noStrike" kern="1200" cap="none" spc="0" normalizeH="0" baseline="0" noProof="0" dirty="0">
              <a:ln>
                <a:noFill/>
              </a:ln>
              <a:solidFill>
                <a:srgbClr val="1E1E1E"/>
              </a:solidFill>
              <a:effectLst/>
              <a:uLnTx/>
              <a:uFillTx/>
              <a:latin typeface="Arial"/>
              <a:cs typeface="Arial"/>
            </a:endParaRPr>
          </a:p>
          <a:p>
            <a:pPr marL="538163" marR="0" lvl="1" indent="-273050" algn="l" defTabSz="914400" rtl="0" eaLnBrk="1" fontAlgn="auto" latinLnBrk="0" hangingPunct="1">
              <a:lnSpc>
                <a:spcPct val="100000"/>
              </a:lnSpc>
              <a:spcBef>
                <a:spcPct val="20000"/>
              </a:spcBef>
              <a:spcAft>
                <a:spcPts val="0"/>
              </a:spcAft>
              <a:buClr>
                <a:srgbClr val="FF4614"/>
              </a:buClr>
              <a:buSzTx/>
              <a:buFont typeface="Wingdings" panose="05000000000000000000" pitchFamily="2" charset="2"/>
              <a:buChar char="ü"/>
              <a:tabLst/>
              <a:defRPr/>
            </a:pPr>
            <a:endParaRPr kumimoji="0" lang="fr-CA" sz="3200" b="0" i="0" u="none" strike="noStrike" kern="1200" cap="none" spc="0" normalizeH="0" baseline="0" noProof="0" dirty="0">
              <a:ln>
                <a:noFill/>
              </a:ln>
              <a:solidFill>
                <a:srgbClr val="1E1E1E"/>
              </a:solidFill>
              <a:effectLst/>
              <a:uLnTx/>
              <a:uFillTx/>
              <a:latin typeface="Arial"/>
              <a:cs typeface="Arial"/>
            </a:endParaRPr>
          </a:p>
        </p:txBody>
      </p:sp>
    </p:spTree>
    <p:extLst>
      <p:ext uri="{BB962C8B-B14F-4D97-AF65-F5344CB8AC3E}">
        <p14:creationId xmlns:p14="http://schemas.microsoft.com/office/powerpoint/2010/main" val="2684220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B213BE1F-1E59-460A-A524-1A0BDBDF7F52}"/>
              </a:ext>
            </a:extLst>
          </p:cNvPr>
          <p:cNvSpPr>
            <a:spLocks noGrp="1"/>
          </p:cNvSpPr>
          <p:nvPr>
            <p:ph type="body" sz="quarter" idx="10"/>
          </p:nvPr>
        </p:nvSpPr>
        <p:spPr/>
        <p:txBody>
          <a:bodyPr/>
          <a:lstStyle/>
          <a:p>
            <a:r>
              <a:rPr lang="fr-CA" sz="3200" dirty="0"/>
              <a:t>Nouvelles obligations pour la gestion des renseignements personnels</a:t>
            </a:r>
          </a:p>
          <a:p>
            <a:endParaRPr lang="fr-CA" sz="3200" dirty="0"/>
          </a:p>
        </p:txBody>
      </p:sp>
      <p:sp>
        <p:nvSpPr>
          <p:cNvPr id="3" name="Espace réservé du texte 2">
            <a:extLst>
              <a:ext uri="{FF2B5EF4-FFF2-40B4-BE49-F238E27FC236}">
                <a16:creationId xmlns:a16="http://schemas.microsoft.com/office/drawing/2014/main" id="{453A3313-F7E9-46CF-BA47-63F080AF9173}"/>
              </a:ext>
            </a:extLst>
          </p:cNvPr>
          <p:cNvSpPr>
            <a:spLocks noGrp="1"/>
          </p:cNvSpPr>
          <p:nvPr>
            <p:ph type="body" sz="quarter" idx="11"/>
          </p:nvPr>
        </p:nvSpPr>
        <p:spPr>
          <a:xfrm>
            <a:off x="784242" y="2570400"/>
            <a:ext cx="9953608" cy="781200"/>
          </a:xfrm>
        </p:spPr>
        <p:txBody>
          <a:bodyPr/>
          <a:lstStyle/>
          <a:p>
            <a:r>
              <a:rPr lang="fr-CA" sz="2600" b="1" dirty="0">
                <a:latin typeface="Arial" panose="020B0604020202020204" pitchFamily="34" charset="0"/>
                <a:ea typeface="Baskerville" panose="02020502070401020303" pitchFamily="18" charset="0"/>
                <a:cs typeface="Arial" panose="020B0604020202020204" pitchFamily="34" charset="0"/>
              </a:rPr>
              <a:t>6. Dépersonnalisation, anonymisation et destruction</a:t>
            </a:r>
          </a:p>
          <a:p>
            <a:endParaRPr lang="fr-CA" sz="2600" dirty="0"/>
          </a:p>
        </p:txBody>
      </p:sp>
      <p:sp>
        <p:nvSpPr>
          <p:cNvPr id="4" name="Espace réservé du pied de page 3">
            <a:extLst>
              <a:ext uri="{FF2B5EF4-FFF2-40B4-BE49-F238E27FC236}">
                <a16:creationId xmlns:a16="http://schemas.microsoft.com/office/drawing/2014/main" id="{6A46EA56-A939-4ADC-A514-8933E3C74FF8}"/>
              </a:ext>
            </a:extLst>
          </p:cNvPr>
          <p:cNvSpPr>
            <a:spLocks noGrp="1"/>
          </p:cNvSpPr>
          <p:nvPr>
            <p:ph type="ftr" sz="quarter" idx="14"/>
          </p:nvPr>
        </p:nvSpPr>
        <p:spPr/>
        <p:txBody>
          <a:bodyPr/>
          <a:lstStyle/>
          <a:p>
            <a:pPr marL="12700"/>
            <a:r>
              <a:rPr lang="fr-CA"/>
              <a:t>Congrès AQPP 2022</a:t>
            </a:r>
            <a:endParaRPr lang="fr-CA" spc="-20" dirty="0"/>
          </a:p>
        </p:txBody>
      </p:sp>
      <p:sp>
        <p:nvSpPr>
          <p:cNvPr id="5" name="Espace réservé du texte 4">
            <a:extLst>
              <a:ext uri="{FF2B5EF4-FFF2-40B4-BE49-F238E27FC236}">
                <a16:creationId xmlns:a16="http://schemas.microsoft.com/office/drawing/2014/main" id="{0F1FC382-CB1F-4461-BE26-F8A15A0BFACC}"/>
              </a:ext>
            </a:extLst>
          </p:cNvPr>
          <p:cNvSpPr>
            <a:spLocks noGrp="1"/>
          </p:cNvSpPr>
          <p:nvPr>
            <p:ph type="body" sz="quarter" idx="15"/>
          </p:nvPr>
        </p:nvSpPr>
        <p:spPr>
          <a:xfrm>
            <a:off x="1289050" y="2657144"/>
            <a:ext cx="11849641" cy="3979634"/>
          </a:xfrm>
        </p:spPr>
        <p:txBody>
          <a:bodyPr/>
          <a:lstStyle/>
          <a:p>
            <a:pPr marL="342900" indent="-342900">
              <a:spcAft>
                <a:spcPts val="600"/>
              </a:spcAft>
              <a:buFont typeface="Arial" panose="020B0604020202020204" pitchFamily="34" charset="0"/>
              <a:buChar char="•"/>
            </a:pPr>
            <a:endParaRPr lang="fr-CA" sz="4000" b="1" dirty="0">
              <a:latin typeface="Arial" panose="020B0604020202020204" pitchFamily="34" charset="0"/>
              <a:cs typeface="Arial" panose="020B0604020202020204" pitchFamily="34" charset="0"/>
            </a:endParaRPr>
          </a:p>
          <a:p>
            <a:pPr marL="285750" indent="-285750" algn="just">
              <a:spcAft>
                <a:spcPts val="600"/>
              </a:spcAft>
              <a:buClr>
                <a:schemeClr val="accent2"/>
              </a:buClr>
              <a:buFont typeface="Symbol" panose="05050102010706020507" pitchFamily="18" charset="2"/>
              <a:buChar char="·"/>
            </a:pPr>
            <a:r>
              <a:rPr lang="fr-FR" sz="2600" b="1" dirty="0">
                <a:solidFill>
                  <a:schemeClr val="tx1"/>
                </a:solidFill>
                <a:latin typeface="Arial" panose="020B0604020202020204" pitchFamily="34" charset="0"/>
                <a:cs typeface="Arial" panose="020B0604020202020204" pitchFamily="34" charset="0"/>
              </a:rPr>
              <a:t>Dépersonnalisation </a:t>
            </a:r>
            <a:r>
              <a:rPr lang="fr-FR" sz="2600" dirty="0">
                <a:solidFill>
                  <a:schemeClr val="tx1"/>
                </a:solidFill>
                <a:latin typeface="Arial" panose="020B0604020202020204" pitchFamily="34" charset="0"/>
                <a:cs typeface="Arial" panose="020B0604020202020204" pitchFamily="34" charset="0"/>
              </a:rPr>
              <a:t>versus</a:t>
            </a:r>
            <a:r>
              <a:rPr lang="fr-FR" sz="2600" b="1" dirty="0">
                <a:solidFill>
                  <a:schemeClr val="tx1"/>
                </a:solidFill>
                <a:latin typeface="Arial" panose="020B0604020202020204" pitchFamily="34" charset="0"/>
                <a:cs typeface="Arial" panose="020B0604020202020204" pitchFamily="34" charset="0"/>
              </a:rPr>
              <a:t> anonymisation</a:t>
            </a:r>
          </a:p>
          <a:p>
            <a:pPr marL="285750" indent="-285750">
              <a:spcAft>
                <a:spcPts val="600"/>
              </a:spcAft>
              <a:buClr>
                <a:schemeClr val="accent2"/>
              </a:buClr>
              <a:buFont typeface="Symbol" panose="05050102010706020507" pitchFamily="18" charset="2"/>
              <a:buChar char="·"/>
            </a:pPr>
            <a:r>
              <a:rPr lang="fr-FR" sz="2600" dirty="0">
                <a:solidFill>
                  <a:schemeClr val="tx1"/>
                </a:solidFill>
                <a:latin typeface="Arial" panose="020B0604020202020204" pitchFamily="34" charset="0"/>
                <a:cs typeface="Arial" panose="020B0604020202020204" pitchFamily="34" charset="0"/>
              </a:rPr>
              <a:t>Nouvelle obligation de </a:t>
            </a:r>
            <a:r>
              <a:rPr lang="fr-FR" sz="2600" b="1" dirty="0">
                <a:solidFill>
                  <a:schemeClr val="tx1"/>
                </a:solidFill>
                <a:latin typeface="Arial" panose="020B0604020202020204" pitchFamily="34" charset="0"/>
                <a:cs typeface="Arial" panose="020B0604020202020204" pitchFamily="34" charset="0"/>
              </a:rPr>
              <a:t>détruire ou anonymiser </a:t>
            </a:r>
            <a:r>
              <a:rPr lang="fr-FR" sz="2600" dirty="0">
                <a:solidFill>
                  <a:schemeClr val="tx1"/>
                </a:solidFill>
                <a:latin typeface="Arial" panose="020B0604020202020204" pitchFamily="34" charset="0"/>
                <a:cs typeface="Arial" panose="020B0604020202020204" pitchFamily="34" charset="0"/>
              </a:rPr>
              <a:t>versus</a:t>
            </a:r>
            <a:r>
              <a:rPr lang="fr-FR" sz="2600" b="1" dirty="0">
                <a:solidFill>
                  <a:schemeClr val="tx1"/>
                </a:solidFill>
                <a:latin typeface="Arial" panose="020B0604020202020204" pitchFamily="34" charset="0"/>
                <a:cs typeface="Arial" panose="020B0604020202020204" pitchFamily="34" charset="0"/>
              </a:rPr>
              <a:t> obligations déontologiques des pharmaciens:</a:t>
            </a:r>
          </a:p>
          <a:p>
            <a:pPr marL="628650" lvl="1" indent="-285750" algn="just">
              <a:spcAft>
                <a:spcPts val="600"/>
              </a:spcAft>
              <a:buClr>
                <a:schemeClr val="accent2"/>
              </a:buClr>
              <a:buFont typeface="Arial" panose="020B0604020202020204" pitchFamily="34" charset="0"/>
              <a:buChar char="•"/>
            </a:pPr>
            <a:r>
              <a:rPr lang="fr-CA" sz="2600" b="1" i="0" dirty="0">
                <a:solidFill>
                  <a:schemeClr val="tx1"/>
                </a:solidFill>
                <a:effectLst/>
                <a:latin typeface="Arial" panose="020B0604020202020204" pitchFamily="34" charset="0"/>
              </a:rPr>
              <a:t>Règlement sur la tenue des dossiers, livres et registres par un pharmacien dans l’exercice de sa profession: « </a:t>
            </a:r>
            <a:r>
              <a:rPr lang="fr-CA" sz="2600" i="0" dirty="0">
                <a:solidFill>
                  <a:schemeClr val="tx1"/>
                </a:solidFill>
                <a:effectLst/>
                <a:latin typeface="Arial" panose="020B0604020202020204" pitchFamily="34" charset="0"/>
              </a:rPr>
              <a:t>2.03</a:t>
            </a:r>
            <a:r>
              <a:rPr lang="fr-CA" sz="2600" b="1" i="0" dirty="0">
                <a:solidFill>
                  <a:schemeClr val="tx1"/>
                </a:solidFill>
                <a:effectLst/>
                <a:latin typeface="Arial" panose="020B0604020202020204" pitchFamily="34" charset="0"/>
              </a:rPr>
              <a:t> </a:t>
            </a:r>
            <a:r>
              <a:rPr lang="fr-CA" sz="2600" b="0" i="0" dirty="0">
                <a:solidFill>
                  <a:schemeClr val="tx1"/>
                </a:solidFill>
                <a:effectLst/>
                <a:latin typeface="Arial" panose="020B0604020202020204" pitchFamily="34" charset="0"/>
              </a:rPr>
              <a:t>Le dossier-patient doit être tenu à jour aussi longtemps que la personne visée par le dossier demeure un patient du pharmacien. Un dossier-patient ne peut être fermé définitivement qu’après une période d’inactivité d’au moins 2 ans, sauf en cas de décès. Dès qu’un dossier-patient est fermé définitivement, le pharmacien peut le détruire </a:t>
            </a:r>
            <a:r>
              <a:rPr lang="fr-FR" sz="2600" dirty="0">
                <a:solidFill>
                  <a:schemeClr val="tx1"/>
                </a:solidFill>
                <a:latin typeface="Arial" panose="020B0604020202020204" pitchFamily="34" charset="0"/>
                <a:cs typeface="Arial" panose="020B0604020202020204" pitchFamily="34" charset="0"/>
              </a:rPr>
              <a:t>».</a:t>
            </a:r>
          </a:p>
          <a:p>
            <a:pPr marL="285750" indent="-285750" algn="just">
              <a:spcAft>
                <a:spcPts val="600"/>
              </a:spcAft>
              <a:buClr>
                <a:schemeClr val="accent2"/>
              </a:buClr>
              <a:buFont typeface="Symbol" panose="05050102010706020507" pitchFamily="18" charset="2"/>
              <a:buChar char="·"/>
            </a:pPr>
            <a:r>
              <a:rPr lang="fr-CA" sz="2600" dirty="0">
                <a:solidFill>
                  <a:schemeClr val="tx1"/>
                </a:solidFill>
                <a:latin typeface="Arial" panose="020B0604020202020204" pitchFamily="34" charset="0"/>
                <a:cs typeface="Arial" panose="020B0604020202020204" pitchFamily="34" charset="0"/>
              </a:rPr>
              <a:t>Conséquences de la </a:t>
            </a:r>
            <a:r>
              <a:rPr lang="fr-CA" sz="2600" b="1" dirty="0">
                <a:solidFill>
                  <a:schemeClr val="tx1"/>
                </a:solidFill>
                <a:latin typeface="Arial" panose="020B0604020202020204" pitchFamily="34" charset="0"/>
                <a:cs typeface="Arial" panose="020B0604020202020204" pitchFamily="34" charset="0"/>
              </a:rPr>
              <a:t>réidentification </a:t>
            </a:r>
            <a:r>
              <a:rPr lang="fr-CA" sz="2600" dirty="0">
                <a:solidFill>
                  <a:schemeClr val="tx1"/>
                </a:solidFill>
                <a:latin typeface="Arial" panose="020B0604020202020204" pitchFamily="34" charset="0"/>
                <a:cs typeface="Arial" panose="020B0604020202020204" pitchFamily="34" charset="0"/>
              </a:rPr>
              <a:t>(ou des tentatives)</a:t>
            </a:r>
            <a:endParaRPr lang="fr-FR" sz="2600" dirty="0">
              <a:solidFill>
                <a:schemeClr val="tx1"/>
              </a:solidFill>
              <a:latin typeface="Arial" panose="020B0604020202020204" pitchFamily="34" charset="0"/>
              <a:cs typeface="Arial" panose="020B0604020202020204" pitchFamily="34" charset="0"/>
            </a:endParaRPr>
          </a:p>
          <a:p>
            <a:endParaRPr lang="fr-CA" dirty="0"/>
          </a:p>
        </p:txBody>
      </p:sp>
      <p:pic>
        <p:nvPicPr>
          <p:cNvPr id="7" name="Picture 8">
            <a:extLst>
              <a:ext uri="{FF2B5EF4-FFF2-40B4-BE49-F238E27FC236}">
                <a16:creationId xmlns:a16="http://schemas.microsoft.com/office/drawing/2014/main" id="{080179B4-72F5-4D78-810E-0C40CE3E4A4A}"/>
              </a:ext>
            </a:extLst>
          </p:cNvPr>
          <p:cNvPicPr>
            <a:picLocks noChangeAspect="1"/>
          </p:cNvPicPr>
          <p:nvPr/>
        </p:nvPicPr>
        <p:blipFill>
          <a:blip r:embed="rId3"/>
          <a:stretch>
            <a:fillRect/>
          </a:stretch>
        </p:blipFill>
        <p:spPr>
          <a:xfrm>
            <a:off x="14928850" y="3744241"/>
            <a:ext cx="3124200" cy="2895600"/>
          </a:xfrm>
          <a:prstGeom prst="rect">
            <a:avLst/>
          </a:prstGeom>
        </p:spPr>
      </p:pic>
    </p:spTree>
    <p:extLst>
      <p:ext uri="{BB962C8B-B14F-4D97-AF65-F5344CB8AC3E}">
        <p14:creationId xmlns:p14="http://schemas.microsoft.com/office/powerpoint/2010/main" val="4311074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B213BE1F-1E59-460A-A524-1A0BDBDF7F52}"/>
              </a:ext>
            </a:extLst>
          </p:cNvPr>
          <p:cNvSpPr>
            <a:spLocks noGrp="1"/>
          </p:cNvSpPr>
          <p:nvPr>
            <p:ph type="body" sz="quarter" idx="10"/>
          </p:nvPr>
        </p:nvSpPr>
        <p:spPr/>
        <p:txBody>
          <a:bodyPr/>
          <a:lstStyle/>
          <a:p>
            <a:r>
              <a:rPr lang="fr-CA" sz="3200" dirty="0"/>
              <a:t>Nouvelles obligations pour la gestion des renseignements personnels</a:t>
            </a:r>
          </a:p>
          <a:p>
            <a:endParaRPr lang="fr-CA" sz="3200" dirty="0"/>
          </a:p>
        </p:txBody>
      </p:sp>
      <p:sp>
        <p:nvSpPr>
          <p:cNvPr id="3" name="Espace réservé du texte 2">
            <a:extLst>
              <a:ext uri="{FF2B5EF4-FFF2-40B4-BE49-F238E27FC236}">
                <a16:creationId xmlns:a16="http://schemas.microsoft.com/office/drawing/2014/main" id="{453A3313-F7E9-46CF-BA47-63F080AF9173}"/>
              </a:ext>
            </a:extLst>
          </p:cNvPr>
          <p:cNvSpPr>
            <a:spLocks noGrp="1"/>
          </p:cNvSpPr>
          <p:nvPr>
            <p:ph type="body" sz="quarter" idx="11"/>
          </p:nvPr>
        </p:nvSpPr>
        <p:spPr>
          <a:xfrm>
            <a:off x="2127250" y="3199559"/>
            <a:ext cx="13992208" cy="781200"/>
          </a:xfrm>
        </p:spPr>
        <p:txBody>
          <a:bodyPr/>
          <a:lstStyle/>
          <a:p>
            <a:r>
              <a:rPr lang="fr-CA" sz="2400" b="1" dirty="0">
                <a:latin typeface="Arial" panose="020B0604020202020204" pitchFamily="34" charset="0"/>
                <a:ea typeface="Baskerville" panose="02020502070401020303" pitchFamily="18" charset="0"/>
                <a:cs typeface="Arial" panose="020B0604020202020204" pitchFamily="34" charset="0"/>
              </a:rPr>
              <a:t>Posez-nous vos questions et visitez notre </a:t>
            </a:r>
            <a:r>
              <a:rPr lang="fr-CA" sz="2400" b="1" dirty="0">
                <a:latin typeface="Arial" panose="020B0604020202020204" pitchFamily="34" charset="0"/>
                <a:ea typeface="Baskerville" panose="02020502070401020303" pitchFamily="18" charset="0"/>
                <a:cs typeface="Arial" panose="020B0604020202020204" pitchFamily="34" charset="0"/>
                <a:hlinkClick r:id="rId3"/>
              </a:rPr>
              <a:t>Centre de ressources sur la Loi 25</a:t>
            </a:r>
            <a:r>
              <a:rPr lang="fr-CA" sz="2400" b="1" dirty="0">
                <a:latin typeface="Arial" panose="020B0604020202020204" pitchFamily="34" charset="0"/>
                <a:ea typeface="Baskerville" panose="02020502070401020303" pitchFamily="18" charset="0"/>
                <a:cs typeface="Arial" panose="020B0604020202020204" pitchFamily="34" charset="0"/>
              </a:rPr>
              <a:t>!</a:t>
            </a:r>
          </a:p>
          <a:p>
            <a:endParaRPr lang="fr-CA" sz="2600" dirty="0"/>
          </a:p>
        </p:txBody>
      </p:sp>
      <p:sp>
        <p:nvSpPr>
          <p:cNvPr id="4" name="Espace réservé du pied de page 3">
            <a:extLst>
              <a:ext uri="{FF2B5EF4-FFF2-40B4-BE49-F238E27FC236}">
                <a16:creationId xmlns:a16="http://schemas.microsoft.com/office/drawing/2014/main" id="{6A46EA56-A939-4ADC-A514-8933E3C74FF8}"/>
              </a:ext>
            </a:extLst>
          </p:cNvPr>
          <p:cNvSpPr>
            <a:spLocks noGrp="1"/>
          </p:cNvSpPr>
          <p:nvPr>
            <p:ph type="ftr" sz="quarter" idx="14"/>
          </p:nvPr>
        </p:nvSpPr>
        <p:spPr/>
        <p:txBody>
          <a:bodyPr/>
          <a:lstStyle/>
          <a:p>
            <a:pPr marL="12700"/>
            <a:r>
              <a:rPr lang="fr-CA"/>
              <a:t>Congrès AQPP 2022</a:t>
            </a:r>
            <a:endParaRPr lang="fr-CA" spc="-20" dirty="0"/>
          </a:p>
        </p:txBody>
      </p:sp>
      <p:sp>
        <p:nvSpPr>
          <p:cNvPr id="5" name="Espace réservé du texte 4">
            <a:extLst>
              <a:ext uri="{FF2B5EF4-FFF2-40B4-BE49-F238E27FC236}">
                <a16:creationId xmlns:a16="http://schemas.microsoft.com/office/drawing/2014/main" id="{0F1FC382-CB1F-4461-BE26-F8A15A0BFACC}"/>
              </a:ext>
            </a:extLst>
          </p:cNvPr>
          <p:cNvSpPr>
            <a:spLocks noGrp="1"/>
          </p:cNvSpPr>
          <p:nvPr>
            <p:ph type="body" sz="quarter" idx="15"/>
          </p:nvPr>
        </p:nvSpPr>
        <p:spPr>
          <a:xfrm>
            <a:off x="6013450" y="5333223"/>
            <a:ext cx="4267200" cy="1303555"/>
          </a:xfrm>
        </p:spPr>
        <p:txBody>
          <a:bodyPr/>
          <a:lstStyle/>
          <a:p>
            <a:pPr algn="l" rtl="0"/>
            <a:r>
              <a:rPr kumimoji="0" lang="fr-CA" sz="3200" b="0" i="0" u="none" strike="noStrike" kern="1200" cap="none" spc="0" normalizeH="0" baseline="0" noProof="0" dirty="0">
                <a:ln>
                  <a:noFill/>
                </a:ln>
                <a:solidFill>
                  <a:schemeClr val="tx1"/>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aaylwin@fasken.com</a:t>
            </a:r>
            <a:endParaRPr kumimoji="0" lang="fr-CA" sz="3200" b="0" i="0" u="none" strike="noStrike" kern="1200" cap="none" spc="0" normalizeH="0" baseline="0" noProof="0" dirty="0">
              <a:ln>
                <a:noFill/>
              </a:ln>
              <a:solidFill>
                <a:schemeClr val="tx1"/>
              </a:solidFill>
              <a:effectLst/>
              <a:uLnTx/>
              <a:uFillTx/>
              <a:latin typeface="Calibri" panose="020F0502020204030204"/>
              <a:ea typeface="+mn-ea"/>
              <a:cs typeface="+mn-cs"/>
            </a:endParaRPr>
          </a:p>
          <a:p>
            <a:r>
              <a:rPr lang="fr-CA" dirty="0"/>
              <a:t>514-397-5123</a:t>
            </a:r>
          </a:p>
        </p:txBody>
      </p:sp>
      <p:pic>
        <p:nvPicPr>
          <p:cNvPr id="8" name="Image 7">
            <a:extLst>
              <a:ext uri="{FF2B5EF4-FFF2-40B4-BE49-F238E27FC236}">
                <a16:creationId xmlns:a16="http://schemas.microsoft.com/office/drawing/2014/main" id="{5B84F8B7-CEA7-4027-B595-2B87C0194A54}"/>
              </a:ext>
            </a:extLst>
          </p:cNvPr>
          <p:cNvPicPr>
            <a:picLocks noChangeAspect="1"/>
          </p:cNvPicPr>
          <p:nvPr/>
        </p:nvPicPr>
        <p:blipFill>
          <a:blip r:embed="rId5"/>
          <a:stretch>
            <a:fillRect/>
          </a:stretch>
        </p:blipFill>
        <p:spPr>
          <a:xfrm>
            <a:off x="2736850" y="4511675"/>
            <a:ext cx="2743200" cy="3124200"/>
          </a:xfrm>
          <a:prstGeom prst="rect">
            <a:avLst/>
          </a:prstGeom>
        </p:spPr>
      </p:pic>
      <p:pic>
        <p:nvPicPr>
          <p:cNvPr id="9" name="Picture 24">
            <a:extLst>
              <a:ext uri="{FF2B5EF4-FFF2-40B4-BE49-F238E27FC236}">
                <a16:creationId xmlns:a16="http://schemas.microsoft.com/office/drawing/2014/main" id="{A2544CB0-081F-4DF2-879C-05CADF304264}"/>
              </a:ext>
            </a:extLst>
          </p:cNvPr>
          <p:cNvPicPr>
            <a:picLocks noChangeAspect="1"/>
          </p:cNvPicPr>
          <p:nvPr/>
        </p:nvPicPr>
        <p:blipFill>
          <a:blip r:embed="rId6"/>
          <a:stretch>
            <a:fillRect/>
          </a:stretch>
        </p:blipFill>
        <p:spPr>
          <a:xfrm>
            <a:off x="10585452" y="4364745"/>
            <a:ext cx="4038600" cy="1400597"/>
          </a:xfrm>
          <a:prstGeom prst="rect">
            <a:avLst/>
          </a:prstGeom>
        </p:spPr>
      </p:pic>
      <p:pic>
        <p:nvPicPr>
          <p:cNvPr id="10" name="Picture 18">
            <a:extLst>
              <a:ext uri="{FF2B5EF4-FFF2-40B4-BE49-F238E27FC236}">
                <a16:creationId xmlns:a16="http://schemas.microsoft.com/office/drawing/2014/main" id="{E6692E68-A497-4137-84A2-B15EA643AFC8}"/>
              </a:ext>
            </a:extLst>
          </p:cNvPr>
          <p:cNvPicPr>
            <a:picLocks noChangeAspect="1"/>
          </p:cNvPicPr>
          <p:nvPr/>
        </p:nvPicPr>
        <p:blipFill>
          <a:blip r:embed="rId7"/>
          <a:stretch>
            <a:fillRect/>
          </a:stretch>
        </p:blipFill>
        <p:spPr>
          <a:xfrm>
            <a:off x="10737850" y="5788752"/>
            <a:ext cx="3962400" cy="1696053"/>
          </a:xfrm>
          <a:prstGeom prst="rect">
            <a:avLst/>
          </a:prstGeom>
        </p:spPr>
      </p:pic>
    </p:spTree>
    <p:extLst>
      <p:ext uri="{BB962C8B-B14F-4D97-AF65-F5344CB8AC3E}">
        <p14:creationId xmlns:p14="http://schemas.microsoft.com/office/powerpoint/2010/main" val="25125357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81086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D719ECB9-41DC-5D6A-E0CB-C3E2820CCB88}"/>
              </a:ext>
            </a:extLst>
          </p:cNvPr>
          <p:cNvSpPr>
            <a:spLocks noGrp="1"/>
          </p:cNvSpPr>
          <p:nvPr>
            <p:ph type="body" sz="quarter" idx="10"/>
          </p:nvPr>
        </p:nvSpPr>
        <p:spPr>
          <a:xfrm>
            <a:off x="2279650" y="1539875"/>
            <a:ext cx="16537325" cy="3387599"/>
          </a:xfrm>
        </p:spPr>
        <p:txBody>
          <a:bodyPr/>
          <a:lstStyle/>
          <a:p>
            <a:r>
              <a:rPr lang="fr-CA" sz="6000" dirty="0"/>
              <a:t>Nouvelles obligations pour la gestion des renseignements personnels</a:t>
            </a:r>
          </a:p>
          <a:p>
            <a:r>
              <a:rPr lang="fr-CA" sz="3600" b="1" dirty="0">
                <a:latin typeface="Arial" panose="020B0604020202020204" pitchFamily="34" charset="0"/>
                <a:cs typeface="Arial" panose="020B0604020202020204" pitchFamily="34" charset="0"/>
              </a:rPr>
              <a:t>Loi modernisant des dispositions législatives en matière de protection des renseignements personnels (Loi 25)</a:t>
            </a:r>
            <a:endParaRPr lang="fr-CA" sz="3600" b="1" i="1" dirty="0">
              <a:latin typeface="Arial" panose="020B0604020202020204" pitchFamily="34" charset="0"/>
              <a:cs typeface="Arial" panose="020B0604020202020204" pitchFamily="34" charset="0"/>
            </a:endParaRPr>
          </a:p>
          <a:p>
            <a:endParaRPr lang="fr-CA" sz="6000" dirty="0"/>
          </a:p>
          <a:p>
            <a:endParaRPr lang="fr-CA" dirty="0"/>
          </a:p>
        </p:txBody>
      </p:sp>
      <p:sp>
        <p:nvSpPr>
          <p:cNvPr id="3" name="Espace réservé du texte 2">
            <a:extLst>
              <a:ext uri="{FF2B5EF4-FFF2-40B4-BE49-F238E27FC236}">
                <a16:creationId xmlns:a16="http://schemas.microsoft.com/office/drawing/2014/main" id="{D3E9BE25-CCB3-B129-ECE8-847C07952E14}"/>
              </a:ext>
            </a:extLst>
          </p:cNvPr>
          <p:cNvSpPr>
            <a:spLocks noGrp="1"/>
          </p:cNvSpPr>
          <p:nvPr>
            <p:ph type="body" sz="quarter" idx="11"/>
          </p:nvPr>
        </p:nvSpPr>
        <p:spPr>
          <a:xfrm>
            <a:off x="2656800" y="6819700"/>
            <a:ext cx="6633250" cy="1425775"/>
          </a:xfrm>
        </p:spPr>
        <p:txBody>
          <a:bodyPr/>
          <a:lstStyle/>
          <a:p>
            <a:r>
              <a:rPr lang="fr-CA" dirty="0"/>
              <a:t>Me Antoine Aylwin</a:t>
            </a:r>
          </a:p>
          <a:p>
            <a:r>
              <a:rPr lang="fr-CA" dirty="0"/>
              <a:t>Fasken</a:t>
            </a:r>
          </a:p>
        </p:txBody>
      </p:sp>
    </p:spTree>
    <p:extLst>
      <p:ext uri="{BB962C8B-B14F-4D97-AF65-F5344CB8AC3E}">
        <p14:creationId xmlns:p14="http://schemas.microsoft.com/office/powerpoint/2010/main" val="27663382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6D34B15E-8EAB-9BD3-1031-043062B6B76C}"/>
              </a:ext>
            </a:extLst>
          </p:cNvPr>
          <p:cNvSpPr>
            <a:spLocks noGrp="1"/>
          </p:cNvSpPr>
          <p:nvPr>
            <p:ph type="body" sz="quarter" idx="10"/>
          </p:nvPr>
        </p:nvSpPr>
        <p:spPr>
          <a:xfrm>
            <a:off x="2203450" y="379475"/>
            <a:ext cx="10900450" cy="3387599"/>
          </a:xfrm>
        </p:spPr>
        <p:txBody>
          <a:bodyPr/>
          <a:lstStyle/>
          <a:p>
            <a:r>
              <a:rPr lang="fr-CA" sz="9600" dirty="0">
                <a:latin typeface="Arial" panose="020B0604020202020204" pitchFamily="34" charset="0"/>
                <a:ea typeface="Baskerville" panose="02020502070401020303" pitchFamily="18" charset="0"/>
                <a:cs typeface="Arial" panose="020B0604020202020204" pitchFamily="34" charset="0"/>
              </a:rPr>
              <a:t>3 phases</a:t>
            </a:r>
            <a:endParaRPr lang="fr-CA" sz="2000" b="1" dirty="0">
              <a:latin typeface="Arial" panose="020B0604020202020204" pitchFamily="34" charset="0"/>
              <a:ea typeface="Baskerville" panose="02020502070401020303" pitchFamily="18" charset="0"/>
              <a:cs typeface="Arial" panose="020B0604020202020204" pitchFamily="34" charset="0"/>
            </a:endParaRPr>
          </a:p>
          <a:p>
            <a:endParaRPr lang="fr-CA" dirty="0"/>
          </a:p>
        </p:txBody>
      </p:sp>
      <p:sp>
        <p:nvSpPr>
          <p:cNvPr id="4" name="Espace réservé du texte 2">
            <a:extLst>
              <a:ext uri="{FF2B5EF4-FFF2-40B4-BE49-F238E27FC236}">
                <a16:creationId xmlns:a16="http://schemas.microsoft.com/office/drawing/2014/main" id="{CBC1AF81-B675-4013-A355-50A213E2E980}"/>
              </a:ext>
            </a:extLst>
          </p:cNvPr>
          <p:cNvSpPr txBox="1">
            <a:spLocks/>
          </p:cNvSpPr>
          <p:nvPr/>
        </p:nvSpPr>
        <p:spPr>
          <a:xfrm>
            <a:off x="8149993" y="1767960"/>
            <a:ext cx="7848600" cy="7502398"/>
          </a:xfrm>
          <a:prstGeom prst="rect">
            <a:avLst/>
          </a:prstGeom>
        </p:spPr>
        <p:txBody>
          <a:bodyPr/>
          <a:lstStyle>
            <a:lvl1pPr marL="12700" marR="5080">
              <a:lnSpc>
                <a:spcPts val="5110"/>
              </a:lnSpc>
              <a:spcBef>
                <a:spcPts val="955"/>
              </a:spcBef>
              <a:tabLst>
                <a:tab pos="2875280" algn="l"/>
              </a:tabLst>
              <a:defRPr lang="fr-FR" sz="4950" spc="-35" dirty="0">
                <a:solidFill>
                  <a:srgbClr val="00AEEF"/>
                </a:solidFill>
                <a:latin typeface="Arial"/>
                <a:ea typeface="+mn-ea"/>
                <a:cs typeface="Arial"/>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R="0" lvl="0" algn="l" defTabSz="914400" rtl="0" eaLnBrk="1" fontAlgn="auto" latinLnBrk="0" hangingPunct="1">
              <a:lnSpc>
                <a:spcPct val="100000"/>
              </a:lnSpc>
              <a:spcBef>
                <a:spcPct val="20000"/>
              </a:spcBef>
              <a:spcAft>
                <a:spcPts val="0"/>
              </a:spcAft>
              <a:buClr>
                <a:srgbClr val="FF4614"/>
              </a:buClr>
              <a:buSzTx/>
              <a:tabLst/>
              <a:defRPr/>
            </a:pPr>
            <a:r>
              <a:rPr lang="fr-CA" sz="3600" dirty="0">
                <a:solidFill>
                  <a:srgbClr val="DD5C59"/>
                </a:solidFill>
              </a:rPr>
              <a:t>3</a:t>
            </a:r>
            <a:r>
              <a:rPr lang="fr-CA" sz="3600" dirty="0">
                <a:solidFill>
                  <a:srgbClr val="DD5C59"/>
                </a:solidFill>
                <a:latin typeface="Arial"/>
                <a:cs typeface="Arial"/>
              </a:rPr>
              <a:t>. </a:t>
            </a:r>
            <a:r>
              <a:rPr lang="fr-CA" sz="3600" b="1" u="sng" dirty="0">
                <a:latin typeface="Arial"/>
                <a:cs typeface="Arial"/>
              </a:rPr>
              <a:t>Septembre 2024</a:t>
            </a:r>
            <a:r>
              <a:rPr lang="fr-CA" sz="3600" dirty="0">
                <a:latin typeface="Arial"/>
                <a:cs typeface="Arial"/>
              </a:rPr>
              <a:t>:</a:t>
            </a:r>
          </a:p>
          <a:p>
            <a:pPr marL="285750" marR="0" lvl="0" indent="-285750" algn="l" defTabSz="914400" rtl="0" eaLnBrk="1" fontAlgn="auto" latinLnBrk="0" hangingPunct="1">
              <a:lnSpc>
                <a:spcPct val="100000"/>
              </a:lnSpc>
              <a:spcBef>
                <a:spcPct val="20000"/>
              </a:spcBef>
              <a:spcAft>
                <a:spcPts val="0"/>
              </a:spcAft>
              <a:buClr>
                <a:srgbClr val="FF4614"/>
              </a:buClr>
              <a:buSzTx/>
              <a:buFont typeface="Arial" panose="020B0604020202020204" pitchFamily="34" charset="0"/>
              <a:buChar char="•"/>
              <a:tabLst/>
              <a:defRPr/>
            </a:pPr>
            <a:r>
              <a:rPr kumimoji="0" lang="fr-CA" sz="2000" b="0" i="0" u="none" strike="noStrike" kern="1200" cap="none" spc="0" normalizeH="0" baseline="0" noProof="0" dirty="0">
                <a:ln>
                  <a:noFill/>
                </a:ln>
                <a:solidFill>
                  <a:srgbClr val="1E1E1E"/>
                </a:solidFill>
                <a:effectLst/>
                <a:uLnTx/>
                <a:uFillTx/>
                <a:latin typeface="Arial"/>
                <a:ea typeface="+mn-ea"/>
                <a:cs typeface="Arial"/>
              </a:rPr>
              <a:t>Droit à la portabilité des </a:t>
            </a:r>
            <a:r>
              <a:rPr kumimoji="0" lang="fr-CA" sz="2000" b="0" i="0" u="none" strike="noStrike" kern="1200" cap="none" spc="0" normalizeH="0" baseline="0" noProof="0" dirty="0" err="1">
                <a:ln>
                  <a:noFill/>
                </a:ln>
                <a:solidFill>
                  <a:srgbClr val="1E1E1E"/>
                </a:solidFill>
                <a:effectLst/>
                <a:uLnTx/>
                <a:uFillTx/>
                <a:latin typeface="Arial"/>
                <a:ea typeface="+mn-ea"/>
                <a:cs typeface="Arial"/>
              </a:rPr>
              <a:t>RP</a:t>
            </a:r>
            <a:endParaRPr kumimoji="0" lang="fr-CA" sz="2000" b="0" i="0" u="none" strike="noStrike" kern="1200" cap="none" spc="0" normalizeH="0" baseline="0" noProof="0" dirty="0">
              <a:ln>
                <a:noFill/>
              </a:ln>
              <a:solidFill>
                <a:srgbClr val="1E1E1E"/>
              </a:solidFill>
              <a:effectLst/>
              <a:uLnTx/>
              <a:uFillTx/>
              <a:latin typeface="Arial"/>
              <a:ea typeface="+mn-ea"/>
              <a:cs typeface="Arial"/>
            </a:endParaRPr>
          </a:p>
          <a:p>
            <a:pPr marL="285750" indent="-285750">
              <a:buFont typeface="Arial" panose="020B0604020202020204" pitchFamily="34" charset="0"/>
              <a:buChar char="•"/>
            </a:pPr>
            <a:endParaRPr lang="fr-CA" sz="800" dirty="0"/>
          </a:p>
          <a:p>
            <a:pPr marL="0" marR="0" algn="l" rtl="0">
              <a:lnSpc>
                <a:spcPct val="100000"/>
              </a:lnSpc>
              <a:spcBef>
                <a:spcPct val="20000"/>
              </a:spcBef>
              <a:buClr>
                <a:srgbClr val="FF4614"/>
              </a:buClr>
              <a:tabLst/>
              <a:defRPr/>
            </a:pPr>
            <a:endParaRPr lang="fr-CA" sz="2800" dirty="0">
              <a:solidFill>
                <a:srgbClr val="1E1E1E"/>
              </a:solidFill>
            </a:endParaRPr>
          </a:p>
          <a:p>
            <a:endParaRPr lang="fr-CA" sz="2800" dirty="0"/>
          </a:p>
        </p:txBody>
      </p:sp>
      <p:sp>
        <p:nvSpPr>
          <p:cNvPr id="5" name="Espace réservé du texte 2">
            <a:extLst>
              <a:ext uri="{FF2B5EF4-FFF2-40B4-BE49-F238E27FC236}">
                <a16:creationId xmlns:a16="http://schemas.microsoft.com/office/drawing/2014/main" id="{9CF1D33C-5B7B-424E-A67C-D10FF6A13840}"/>
              </a:ext>
            </a:extLst>
          </p:cNvPr>
          <p:cNvSpPr txBox="1">
            <a:spLocks/>
          </p:cNvSpPr>
          <p:nvPr/>
        </p:nvSpPr>
        <p:spPr>
          <a:xfrm>
            <a:off x="298450" y="1692275"/>
            <a:ext cx="7848600" cy="7502398"/>
          </a:xfrm>
          <a:prstGeom prst="rect">
            <a:avLst/>
          </a:prstGeom>
        </p:spPr>
        <p:txBody>
          <a:bodyPr/>
          <a:lstStyle>
            <a:lvl1pPr marL="12700" marR="5080">
              <a:lnSpc>
                <a:spcPts val="5110"/>
              </a:lnSpc>
              <a:spcBef>
                <a:spcPts val="955"/>
              </a:spcBef>
              <a:tabLst>
                <a:tab pos="2875280" algn="l"/>
              </a:tabLst>
              <a:defRPr lang="fr-FR" sz="4950" spc="-35" dirty="0">
                <a:solidFill>
                  <a:srgbClr val="00AEEF"/>
                </a:solidFill>
                <a:latin typeface="Arial"/>
                <a:ea typeface="+mn-ea"/>
                <a:cs typeface="Arial"/>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R="0" lvl="0" algn="l" defTabSz="914400" rtl="0" eaLnBrk="1" fontAlgn="auto" latinLnBrk="0" hangingPunct="1">
              <a:lnSpc>
                <a:spcPct val="100000"/>
              </a:lnSpc>
              <a:spcBef>
                <a:spcPct val="20000"/>
              </a:spcBef>
              <a:spcAft>
                <a:spcPts val="0"/>
              </a:spcAft>
              <a:buClr>
                <a:srgbClr val="FF4614"/>
              </a:buClr>
              <a:buSzTx/>
              <a:tabLst/>
              <a:defRPr/>
            </a:pPr>
            <a:r>
              <a:rPr lang="fr-CA" sz="3600" dirty="0">
                <a:solidFill>
                  <a:srgbClr val="DD5C59"/>
                </a:solidFill>
              </a:rPr>
              <a:t>1</a:t>
            </a:r>
            <a:r>
              <a:rPr lang="fr-CA" sz="3600" dirty="0">
                <a:solidFill>
                  <a:srgbClr val="DD5C59"/>
                </a:solidFill>
                <a:latin typeface="Arial"/>
                <a:cs typeface="Arial"/>
              </a:rPr>
              <a:t>. </a:t>
            </a:r>
            <a:r>
              <a:rPr lang="fr-CA" sz="3600" b="1" u="sng" dirty="0">
                <a:latin typeface="Arial"/>
                <a:cs typeface="Arial"/>
              </a:rPr>
              <a:t>Septembre 2022</a:t>
            </a:r>
            <a:r>
              <a:rPr lang="fr-CA" sz="3600" dirty="0">
                <a:latin typeface="Arial"/>
                <a:cs typeface="Arial"/>
              </a:rPr>
              <a:t>: </a:t>
            </a:r>
          </a:p>
          <a:p>
            <a:pPr marL="285750" marR="0" lvl="0" indent="-285750" algn="l" defTabSz="914400" rtl="0" eaLnBrk="1" fontAlgn="auto" latinLnBrk="0" hangingPunct="1">
              <a:lnSpc>
                <a:spcPct val="100000"/>
              </a:lnSpc>
              <a:spcBef>
                <a:spcPct val="20000"/>
              </a:spcBef>
              <a:spcAft>
                <a:spcPts val="0"/>
              </a:spcAft>
              <a:buClr>
                <a:srgbClr val="FF4614"/>
              </a:buClr>
              <a:buSzTx/>
              <a:buFont typeface="Arial" panose="020B0604020202020204" pitchFamily="34" charset="0"/>
              <a:buChar char="•"/>
              <a:tabLst/>
              <a:defRPr/>
            </a:pPr>
            <a:r>
              <a:rPr kumimoji="0" lang="fr-CA" sz="2000" b="0" i="0" u="none" strike="noStrike" kern="1200" cap="none" spc="0" normalizeH="0" baseline="0" noProof="0" dirty="0">
                <a:ln>
                  <a:noFill/>
                </a:ln>
                <a:solidFill>
                  <a:srgbClr val="1E1E1E"/>
                </a:solidFill>
                <a:effectLst/>
                <a:uLnTx/>
                <a:uFillTx/>
                <a:latin typeface="Arial"/>
                <a:ea typeface="+mn-ea"/>
                <a:cs typeface="Arial"/>
              </a:rPr>
              <a:t>Implantation de la fonction du Responsable à la protection des renseignements personnels</a:t>
            </a:r>
          </a:p>
          <a:p>
            <a:pPr marL="285750" marR="0" lvl="0" indent="-285750" algn="l" defTabSz="914400" rtl="0" eaLnBrk="1" fontAlgn="auto" latinLnBrk="0" hangingPunct="1">
              <a:lnSpc>
                <a:spcPct val="100000"/>
              </a:lnSpc>
              <a:spcBef>
                <a:spcPct val="20000"/>
              </a:spcBef>
              <a:spcAft>
                <a:spcPts val="0"/>
              </a:spcAft>
              <a:buClr>
                <a:srgbClr val="FF4614"/>
              </a:buClr>
              <a:buSzTx/>
              <a:buFont typeface="Arial" panose="020B0604020202020204" pitchFamily="34" charset="0"/>
              <a:buChar char="•"/>
              <a:tabLst/>
              <a:defRPr/>
            </a:pPr>
            <a:r>
              <a:rPr kumimoji="0" lang="fr-CA" sz="2000" b="0" i="0" u="none" strike="noStrike" kern="1200" cap="none" spc="0" normalizeH="0" baseline="0" noProof="0" dirty="0">
                <a:ln>
                  <a:noFill/>
                </a:ln>
                <a:solidFill>
                  <a:srgbClr val="1E1E1E"/>
                </a:solidFill>
                <a:effectLst/>
                <a:uLnTx/>
                <a:uFillTx/>
                <a:latin typeface="Arial"/>
                <a:ea typeface="+mn-ea"/>
                <a:cs typeface="Arial"/>
              </a:rPr>
              <a:t>Nouvelles obligations en matière de notification en cas d’incident de sécurité</a:t>
            </a:r>
          </a:p>
          <a:p>
            <a:pPr marL="285750" marR="0" lvl="0" indent="-285750" algn="l" defTabSz="914400" rtl="0" eaLnBrk="1" fontAlgn="auto" latinLnBrk="0" hangingPunct="1">
              <a:lnSpc>
                <a:spcPct val="100000"/>
              </a:lnSpc>
              <a:spcBef>
                <a:spcPct val="20000"/>
              </a:spcBef>
              <a:spcAft>
                <a:spcPts val="0"/>
              </a:spcAft>
              <a:buClr>
                <a:srgbClr val="FF4614"/>
              </a:buClr>
              <a:buSzTx/>
              <a:buFont typeface="Arial" panose="020B0604020202020204" pitchFamily="34" charset="0"/>
              <a:buChar char="•"/>
              <a:tabLst/>
              <a:defRPr/>
            </a:pPr>
            <a:r>
              <a:rPr kumimoji="0" lang="fr-CA" sz="2000" b="0" i="0" u="none" strike="noStrike" kern="1200" cap="none" spc="0" normalizeH="0" baseline="0" noProof="0" dirty="0">
                <a:ln>
                  <a:noFill/>
                </a:ln>
                <a:solidFill>
                  <a:srgbClr val="1E1E1E"/>
                </a:solidFill>
                <a:effectLst/>
                <a:uLnTx/>
                <a:uFillTx/>
                <a:latin typeface="Arial"/>
                <a:ea typeface="+mn-ea"/>
                <a:cs typeface="Arial"/>
              </a:rPr>
              <a:t>Nouvel encadrement de la communication de renseignements personnels sans le consentement de la personne concernée</a:t>
            </a:r>
          </a:p>
          <a:p>
            <a:pPr marL="285750" marR="0" lvl="0" indent="-285750" algn="l" defTabSz="914400" rtl="0" eaLnBrk="1" fontAlgn="auto" latinLnBrk="0" hangingPunct="1">
              <a:lnSpc>
                <a:spcPct val="100000"/>
              </a:lnSpc>
              <a:spcBef>
                <a:spcPct val="20000"/>
              </a:spcBef>
              <a:spcAft>
                <a:spcPts val="0"/>
              </a:spcAft>
              <a:buClr>
                <a:srgbClr val="FF4614"/>
              </a:buClr>
              <a:buSzTx/>
              <a:buFont typeface="Arial" panose="020B0604020202020204" pitchFamily="34" charset="0"/>
              <a:buChar char="•"/>
              <a:tabLst/>
              <a:defRPr/>
            </a:pPr>
            <a:r>
              <a:rPr kumimoji="0" lang="fr-CA" sz="2000" b="0" i="0" u="none" strike="noStrike" kern="1200" cap="none" spc="0" normalizeH="0" baseline="0" noProof="0" dirty="0">
                <a:ln>
                  <a:noFill/>
                </a:ln>
                <a:solidFill>
                  <a:srgbClr val="1E1E1E"/>
                </a:solidFill>
                <a:effectLst/>
                <a:uLnTx/>
                <a:uFillTx/>
                <a:latin typeface="Arial"/>
                <a:ea typeface="+mn-ea"/>
                <a:cs typeface="Arial"/>
              </a:rPr>
              <a:t>Obligation de divulguer toute banque de caractéristiques ou de mesures biométriques à la Commission au moins 60 jours avant sa mise en service</a:t>
            </a:r>
          </a:p>
          <a:p>
            <a:pPr marL="285750" marR="0" lvl="0" indent="-285750" algn="l" defTabSz="914400" rtl="0" eaLnBrk="1" fontAlgn="auto" latinLnBrk="0" hangingPunct="1">
              <a:lnSpc>
                <a:spcPct val="100000"/>
              </a:lnSpc>
              <a:spcBef>
                <a:spcPct val="20000"/>
              </a:spcBef>
              <a:spcAft>
                <a:spcPts val="0"/>
              </a:spcAft>
              <a:buClr>
                <a:srgbClr val="FF4614"/>
              </a:buClr>
              <a:buSzTx/>
              <a:buFont typeface="Arial" panose="020B0604020202020204" pitchFamily="34" charset="0"/>
              <a:buChar char="•"/>
              <a:tabLst/>
              <a:defRPr/>
            </a:pPr>
            <a:r>
              <a:rPr kumimoji="0" lang="fr-CA" sz="2000" b="0" i="0" u="none" strike="noStrike" kern="1200" cap="none" spc="0" normalizeH="0" baseline="0" noProof="0" dirty="0">
                <a:ln>
                  <a:noFill/>
                </a:ln>
                <a:solidFill>
                  <a:srgbClr val="1E1E1E"/>
                </a:solidFill>
                <a:effectLst/>
                <a:uLnTx/>
                <a:uFillTx/>
                <a:latin typeface="Arial"/>
                <a:ea typeface="+mn-ea"/>
                <a:cs typeface="Arial"/>
              </a:rPr>
              <a:t>Obligation de divulguer la vérification ou la confirmation d’identité faite au moyen de caractéristiques ou de mesures biométriques</a:t>
            </a:r>
          </a:p>
          <a:p>
            <a:pPr marL="285750" marR="0" lvl="0" indent="-285750" algn="l" defTabSz="914400" rtl="0" eaLnBrk="1" fontAlgn="auto" latinLnBrk="0" hangingPunct="1">
              <a:lnSpc>
                <a:spcPct val="100000"/>
              </a:lnSpc>
              <a:spcBef>
                <a:spcPct val="20000"/>
              </a:spcBef>
              <a:spcAft>
                <a:spcPts val="0"/>
              </a:spcAft>
              <a:buClr>
                <a:srgbClr val="FF4614"/>
              </a:buClr>
              <a:buSzTx/>
              <a:buFont typeface="Arial" panose="020B0604020202020204" pitchFamily="34" charset="0"/>
              <a:buChar char="•"/>
              <a:tabLst/>
              <a:defRPr/>
            </a:pPr>
            <a:endParaRPr lang="fr-CA" sz="2000" dirty="0"/>
          </a:p>
          <a:p>
            <a:pPr marR="0" lvl="0" algn="l" defTabSz="914400" rtl="0" eaLnBrk="1" fontAlgn="auto" latinLnBrk="0" hangingPunct="1">
              <a:lnSpc>
                <a:spcPct val="100000"/>
              </a:lnSpc>
              <a:spcBef>
                <a:spcPct val="20000"/>
              </a:spcBef>
              <a:spcAft>
                <a:spcPts val="0"/>
              </a:spcAft>
              <a:buClr>
                <a:srgbClr val="FF4614"/>
              </a:buClr>
              <a:buSzTx/>
              <a:tabLst/>
              <a:defRPr/>
            </a:pPr>
            <a:r>
              <a:rPr lang="fr-CA" sz="3600" dirty="0">
                <a:solidFill>
                  <a:srgbClr val="DD5C59"/>
                </a:solidFill>
                <a:latin typeface="Arial"/>
                <a:cs typeface="Arial"/>
              </a:rPr>
              <a:t>2. </a:t>
            </a:r>
            <a:r>
              <a:rPr lang="fr-CA" sz="3600" b="1" u="sng" dirty="0">
                <a:latin typeface="Arial"/>
                <a:cs typeface="Arial"/>
              </a:rPr>
              <a:t>Septembre 2023</a:t>
            </a:r>
            <a:r>
              <a:rPr lang="fr-CA" sz="3600" dirty="0">
                <a:latin typeface="Arial"/>
                <a:cs typeface="Arial"/>
              </a:rPr>
              <a:t>: </a:t>
            </a:r>
          </a:p>
          <a:p>
            <a:pPr marL="285750" marR="0" lvl="0" indent="-285750" algn="l" defTabSz="914400" rtl="0" eaLnBrk="1" fontAlgn="auto" latinLnBrk="0" hangingPunct="1">
              <a:lnSpc>
                <a:spcPct val="100000"/>
              </a:lnSpc>
              <a:spcBef>
                <a:spcPct val="20000"/>
              </a:spcBef>
              <a:spcAft>
                <a:spcPts val="0"/>
              </a:spcAft>
              <a:buClr>
                <a:srgbClr val="FF4614"/>
              </a:buClr>
              <a:buSzTx/>
              <a:buFont typeface="Arial" panose="020B0604020202020204" pitchFamily="34" charset="0"/>
              <a:buChar char="•"/>
              <a:tabLst/>
              <a:defRPr/>
            </a:pPr>
            <a:r>
              <a:rPr kumimoji="0" lang="fr-CA" sz="2000" b="0" i="0" u="none" strike="noStrike" kern="1200" cap="none" spc="0" normalizeH="0" baseline="0" noProof="0" dirty="0">
                <a:ln>
                  <a:noFill/>
                </a:ln>
                <a:solidFill>
                  <a:srgbClr val="1E1E1E"/>
                </a:solidFill>
                <a:effectLst/>
                <a:uLnTx/>
                <a:uFillTx/>
                <a:latin typeface="Arial"/>
                <a:ea typeface="+mn-ea"/>
                <a:cs typeface="Arial"/>
              </a:rPr>
              <a:t>Politiques et procédures en matière de PRP</a:t>
            </a:r>
          </a:p>
          <a:p>
            <a:pPr marL="285750" marR="0" lvl="0" indent="-285750" algn="l" defTabSz="914400" rtl="0" eaLnBrk="1" fontAlgn="auto" latinLnBrk="0" hangingPunct="1">
              <a:lnSpc>
                <a:spcPct val="100000"/>
              </a:lnSpc>
              <a:spcBef>
                <a:spcPct val="20000"/>
              </a:spcBef>
              <a:spcAft>
                <a:spcPts val="0"/>
              </a:spcAft>
              <a:buClr>
                <a:srgbClr val="FF4614"/>
              </a:buClr>
              <a:buSzTx/>
              <a:buFont typeface="Arial" panose="020B0604020202020204" pitchFamily="34" charset="0"/>
              <a:buChar char="•"/>
              <a:tabLst/>
              <a:defRPr/>
            </a:pPr>
            <a:r>
              <a:rPr lang="fr-CA" sz="2000" dirty="0">
                <a:solidFill>
                  <a:srgbClr val="1E1E1E"/>
                </a:solidFill>
                <a:latin typeface="Arial"/>
                <a:cs typeface="Arial"/>
              </a:rPr>
              <a:t>Nouvelles obligations en matière de transparence</a:t>
            </a:r>
          </a:p>
          <a:p>
            <a:pPr marL="285750" marR="0" lvl="0" indent="-285750" algn="l" defTabSz="914400" rtl="0" eaLnBrk="1" fontAlgn="auto" latinLnBrk="0" hangingPunct="1">
              <a:lnSpc>
                <a:spcPct val="100000"/>
              </a:lnSpc>
              <a:spcBef>
                <a:spcPct val="20000"/>
              </a:spcBef>
              <a:spcAft>
                <a:spcPts val="0"/>
              </a:spcAft>
              <a:buClr>
                <a:srgbClr val="FF4614"/>
              </a:buClr>
              <a:buSzTx/>
              <a:buFont typeface="Arial" panose="020B0604020202020204" pitchFamily="34" charset="0"/>
              <a:buChar char="•"/>
              <a:tabLst/>
              <a:defRPr/>
            </a:pPr>
            <a:r>
              <a:rPr kumimoji="0" lang="fr-CA" sz="2000" b="0" i="0" u="none" strike="noStrike" kern="1200" cap="none" spc="0" normalizeH="0" baseline="0" noProof="0" dirty="0">
                <a:ln>
                  <a:noFill/>
                </a:ln>
                <a:solidFill>
                  <a:srgbClr val="1E1E1E"/>
                </a:solidFill>
                <a:effectLst/>
                <a:uLnTx/>
                <a:uFillTx/>
                <a:latin typeface="Arial"/>
                <a:ea typeface="+mn-ea"/>
                <a:cs typeface="Arial"/>
              </a:rPr>
              <a:t>Anonymisation des données</a:t>
            </a:r>
          </a:p>
          <a:p>
            <a:pPr marL="285750" marR="0" lvl="0" indent="-285750" algn="l" defTabSz="914400" rtl="0" eaLnBrk="1" fontAlgn="auto" latinLnBrk="0" hangingPunct="1">
              <a:lnSpc>
                <a:spcPct val="100000"/>
              </a:lnSpc>
              <a:spcBef>
                <a:spcPct val="20000"/>
              </a:spcBef>
              <a:spcAft>
                <a:spcPts val="0"/>
              </a:spcAft>
              <a:buClr>
                <a:srgbClr val="FF4614"/>
              </a:buClr>
              <a:buSzTx/>
              <a:buFont typeface="Arial" panose="020B0604020202020204" pitchFamily="34" charset="0"/>
              <a:buChar char="•"/>
              <a:tabLst/>
              <a:defRPr/>
            </a:pPr>
            <a:r>
              <a:rPr lang="fr-CA" sz="2000" dirty="0" err="1">
                <a:solidFill>
                  <a:srgbClr val="1E1E1E"/>
                </a:solidFill>
                <a:latin typeface="Arial"/>
                <a:cs typeface="Arial"/>
              </a:rPr>
              <a:t>ÉFVP</a:t>
            </a:r>
            <a:endParaRPr lang="fr-CA" sz="2000" dirty="0">
              <a:solidFill>
                <a:srgbClr val="1E1E1E"/>
              </a:solidFill>
              <a:latin typeface="Arial"/>
              <a:cs typeface="Arial"/>
            </a:endParaRPr>
          </a:p>
          <a:p>
            <a:pPr marL="285750" marR="0" lvl="0" indent="-285750" algn="l" defTabSz="914400" rtl="0" eaLnBrk="1" fontAlgn="auto" latinLnBrk="0" hangingPunct="1">
              <a:lnSpc>
                <a:spcPct val="100000"/>
              </a:lnSpc>
              <a:spcBef>
                <a:spcPct val="20000"/>
              </a:spcBef>
              <a:spcAft>
                <a:spcPts val="0"/>
              </a:spcAft>
              <a:buClr>
                <a:srgbClr val="FF4614"/>
              </a:buClr>
              <a:buSzTx/>
              <a:buFont typeface="Arial" panose="020B0604020202020204" pitchFamily="34" charset="0"/>
              <a:buChar char="•"/>
              <a:tabLst/>
              <a:defRPr/>
            </a:pPr>
            <a:r>
              <a:rPr kumimoji="0" lang="fr-CA" sz="2000" b="0" i="0" u="none" strike="noStrike" kern="1200" cap="none" spc="0" normalizeH="0" baseline="0" noProof="0" dirty="0">
                <a:ln>
                  <a:noFill/>
                </a:ln>
                <a:solidFill>
                  <a:srgbClr val="1E1E1E"/>
                </a:solidFill>
                <a:effectLst/>
                <a:uLnTx/>
                <a:uFillTx/>
                <a:latin typeface="Arial"/>
                <a:ea typeface="+mn-ea"/>
                <a:cs typeface="Arial"/>
              </a:rPr>
              <a:t>Nouvelles r</a:t>
            </a:r>
            <a:r>
              <a:rPr lang="fr-CA" sz="2000" dirty="0" err="1">
                <a:solidFill>
                  <a:srgbClr val="1E1E1E"/>
                </a:solidFill>
                <a:latin typeface="Arial"/>
                <a:cs typeface="Arial"/>
              </a:rPr>
              <a:t>ègles</a:t>
            </a:r>
            <a:r>
              <a:rPr lang="fr-CA" sz="2000" dirty="0">
                <a:solidFill>
                  <a:srgbClr val="1E1E1E"/>
                </a:solidFill>
                <a:latin typeface="Arial"/>
                <a:cs typeface="Arial"/>
              </a:rPr>
              <a:t> concernant le consentement </a:t>
            </a:r>
          </a:p>
          <a:p>
            <a:pPr marL="285750" marR="0" lvl="0" indent="-285750" algn="l" defTabSz="914400" rtl="0" eaLnBrk="1" fontAlgn="auto" latinLnBrk="0" hangingPunct="1">
              <a:lnSpc>
                <a:spcPct val="100000"/>
              </a:lnSpc>
              <a:spcBef>
                <a:spcPct val="20000"/>
              </a:spcBef>
              <a:spcAft>
                <a:spcPts val="0"/>
              </a:spcAft>
              <a:buClr>
                <a:srgbClr val="FF4614"/>
              </a:buClr>
              <a:buSzTx/>
              <a:buFont typeface="Arial" panose="020B0604020202020204" pitchFamily="34" charset="0"/>
              <a:buChar char="•"/>
              <a:tabLst/>
              <a:defRPr/>
            </a:pPr>
            <a:r>
              <a:rPr kumimoji="0" lang="fr-CA" sz="2000" b="0" i="0" u="none" strike="noStrike" kern="1200" cap="none" spc="0" normalizeH="0" baseline="0" noProof="0" dirty="0">
                <a:ln>
                  <a:noFill/>
                </a:ln>
                <a:solidFill>
                  <a:srgbClr val="1E1E1E"/>
                </a:solidFill>
                <a:effectLst/>
                <a:uLnTx/>
                <a:uFillTx/>
                <a:latin typeface="Arial"/>
                <a:ea typeface="+mn-ea"/>
                <a:cs typeface="Arial"/>
              </a:rPr>
              <a:t>Obligation de prévoir, par défaut, les paramètres assurant le plus haut niveau de confidentialité du produit ou du service technologique offert au public</a:t>
            </a:r>
          </a:p>
          <a:p>
            <a:pPr marL="285750" marR="0" lvl="0" indent="-285750" algn="l" defTabSz="914400" rtl="0" eaLnBrk="1" fontAlgn="auto" latinLnBrk="0" hangingPunct="1">
              <a:lnSpc>
                <a:spcPct val="100000"/>
              </a:lnSpc>
              <a:spcBef>
                <a:spcPct val="20000"/>
              </a:spcBef>
              <a:spcAft>
                <a:spcPts val="0"/>
              </a:spcAft>
              <a:buClr>
                <a:srgbClr val="FF4614"/>
              </a:buClr>
              <a:buSzTx/>
              <a:buFont typeface="Arial" panose="020B0604020202020204" pitchFamily="34" charset="0"/>
              <a:buChar char="•"/>
              <a:tabLst/>
              <a:defRPr/>
            </a:pPr>
            <a:r>
              <a:rPr kumimoji="0" lang="fr-CA" sz="2000" b="0" i="0" u="none" strike="noStrike" kern="1200" cap="none" spc="0" normalizeH="0" baseline="0" noProof="0" dirty="0">
                <a:ln>
                  <a:noFill/>
                </a:ln>
                <a:solidFill>
                  <a:srgbClr val="1E1E1E"/>
                </a:solidFill>
                <a:effectLst/>
                <a:uLnTx/>
                <a:uFillTx/>
                <a:latin typeface="Arial"/>
                <a:ea typeface="+mn-ea"/>
                <a:cs typeface="Arial"/>
              </a:rPr>
              <a:t>Possibilité pour la Commission d’imposer des sanctions administratives pécuniaires</a:t>
            </a:r>
          </a:p>
          <a:p>
            <a:pPr marL="0" marR="0" algn="l" rtl="0">
              <a:lnSpc>
                <a:spcPct val="100000"/>
              </a:lnSpc>
              <a:spcBef>
                <a:spcPct val="20000"/>
              </a:spcBef>
              <a:buClr>
                <a:srgbClr val="FF4614"/>
              </a:buClr>
              <a:tabLst/>
              <a:defRPr/>
            </a:pPr>
            <a:endParaRPr lang="fr-CA" sz="2800" dirty="0">
              <a:solidFill>
                <a:srgbClr val="1E1E1E"/>
              </a:solidFill>
            </a:endParaRPr>
          </a:p>
          <a:p>
            <a:endParaRPr lang="fr-CA" sz="2800" dirty="0"/>
          </a:p>
        </p:txBody>
      </p:sp>
    </p:spTree>
    <p:extLst>
      <p:ext uri="{BB962C8B-B14F-4D97-AF65-F5344CB8AC3E}">
        <p14:creationId xmlns:p14="http://schemas.microsoft.com/office/powerpoint/2010/main" val="39872707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6D34B15E-8EAB-9BD3-1031-043062B6B76C}"/>
              </a:ext>
            </a:extLst>
          </p:cNvPr>
          <p:cNvSpPr>
            <a:spLocks noGrp="1"/>
          </p:cNvSpPr>
          <p:nvPr>
            <p:ph type="body" sz="quarter" idx="10"/>
          </p:nvPr>
        </p:nvSpPr>
        <p:spPr>
          <a:xfrm>
            <a:off x="2508250" y="930275"/>
            <a:ext cx="10900450" cy="3387599"/>
          </a:xfrm>
        </p:spPr>
        <p:txBody>
          <a:bodyPr/>
          <a:lstStyle/>
          <a:p>
            <a:pPr marL="1384300" indent="-1371600">
              <a:buAutoNum type="arabicPeriod"/>
            </a:pPr>
            <a:r>
              <a:rPr lang="fr-CA" sz="9600" b="1" dirty="0">
                <a:latin typeface="Arial" panose="020B0604020202020204" pitchFamily="34" charset="0"/>
                <a:ea typeface="Baskerville" panose="02020502070401020303" pitchFamily="18" charset="0"/>
                <a:cs typeface="Arial" panose="020B0604020202020204" pitchFamily="34" charset="0"/>
              </a:rPr>
              <a:t>Plan de présentation</a:t>
            </a:r>
          </a:p>
          <a:p>
            <a:endParaRPr lang="fr-CA" sz="2000" b="1" dirty="0">
              <a:latin typeface="Arial" panose="020B0604020202020204" pitchFamily="34" charset="0"/>
              <a:ea typeface="Baskerville" panose="02020502070401020303" pitchFamily="18" charset="0"/>
              <a:cs typeface="Arial" panose="020B0604020202020204" pitchFamily="34" charset="0"/>
            </a:endParaRPr>
          </a:p>
          <a:p>
            <a:endParaRPr lang="fr-CA" dirty="0"/>
          </a:p>
        </p:txBody>
      </p:sp>
      <p:sp>
        <p:nvSpPr>
          <p:cNvPr id="3" name="Espace réservé du texte 2">
            <a:extLst>
              <a:ext uri="{FF2B5EF4-FFF2-40B4-BE49-F238E27FC236}">
                <a16:creationId xmlns:a16="http://schemas.microsoft.com/office/drawing/2014/main" id="{08376D0A-E12C-3435-CADE-BACD707668F8}"/>
              </a:ext>
            </a:extLst>
          </p:cNvPr>
          <p:cNvSpPr>
            <a:spLocks noGrp="1"/>
          </p:cNvSpPr>
          <p:nvPr>
            <p:ph type="body" sz="quarter" idx="11"/>
          </p:nvPr>
        </p:nvSpPr>
        <p:spPr>
          <a:xfrm>
            <a:off x="2584450" y="3521075"/>
            <a:ext cx="7848600" cy="4800600"/>
          </a:xfrm>
        </p:spPr>
        <p:txBody>
          <a:bodyPr/>
          <a:lstStyle/>
          <a:p>
            <a:pPr marL="342900" marR="0" lvl="0" indent="-342900" algn="l" rtl="0" eaLnBrk="1" fontAlgn="auto" latinLnBrk="0" hangingPunct="1">
              <a:lnSpc>
                <a:spcPct val="100000"/>
              </a:lnSpc>
              <a:spcBef>
                <a:spcPct val="20000"/>
              </a:spcBef>
              <a:spcAft>
                <a:spcPts val="0"/>
              </a:spcAft>
              <a:buClr>
                <a:srgbClr val="FF4614"/>
              </a:buClr>
              <a:buSzTx/>
              <a:buFont typeface="+mj-lt"/>
              <a:buAutoNum type="arabicPeriod"/>
              <a:tabLst/>
              <a:defRPr/>
            </a:pPr>
            <a:r>
              <a:rPr lang="fr-CA" sz="2800" dirty="0">
                <a:latin typeface="Arial" panose="020B0604020202020204" pitchFamily="34" charset="0"/>
                <a:cs typeface="Arial" panose="020B0604020202020204" pitchFamily="34" charset="0"/>
              </a:rPr>
              <a:t>Consentement en pharmacie</a:t>
            </a:r>
          </a:p>
          <a:p>
            <a:pPr marL="342900" indent="-342900">
              <a:spcBef>
                <a:spcPct val="20000"/>
              </a:spcBef>
              <a:buClr>
                <a:srgbClr val="FF4614"/>
              </a:buClr>
              <a:buFont typeface="+mj-lt"/>
              <a:buAutoNum type="arabicPeriod"/>
              <a:defRPr/>
            </a:pPr>
            <a:r>
              <a:rPr lang="fr-CA" sz="2800" dirty="0">
                <a:latin typeface="Arial" panose="020B0604020202020204" pitchFamily="34" charset="0"/>
                <a:cs typeface="Arial" panose="020B0604020202020204" pitchFamily="34" charset="0"/>
              </a:rPr>
              <a:t>Mise en place d'un programme de conformité</a:t>
            </a:r>
          </a:p>
          <a:p>
            <a:pPr marL="342900" indent="-342900" defTabSz="914400">
              <a:spcBef>
                <a:spcPct val="20000"/>
              </a:spcBef>
              <a:buClr>
                <a:srgbClr val="FF4614"/>
              </a:buClr>
              <a:buFont typeface="+mj-lt"/>
              <a:buAutoNum type="arabicPeriod"/>
              <a:defRPr/>
            </a:pPr>
            <a:r>
              <a:rPr lang="fr-CA" sz="2800" dirty="0">
                <a:latin typeface="Arial" panose="020B0604020202020204" pitchFamily="34" charset="0"/>
                <a:cs typeface="Arial" panose="020B0604020202020204" pitchFamily="34" charset="0"/>
              </a:rPr>
              <a:t>Évaluation des facteurs relatifs à la vie privée</a:t>
            </a:r>
          </a:p>
          <a:p>
            <a:pPr marL="342900" marR="0" lvl="0" indent="-342900" algn="l" defTabSz="914400" rtl="0" eaLnBrk="1" fontAlgn="auto" latinLnBrk="0" hangingPunct="1">
              <a:lnSpc>
                <a:spcPct val="100000"/>
              </a:lnSpc>
              <a:spcBef>
                <a:spcPct val="20000"/>
              </a:spcBef>
              <a:spcAft>
                <a:spcPts val="0"/>
              </a:spcAft>
              <a:buClr>
                <a:srgbClr val="FF4614"/>
              </a:buClr>
              <a:buSzTx/>
              <a:buFont typeface="+mj-lt"/>
              <a:buAutoNum type="arabicPeriod"/>
              <a:tabLst/>
              <a:defRPr/>
            </a:pPr>
            <a:r>
              <a:rPr lang="fr-CA" sz="2800" dirty="0">
                <a:latin typeface="Arial" panose="020B0604020202020204" pitchFamily="34" charset="0"/>
                <a:cs typeface="Arial" panose="020B0604020202020204" pitchFamily="34" charset="0"/>
              </a:rPr>
              <a:t>Incidents de sécurité</a:t>
            </a:r>
          </a:p>
          <a:p>
            <a:pPr marL="342900" marR="0" indent="-342900" algn="l" rtl="0">
              <a:lnSpc>
                <a:spcPct val="100000"/>
              </a:lnSpc>
              <a:spcBef>
                <a:spcPct val="20000"/>
              </a:spcBef>
              <a:buClr>
                <a:srgbClr val="FF4614"/>
              </a:buClr>
              <a:buFont typeface="+mj-lt"/>
              <a:buAutoNum type="arabicPeriod"/>
              <a:tabLst/>
              <a:defRPr/>
            </a:pPr>
            <a:r>
              <a:rPr lang="fr-CA" sz="2800" dirty="0">
                <a:latin typeface="Arial" panose="020B0604020202020204" pitchFamily="34" charset="0"/>
                <a:cs typeface="Arial" panose="020B0604020202020204" pitchFamily="34" charset="0"/>
              </a:rPr>
              <a:t>Mesures de sécurité</a:t>
            </a:r>
          </a:p>
          <a:p>
            <a:pPr marL="342900" marR="0" indent="-342900" algn="l" rtl="0">
              <a:lnSpc>
                <a:spcPct val="100000"/>
              </a:lnSpc>
              <a:spcBef>
                <a:spcPct val="20000"/>
              </a:spcBef>
              <a:buClr>
                <a:srgbClr val="FF4614"/>
              </a:buClr>
              <a:buFont typeface="+mj-lt"/>
              <a:buAutoNum type="arabicPeriod"/>
              <a:tabLst/>
              <a:defRPr/>
            </a:pPr>
            <a:r>
              <a:rPr lang="fr-CA" sz="2800" dirty="0">
                <a:latin typeface="Arial" panose="020B0604020202020204" pitchFamily="34" charset="0"/>
                <a:cs typeface="Arial" panose="020B0604020202020204" pitchFamily="34" charset="0"/>
              </a:rPr>
              <a:t>Dépersonnalisation, anonymisation et destruction</a:t>
            </a:r>
          </a:p>
          <a:p>
            <a:pPr marL="342900" marR="0" lvl="0" indent="-342900" algn="l" defTabSz="914400" rtl="0" eaLnBrk="1" fontAlgn="auto" latinLnBrk="0" hangingPunct="1">
              <a:lnSpc>
                <a:spcPct val="100000"/>
              </a:lnSpc>
              <a:spcBef>
                <a:spcPct val="20000"/>
              </a:spcBef>
              <a:spcAft>
                <a:spcPts val="0"/>
              </a:spcAft>
              <a:buClr>
                <a:srgbClr val="FF4614"/>
              </a:buClr>
              <a:buSzTx/>
              <a:buFont typeface="+mj-lt"/>
              <a:buAutoNum type="arabicPeriod"/>
              <a:tabLst/>
              <a:defRPr/>
            </a:pPr>
            <a:endParaRPr lang="fr-CA" sz="2800" dirty="0">
              <a:solidFill>
                <a:srgbClr val="1E1E1E"/>
              </a:solidFill>
              <a:latin typeface="Arial"/>
              <a:cs typeface="Arial"/>
            </a:endParaRPr>
          </a:p>
          <a:p>
            <a:endParaRPr lang="fr-CA" sz="2800" dirty="0"/>
          </a:p>
        </p:txBody>
      </p:sp>
    </p:spTree>
    <p:extLst>
      <p:ext uri="{BB962C8B-B14F-4D97-AF65-F5344CB8AC3E}">
        <p14:creationId xmlns:p14="http://schemas.microsoft.com/office/powerpoint/2010/main" val="642227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B8DAD11C-12D8-CADB-4050-9CCB9C89C283}"/>
              </a:ext>
            </a:extLst>
          </p:cNvPr>
          <p:cNvSpPr>
            <a:spLocks noGrp="1"/>
          </p:cNvSpPr>
          <p:nvPr>
            <p:ph type="body" sz="quarter" idx="10"/>
          </p:nvPr>
        </p:nvSpPr>
        <p:spPr/>
        <p:txBody>
          <a:bodyPr/>
          <a:lstStyle/>
          <a:p>
            <a:r>
              <a:rPr lang="fr-CA" sz="3200" dirty="0"/>
              <a:t>Nouvelles obligations pour la gestion des renseignements personnels</a:t>
            </a:r>
          </a:p>
          <a:p>
            <a:endParaRPr lang="fr-CA" dirty="0"/>
          </a:p>
        </p:txBody>
      </p:sp>
      <p:sp>
        <p:nvSpPr>
          <p:cNvPr id="3" name="Espace réservé du texte 2">
            <a:extLst>
              <a:ext uri="{FF2B5EF4-FFF2-40B4-BE49-F238E27FC236}">
                <a16:creationId xmlns:a16="http://schemas.microsoft.com/office/drawing/2014/main" id="{0EFAA99B-70E9-166C-A63E-54C9BD762985}"/>
              </a:ext>
            </a:extLst>
          </p:cNvPr>
          <p:cNvSpPr>
            <a:spLocks noGrp="1"/>
          </p:cNvSpPr>
          <p:nvPr>
            <p:ph type="body" sz="quarter" idx="11"/>
          </p:nvPr>
        </p:nvSpPr>
        <p:spPr>
          <a:xfrm>
            <a:off x="784242" y="2434362"/>
            <a:ext cx="14297008" cy="781200"/>
          </a:xfrm>
        </p:spPr>
        <p:txBody>
          <a:bodyPr/>
          <a:lstStyle/>
          <a:p>
            <a:r>
              <a:rPr lang="fr-CA" sz="2600" b="1" dirty="0"/>
              <a:t>1. Consentement en vertu de la Loi 25</a:t>
            </a:r>
          </a:p>
        </p:txBody>
      </p:sp>
      <p:sp>
        <p:nvSpPr>
          <p:cNvPr id="4" name="Espace réservé du texte 3">
            <a:extLst>
              <a:ext uri="{FF2B5EF4-FFF2-40B4-BE49-F238E27FC236}">
                <a16:creationId xmlns:a16="http://schemas.microsoft.com/office/drawing/2014/main" id="{8AAF7A34-1214-C065-49D6-894772832075}"/>
              </a:ext>
            </a:extLst>
          </p:cNvPr>
          <p:cNvSpPr>
            <a:spLocks noGrp="1"/>
          </p:cNvSpPr>
          <p:nvPr>
            <p:ph type="body" sz="quarter" idx="12"/>
          </p:nvPr>
        </p:nvSpPr>
        <p:spPr>
          <a:xfrm>
            <a:off x="784242" y="3675599"/>
            <a:ext cx="8967600" cy="5636675"/>
          </a:xfrm>
        </p:spPr>
        <p:txBody>
          <a:bodyPr/>
          <a:lstStyle/>
          <a:p>
            <a:pPr marR="0" lvl="0" algn="l" defTabSz="685800" rtl="0" eaLnBrk="1" fontAlgn="auto" latinLnBrk="0" hangingPunct="1">
              <a:lnSpc>
                <a:spcPct val="90000"/>
              </a:lnSpc>
              <a:spcBef>
                <a:spcPts val="750"/>
              </a:spcBef>
              <a:spcAft>
                <a:spcPts val="0"/>
              </a:spcAft>
              <a:buClr>
                <a:schemeClr val="accent2"/>
              </a:buClr>
              <a:buSzTx/>
              <a:buFont typeface="Symbol" panose="05050102010706020507" pitchFamily="18" charset="2"/>
              <a:buChar char="·"/>
              <a:tabLst/>
              <a:defRPr/>
            </a:pPr>
            <a:r>
              <a:rPr kumimoji="0" lang="fr-CA" sz="2200" b="1" i="0" u="none" strike="noStrike" kern="1200" cap="none" spc="0" normalizeH="0" baseline="0" noProof="0" dirty="0">
                <a:ln>
                  <a:noFill/>
                </a:ln>
                <a:solidFill>
                  <a:srgbClr val="2B2F36"/>
                </a:solidFill>
                <a:effectLst/>
                <a:uLnTx/>
                <a:uFillTx/>
                <a:latin typeface="Arial" panose="020B0604020202020204" pitchFamily="34" charset="0"/>
                <a:cs typeface="Arial" panose="020B0604020202020204" pitchFamily="34" charset="0"/>
              </a:rPr>
              <a:t> Le consentement doit être</a:t>
            </a:r>
          </a:p>
          <a:p>
            <a:pPr marL="538163" marR="0" lvl="1" indent="-273050" algn="l" defTabSz="914400" rtl="0" eaLnBrk="1" fontAlgn="auto" latinLnBrk="0" hangingPunct="1">
              <a:lnSpc>
                <a:spcPct val="100000"/>
              </a:lnSpc>
              <a:spcBef>
                <a:spcPct val="20000"/>
              </a:spcBef>
              <a:spcAft>
                <a:spcPts val="0"/>
              </a:spcAft>
              <a:buClr>
                <a:srgbClr val="FF4614"/>
              </a:buClr>
              <a:buSzTx/>
              <a:buFont typeface="Wingdings" panose="05000000000000000000" pitchFamily="2" charset="2"/>
              <a:buChar char="ü"/>
              <a:tabLst/>
              <a:defRPr/>
            </a:pPr>
            <a:r>
              <a:rPr kumimoji="0" lang="fr-CA" sz="2200" i="0" u="none" strike="noStrike" kern="1200" cap="none" spc="0" normalizeH="0" baseline="0" noProof="0" dirty="0">
                <a:ln>
                  <a:noFill/>
                </a:ln>
                <a:solidFill>
                  <a:srgbClr val="2B2F36"/>
                </a:solidFill>
                <a:effectLst/>
                <a:uLnTx/>
                <a:uFillTx/>
                <a:latin typeface="Arial" panose="020B0604020202020204" pitchFamily="34" charset="0"/>
                <a:cs typeface="Arial" panose="020B0604020202020204" pitchFamily="34" charset="0"/>
              </a:rPr>
              <a:t>Manifeste dès qu’il s’agit d’un </a:t>
            </a:r>
            <a:r>
              <a:rPr kumimoji="0" lang="fr-CA" sz="2200" i="0" u="none" strike="noStrike" kern="1200" cap="none" spc="0" normalizeH="0" baseline="0" noProof="0" dirty="0" err="1">
                <a:ln>
                  <a:noFill/>
                </a:ln>
                <a:solidFill>
                  <a:srgbClr val="2B2F36"/>
                </a:solidFill>
                <a:effectLst/>
                <a:uLnTx/>
                <a:uFillTx/>
                <a:latin typeface="Arial" panose="020B0604020202020204" pitchFamily="34" charset="0"/>
                <a:cs typeface="Arial" panose="020B0604020202020204" pitchFamily="34" charset="0"/>
              </a:rPr>
              <a:t>RP</a:t>
            </a:r>
            <a:r>
              <a:rPr kumimoji="0" lang="fr-CA" sz="2200" i="0" u="none" strike="noStrike" kern="1200" cap="none" spc="0" normalizeH="0" baseline="0" noProof="0" dirty="0">
                <a:ln>
                  <a:noFill/>
                </a:ln>
                <a:solidFill>
                  <a:srgbClr val="2B2F36"/>
                </a:solidFill>
                <a:effectLst/>
                <a:uLnTx/>
                <a:uFillTx/>
                <a:latin typeface="Arial" panose="020B0604020202020204" pitchFamily="34" charset="0"/>
                <a:cs typeface="Arial" panose="020B0604020202020204" pitchFamily="34" charset="0"/>
              </a:rPr>
              <a:t> </a:t>
            </a:r>
            <a:r>
              <a:rPr kumimoji="0" lang="fr-CA" sz="2200" b="1" i="0" u="none" strike="noStrike" kern="1200" cap="none" spc="0" normalizeH="0" baseline="0" noProof="0" dirty="0">
                <a:ln>
                  <a:noFill/>
                </a:ln>
                <a:solidFill>
                  <a:srgbClr val="2B2F36"/>
                </a:solidFill>
                <a:effectLst/>
                <a:uLnTx/>
                <a:uFillTx/>
                <a:latin typeface="Arial" panose="020B0604020202020204" pitchFamily="34" charset="0"/>
                <a:cs typeface="Arial" panose="020B0604020202020204" pitchFamily="34" charset="0"/>
              </a:rPr>
              <a:t>sensible</a:t>
            </a:r>
          </a:p>
          <a:p>
            <a:pPr marL="538163" marR="0" lvl="1" indent="-273050" algn="l" defTabSz="914400" rtl="0" eaLnBrk="1" fontAlgn="auto" latinLnBrk="0" hangingPunct="1">
              <a:lnSpc>
                <a:spcPct val="100000"/>
              </a:lnSpc>
              <a:spcBef>
                <a:spcPct val="20000"/>
              </a:spcBef>
              <a:spcAft>
                <a:spcPts val="0"/>
              </a:spcAft>
              <a:buClr>
                <a:srgbClr val="FF4614"/>
              </a:buClr>
              <a:buSzTx/>
              <a:buFont typeface="Wingdings" panose="05000000000000000000" pitchFamily="2" charset="2"/>
              <a:buChar char="ü"/>
              <a:tabLst/>
              <a:defRPr/>
            </a:pPr>
            <a:r>
              <a:rPr lang="fr-CA" sz="2200" dirty="0">
                <a:solidFill>
                  <a:srgbClr val="2B2F36"/>
                </a:solidFill>
                <a:latin typeface="Arial" panose="020B0604020202020204" pitchFamily="34" charset="0"/>
                <a:cs typeface="Arial" panose="020B0604020202020204" pitchFamily="34" charset="0"/>
              </a:rPr>
              <a:t>Libre</a:t>
            </a:r>
          </a:p>
          <a:p>
            <a:pPr marL="538163" marR="0" lvl="1" indent="-273050" algn="l" defTabSz="914400" rtl="0" eaLnBrk="1" fontAlgn="auto" latinLnBrk="0" hangingPunct="1">
              <a:lnSpc>
                <a:spcPct val="100000"/>
              </a:lnSpc>
              <a:spcBef>
                <a:spcPct val="20000"/>
              </a:spcBef>
              <a:spcAft>
                <a:spcPts val="0"/>
              </a:spcAft>
              <a:buClr>
                <a:srgbClr val="FF4614"/>
              </a:buClr>
              <a:buSzTx/>
              <a:buFont typeface="Wingdings" panose="05000000000000000000" pitchFamily="2" charset="2"/>
              <a:buChar char="ü"/>
              <a:tabLst/>
              <a:defRPr/>
            </a:pPr>
            <a:r>
              <a:rPr lang="fr-CA" sz="2200" dirty="0">
                <a:solidFill>
                  <a:srgbClr val="2B2F36"/>
                </a:solidFill>
                <a:latin typeface="Arial" panose="020B0604020202020204" pitchFamily="34" charset="0"/>
                <a:cs typeface="Arial" panose="020B0604020202020204" pitchFamily="34" charset="0"/>
              </a:rPr>
              <a:t>Éclairé</a:t>
            </a:r>
          </a:p>
          <a:p>
            <a:pPr marL="538163" marR="0" lvl="1" indent="-273050" algn="l" defTabSz="914400" rtl="0" eaLnBrk="1" fontAlgn="auto" latinLnBrk="0" hangingPunct="1">
              <a:lnSpc>
                <a:spcPct val="100000"/>
              </a:lnSpc>
              <a:spcBef>
                <a:spcPct val="20000"/>
              </a:spcBef>
              <a:spcAft>
                <a:spcPts val="0"/>
              </a:spcAft>
              <a:buClr>
                <a:srgbClr val="FF4614"/>
              </a:buClr>
              <a:buSzTx/>
              <a:buFont typeface="Wingdings" panose="05000000000000000000" pitchFamily="2" charset="2"/>
              <a:buChar char="ü"/>
              <a:tabLst/>
              <a:defRPr/>
            </a:pPr>
            <a:r>
              <a:rPr lang="fr-CA" sz="2200" dirty="0">
                <a:solidFill>
                  <a:srgbClr val="2B2F36"/>
                </a:solidFill>
                <a:latin typeface="Arial" panose="020B0604020202020204" pitchFamily="34" charset="0"/>
                <a:cs typeface="Arial" panose="020B0604020202020204" pitchFamily="34" charset="0"/>
              </a:rPr>
              <a:t>À des fins spécifiques</a:t>
            </a:r>
          </a:p>
          <a:p>
            <a:pPr marL="538163" marR="0" lvl="1" indent="-273050" algn="l" defTabSz="914400" rtl="0" eaLnBrk="1" fontAlgn="auto" latinLnBrk="0" hangingPunct="1">
              <a:lnSpc>
                <a:spcPct val="100000"/>
              </a:lnSpc>
              <a:spcBef>
                <a:spcPct val="20000"/>
              </a:spcBef>
              <a:spcAft>
                <a:spcPts val="0"/>
              </a:spcAft>
              <a:buClr>
                <a:srgbClr val="FF4614"/>
              </a:buClr>
              <a:buSzTx/>
              <a:buFont typeface="Wingdings" panose="05000000000000000000" pitchFamily="2" charset="2"/>
              <a:buChar char="ü"/>
              <a:tabLst/>
              <a:defRPr/>
            </a:pPr>
            <a:r>
              <a:rPr lang="fr-CA" sz="2200" dirty="0">
                <a:solidFill>
                  <a:srgbClr val="2B2F36"/>
                </a:solidFill>
                <a:latin typeface="Arial" panose="020B0604020202020204" pitchFamily="34" charset="0"/>
                <a:cs typeface="Arial" panose="020B0604020202020204" pitchFamily="34" charset="0"/>
              </a:rPr>
              <a:t>Demandé à chacune de ces fins, dans des termes simples et clairs</a:t>
            </a:r>
          </a:p>
          <a:p>
            <a:pPr marL="685800" lvl="2" indent="0">
              <a:spcBef>
                <a:spcPts val="750"/>
              </a:spcBef>
              <a:buNone/>
              <a:defRPr/>
            </a:pPr>
            <a:endParaRPr lang="fr-CA" sz="2200" dirty="0">
              <a:solidFill>
                <a:srgbClr val="2B2F36"/>
              </a:solidFill>
              <a:latin typeface="Arial" panose="020B0604020202020204" pitchFamily="34" charset="0"/>
              <a:cs typeface="Arial" panose="020B0604020202020204" pitchFamily="34" charset="0"/>
            </a:endParaRPr>
          </a:p>
          <a:p>
            <a:pPr>
              <a:buClr>
                <a:schemeClr val="accent2"/>
              </a:buClr>
              <a:buFont typeface="Symbol" panose="05050102010706020507" pitchFamily="18" charset="2"/>
              <a:buChar char="·"/>
              <a:defRPr/>
            </a:pPr>
            <a:r>
              <a:rPr lang="fr-CA" sz="2200" dirty="0">
                <a:solidFill>
                  <a:srgbClr val="2B2F36"/>
                </a:solidFill>
                <a:latin typeface="Arial" panose="020B0604020202020204" pitchFamily="34" charset="0"/>
                <a:cs typeface="Arial" panose="020B0604020202020204" pitchFamily="34" charset="0"/>
              </a:rPr>
              <a:t> Renseignements personnels sensibles sont notamment :</a:t>
            </a:r>
          </a:p>
          <a:p>
            <a:pPr marL="538163" marR="0" lvl="1" indent="-273050" algn="l" defTabSz="914400" rtl="0" eaLnBrk="1" fontAlgn="auto" latinLnBrk="0" hangingPunct="1">
              <a:lnSpc>
                <a:spcPct val="100000"/>
              </a:lnSpc>
              <a:spcBef>
                <a:spcPct val="20000"/>
              </a:spcBef>
              <a:spcAft>
                <a:spcPts val="0"/>
              </a:spcAft>
              <a:buClr>
                <a:srgbClr val="FF4614"/>
              </a:buClr>
              <a:buSzTx/>
              <a:buFont typeface="Wingdings" panose="05000000000000000000" pitchFamily="2" charset="2"/>
              <a:buChar char="ü"/>
              <a:tabLst/>
              <a:defRPr/>
            </a:pPr>
            <a:r>
              <a:rPr lang="fr-CA" sz="2200" dirty="0">
                <a:solidFill>
                  <a:srgbClr val="2B2F36"/>
                </a:solidFill>
                <a:latin typeface="Arial" panose="020B0604020202020204" pitchFamily="34" charset="0"/>
                <a:cs typeface="Arial" panose="020B0604020202020204" pitchFamily="34" charset="0"/>
              </a:rPr>
              <a:t>Renseignements médicaux;</a:t>
            </a:r>
          </a:p>
          <a:p>
            <a:pPr marL="538163" marR="0" lvl="1" indent="-273050" algn="l" defTabSz="914400" rtl="0" eaLnBrk="1" fontAlgn="auto" latinLnBrk="0" hangingPunct="1">
              <a:lnSpc>
                <a:spcPct val="100000"/>
              </a:lnSpc>
              <a:spcBef>
                <a:spcPct val="20000"/>
              </a:spcBef>
              <a:spcAft>
                <a:spcPts val="0"/>
              </a:spcAft>
              <a:buClr>
                <a:srgbClr val="FF4614"/>
              </a:buClr>
              <a:buSzTx/>
              <a:buFont typeface="Wingdings" panose="05000000000000000000" pitchFamily="2" charset="2"/>
              <a:buChar char="ü"/>
              <a:tabLst/>
              <a:defRPr/>
            </a:pPr>
            <a:r>
              <a:rPr lang="fr-CA" sz="2200" dirty="0">
                <a:solidFill>
                  <a:srgbClr val="2B2F36"/>
                </a:solidFill>
                <a:latin typeface="Arial" panose="020B0604020202020204" pitchFamily="34" charset="0"/>
                <a:cs typeface="Arial" panose="020B0604020202020204" pitchFamily="34" charset="0"/>
              </a:rPr>
              <a:t>Renseignements biométrique:</a:t>
            </a:r>
          </a:p>
          <a:p>
            <a:pPr marL="538163" marR="0" lvl="1" indent="-273050" algn="l" defTabSz="914400" rtl="0" eaLnBrk="1" fontAlgn="auto" latinLnBrk="0" hangingPunct="1">
              <a:lnSpc>
                <a:spcPct val="100000"/>
              </a:lnSpc>
              <a:spcBef>
                <a:spcPct val="20000"/>
              </a:spcBef>
              <a:spcAft>
                <a:spcPts val="0"/>
              </a:spcAft>
              <a:buClr>
                <a:srgbClr val="FF4614"/>
              </a:buClr>
              <a:buSzTx/>
              <a:buFont typeface="Wingdings" panose="05000000000000000000" pitchFamily="2" charset="2"/>
              <a:buChar char="ü"/>
              <a:tabLst/>
              <a:defRPr/>
            </a:pPr>
            <a:r>
              <a:rPr lang="fr-CA" sz="2200" dirty="0">
                <a:solidFill>
                  <a:srgbClr val="2B2F36"/>
                </a:solidFill>
                <a:latin typeface="Arial" panose="020B0604020202020204" pitchFamily="34" charset="0"/>
                <a:cs typeface="Arial" panose="020B0604020202020204" pitchFamily="34" charset="0"/>
              </a:rPr>
              <a:t>Ou autrement intime;</a:t>
            </a:r>
          </a:p>
          <a:p>
            <a:pPr marL="538163" marR="0" lvl="1" indent="-273050" algn="l" defTabSz="914400" rtl="0" eaLnBrk="1" fontAlgn="auto" latinLnBrk="0" hangingPunct="1">
              <a:lnSpc>
                <a:spcPct val="100000"/>
              </a:lnSpc>
              <a:spcBef>
                <a:spcPct val="20000"/>
              </a:spcBef>
              <a:spcAft>
                <a:spcPts val="0"/>
              </a:spcAft>
              <a:buClr>
                <a:srgbClr val="FF4614"/>
              </a:buClr>
              <a:buSzTx/>
              <a:buFont typeface="Wingdings" panose="05000000000000000000" pitchFamily="2" charset="2"/>
              <a:buChar char="ü"/>
              <a:tabLst/>
              <a:defRPr/>
            </a:pPr>
            <a:r>
              <a:rPr lang="fr-CA" sz="2200" dirty="0">
                <a:solidFill>
                  <a:srgbClr val="2B2F36"/>
                </a:solidFill>
                <a:latin typeface="Arial" panose="020B0604020202020204" pitchFamily="34" charset="0"/>
                <a:cs typeface="Arial" panose="020B0604020202020204" pitchFamily="34" charset="0"/>
              </a:rPr>
              <a:t>Ou en raison du contexte de son utilisation ou de sa communication, suscite un haut degré d’attente raisonnable en matière de vie privée</a:t>
            </a:r>
          </a:p>
          <a:p>
            <a:pPr marL="628650" lvl="1" indent="-285750">
              <a:buFont typeface="Wingdings" panose="05000000000000000000" pitchFamily="2" charset="2"/>
              <a:buChar char="Ø"/>
            </a:pPr>
            <a:endParaRPr lang="fr-CA" sz="1400" dirty="0">
              <a:latin typeface="Arial" panose="020B0604020202020204" pitchFamily="34" charset="0"/>
              <a:cs typeface="Arial" panose="020B0604020202020204" pitchFamily="34" charset="0"/>
            </a:endParaRPr>
          </a:p>
          <a:p>
            <a:pPr marL="685800" lvl="2" indent="0">
              <a:spcBef>
                <a:spcPts val="750"/>
              </a:spcBef>
              <a:buFont typeface="Arial" panose="020B0604020202020204" pitchFamily="34" charset="0"/>
              <a:buNone/>
              <a:defRPr/>
            </a:pPr>
            <a:endParaRPr lang="fr-CA" sz="1300" dirty="0">
              <a:solidFill>
                <a:srgbClr val="2B2F36"/>
              </a:solidFill>
            </a:endParaRPr>
          </a:p>
          <a:p>
            <a:pPr lvl="2">
              <a:spcBef>
                <a:spcPts val="750"/>
              </a:spcBef>
              <a:buFont typeface="Wingdings" panose="05000000000000000000" pitchFamily="2" charset="2"/>
              <a:buChar char="Ø"/>
              <a:defRPr/>
            </a:pPr>
            <a:endParaRPr lang="fr-CA" sz="1400" dirty="0">
              <a:solidFill>
                <a:srgbClr val="2B2F36"/>
              </a:solidFill>
            </a:endParaRPr>
          </a:p>
          <a:p>
            <a:pPr lvl="2">
              <a:spcBef>
                <a:spcPts val="750"/>
              </a:spcBef>
              <a:buFont typeface="Wingdings" panose="05000000000000000000" pitchFamily="2" charset="2"/>
              <a:buChar char="Ø"/>
              <a:defRPr/>
            </a:pPr>
            <a:endParaRPr lang="fr-CA" sz="1400" dirty="0">
              <a:solidFill>
                <a:srgbClr val="2B2F36"/>
              </a:solidFill>
            </a:endParaRPr>
          </a:p>
          <a:p>
            <a:pPr marL="685800" lvl="2" indent="0">
              <a:spcBef>
                <a:spcPts val="750"/>
              </a:spcBef>
              <a:buFont typeface="Arial" panose="020B0604020202020204" pitchFamily="34" charset="0"/>
              <a:buNone/>
              <a:defRPr/>
            </a:pPr>
            <a:endParaRPr lang="fr-CA" sz="1400" dirty="0">
              <a:solidFill>
                <a:srgbClr val="2B2F36"/>
              </a:solidFill>
            </a:endParaRPr>
          </a:p>
          <a:p>
            <a:endParaRPr lang="fr-CA" dirty="0"/>
          </a:p>
        </p:txBody>
      </p:sp>
      <p:sp>
        <p:nvSpPr>
          <p:cNvPr id="5" name="Espace réservé du pied de page 4">
            <a:extLst>
              <a:ext uri="{FF2B5EF4-FFF2-40B4-BE49-F238E27FC236}">
                <a16:creationId xmlns:a16="http://schemas.microsoft.com/office/drawing/2014/main" id="{16F0236D-5B5D-308C-49EF-3D40C742348E}"/>
              </a:ext>
            </a:extLst>
          </p:cNvPr>
          <p:cNvSpPr>
            <a:spLocks noGrp="1"/>
          </p:cNvSpPr>
          <p:nvPr>
            <p:ph type="ftr" sz="quarter" idx="14"/>
          </p:nvPr>
        </p:nvSpPr>
        <p:spPr/>
        <p:txBody>
          <a:bodyPr/>
          <a:lstStyle/>
          <a:p>
            <a:pPr marL="12700"/>
            <a:r>
              <a:rPr lang="fr-CA"/>
              <a:t>Congrès AQPP 2022</a:t>
            </a:r>
            <a:endParaRPr lang="fr-CA" spc="-20" dirty="0"/>
          </a:p>
        </p:txBody>
      </p:sp>
      <p:sp>
        <p:nvSpPr>
          <p:cNvPr id="6" name="Espace réservé du texte 5">
            <a:extLst>
              <a:ext uri="{FF2B5EF4-FFF2-40B4-BE49-F238E27FC236}">
                <a16:creationId xmlns:a16="http://schemas.microsoft.com/office/drawing/2014/main" id="{0366DBC2-49CF-2038-5A80-741A05F9E627}"/>
              </a:ext>
            </a:extLst>
          </p:cNvPr>
          <p:cNvSpPr>
            <a:spLocks noGrp="1"/>
          </p:cNvSpPr>
          <p:nvPr>
            <p:ph type="body" sz="quarter" idx="15"/>
          </p:nvPr>
        </p:nvSpPr>
        <p:spPr>
          <a:xfrm>
            <a:off x="10661650" y="5727957"/>
            <a:ext cx="8967600" cy="4194000"/>
          </a:xfrm>
        </p:spPr>
        <p:txBody>
          <a:bodyPr/>
          <a:lstStyle/>
          <a:p>
            <a:r>
              <a:rPr lang="fr-CA" sz="2200" b="1" dirty="0">
                <a:latin typeface="Arial" panose="020B0604020202020204" pitchFamily="34" charset="0"/>
                <a:cs typeface="Arial" panose="020B0604020202020204" pitchFamily="34" charset="0"/>
              </a:rPr>
              <a:t>Consentement des mineurs</a:t>
            </a:r>
          </a:p>
          <a:p>
            <a:pPr marL="538163" lvl="1" indent="-273050" defTabSz="914400">
              <a:spcBef>
                <a:spcPct val="20000"/>
              </a:spcBef>
              <a:buClr>
                <a:srgbClr val="FF4614"/>
              </a:buClr>
              <a:buFont typeface="Wingdings" panose="05000000000000000000" pitchFamily="2" charset="2"/>
              <a:buChar char="ü"/>
              <a:defRPr/>
            </a:pPr>
            <a:r>
              <a:rPr lang="fr-CA" sz="2200" dirty="0">
                <a:latin typeface="Arial" panose="020B0604020202020204" pitchFamily="34" charset="0"/>
                <a:cs typeface="Arial" panose="020B0604020202020204" pitchFamily="34" charset="0"/>
              </a:rPr>
              <a:t>- de 14 ans: Doit être donné par le titulaire de l’autorité parentale/tuteur;</a:t>
            </a:r>
          </a:p>
          <a:p>
            <a:pPr marL="538163" lvl="1" indent="-273050" defTabSz="914400">
              <a:spcBef>
                <a:spcPct val="20000"/>
              </a:spcBef>
              <a:buClr>
                <a:srgbClr val="FF4614"/>
              </a:buClr>
              <a:buFont typeface="Wingdings" panose="05000000000000000000" pitchFamily="2" charset="2"/>
              <a:buChar char="ü"/>
              <a:defRPr/>
            </a:pPr>
            <a:r>
              <a:rPr lang="fr-CA" sz="2200" dirty="0">
                <a:latin typeface="Arial" panose="020B0604020202020204" pitchFamily="34" charset="0"/>
                <a:cs typeface="Arial" panose="020B0604020202020204" pitchFamily="34" charset="0"/>
              </a:rPr>
              <a:t>+ de 14 ans: par le mineur, le titulaire de l’autorité parentale ou tuteur. </a:t>
            </a:r>
          </a:p>
          <a:p>
            <a:pPr marL="628650" lvl="1" indent="-285750">
              <a:buFont typeface="Wingdings" panose="05000000000000000000" pitchFamily="2" charset="2"/>
              <a:buChar char="Ø"/>
            </a:pPr>
            <a:endParaRPr lang="fr-CA" sz="2200" dirty="0">
              <a:latin typeface="Arial" panose="020B0604020202020204" pitchFamily="34" charset="0"/>
              <a:cs typeface="Arial" panose="020B0604020202020204" pitchFamily="34" charset="0"/>
            </a:endParaRPr>
          </a:p>
          <a:p>
            <a:endParaRPr lang="fr-CA" sz="2200" dirty="0"/>
          </a:p>
        </p:txBody>
      </p:sp>
      <p:pic>
        <p:nvPicPr>
          <p:cNvPr id="7" name="Picture 2">
            <a:extLst>
              <a:ext uri="{FF2B5EF4-FFF2-40B4-BE49-F238E27FC236}">
                <a16:creationId xmlns:a16="http://schemas.microsoft.com/office/drawing/2014/main" id="{55FBF6EC-5961-4AA5-8AB4-68049F09B444}"/>
              </a:ext>
            </a:extLst>
          </p:cNvPr>
          <p:cNvPicPr>
            <a:picLocks noGrp="1"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18850" y="3368675"/>
            <a:ext cx="6142722" cy="1981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19052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6ADEF0A7-4D21-AEE2-A5F8-BA6DE9344BED}"/>
              </a:ext>
            </a:extLst>
          </p:cNvPr>
          <p:cNvSpPr>
            <a:spLocks noGrp="1"/>
          </p:cNvSpPr>
          <p:nvPr>
            <p:ph type="body" sz="quarter" idx="10"/>
          </p:nvPr>
        </p:nvSpPr>
        <p:spPr/>
        <p:txBody>
          <a:bodyPr/>
          <a:lstStyle/>
          <a:p>
            <a:r>
              <a:rPr lang="fr-CA" sz="3200" dirty="0"/>
              <a:t>Nouvelles obligations pour la gestion des renseignements personnels</a:t>
            </a:r>
          </a:p>
          <a:p>
            <a:endParaRPr lang="fr-CA" dirty="0"/>
          </a:p>
        </p:txBody>
      </p:sp>
      <p:sp>
        <p:nvSpPr>
          <p:cNvPr id="3" name="Espace réservé du texte 2">
            <a:extLst>
              <a:ext uri="{FF2B5EF4-FFF2-40B4-BE49-F238E27FC236}">
                <a16:creationId xmlns:a16="http://schemas.microsoft.com/office/drawing/2014/main" id="{15FCFAB4-FEDF-637E-DEFC-7747E4562A7A}"/>
              </a:ext>
            </a:extLst>
          </p:cNvPr>
          <p:cNvSpPr>
            <a:spLocks noGrp="1"/>
          </p:cNvSpPr>
          <p:nvPr>
            <p:ph type="body" sz="quarter" idx="11"/>
          </p:nvPr>
        </p:nvSpPr>
        <p:spPr/>
        <p:txBody>
          <a:bodyPr/>
          <a:lstStyle/>
          <a:p>
            <a:pPr algn="l" rtl="0"/>
            <a:r>
              <a:rPr lang="fr-CA" sz="2600" b="1" dirty="0">
                <a:latin typeface="Arial" panose="020B0604020202020204" pitchFamily="34" charset="0"/>
                <a:cs typeface="Arial" panose="020B0604020202020204" pitchFamily="34" charset="0"/>
              </a:rPr>
              <a:t>1. Consentement en vertu du Code des pharmaciens</a:t>
            </a:r>
          </a:p>
          <a:p>
            <a:endParaRPr lang="fr-CA" dirty="0"/>
          </a:p>
        </p:txBody>
      </p:sp>
      <p:sp>
        <p:nvSpPr>
          <p:cNvPr id="4" name="Espace réservé du texte 3">
            <a:extLst>
              <a:ext uri="{FF2B5EF4-FFF2-40B4-BE49-F238E27FC236}">
                <a16:creationId xmlns:a16="http://schemas.microsoft.com/office/drawing/2014/main" id="{8A087734-05F4-BE8F-7ABB-A953AC043422}"/>
              </a:ext>
            </a:extLst>
          </p:cNvPr>
          <p:cNvSpPr>
            <a:spLocks noGrp="1"/>
          </p:cNvSpPr>
          <p:nvPr>
            <p:ph type="body" sz="quarter" idx="12"/>
          </p:nvPr>
        </p:nvSpPr>
        <p:spPr>
          <a:xfrm>
            <a:off x="1047164" y="3216275"/>
            <a:ext cx="10563208" cy="4219200"/>
          </a:xfrm>
        </p:spPr>
        <p:txBody>
          <a:bodyPr/>
          <a:lstStyle/>
          <a:p>
            <a:pPr algn="just"/>
            <a:r>
              <a:rPr lang="fr-CA" sz="2400" dirty="0">
                <a:latin typeface="Arial" panose="020B0604020202020204" pitchFamily="34" charset="0"/>
                <a:cs typeface="Arial" panose="020B0604020202020204" pitchFamily="34" charset="0"/>
              </a:rPr>
              <a:t>Exigences du </a:t>
            </a:r>
            <a:r>
              <a:rPr lang="fr-CA" sz="2400" i="1" dirty="0">
                <a:latin typeface="Arial" panose="020B0604020202020204" pitchFamily="34" charset="0"/>
                <a:cs typeface="Arial" panose="020B0604020202020204" pitchFamily="34" charset="0"/>
              </a:rPr>
              <a:t>Code de déontologie des pharmaciens </a:t>
            </a:r>
            <a:r>
              <a:rPr lang="fr-CA" sz="2400" dirty="0">
                <a:latin typeface="Arial" panose="020B0604020202020204" pitchFamily="34" charset="0"/>
                <a:cs typeface="Arial" panose="020B0604020202020204" pitchFamily="34" charset="0"/>
              </a:rPr>
              <a:t>(en lien avec la recherche)</a:t>
            </a:r>
          </a:p>
          <a:p>
            <a:pPr marL="538163" marR="0" lvl="1" indent="-273050" algn="l" defTabSz="914400" rtl="0" eaLnBrk="1" fontAlgn="auto" latinLnBrk="0" hangingPunct="1">
              <a:lnSpc>
                <a:spcPct val="100000"/>
              </a:lnSpc>
              <a:spcBef>
                <a:spcPct val="20000"/>
              </a:spcBef>
              <a:spcAft>
                <a:spcPts val="0"/>
              </a:spcAft>
              <a:buClr>
                <a:srgbClr val="FF4614"/>
              </a:buClr>
              <a:buSzTx/>
              <a:buFont typeface="Wingdings" panose="05000000000000000000" pitchFamily="2" charset="2"/>
              <a:buChar char="ü"/>
              <a:tabLst/>
              <a:defRPr/>
            </a:pPr>
            <a:r>
              <a:rPr lang="fr-CA" sz="2400" dirty="0">
                <a:latin typeface="Arial" panose="020B0604020202020204" pitchFamily="34" charset="0"/>
                <a:cs typeface="Arial" panose="020B0604020202020204" pitchFamily="34" charset="0"/>
              </a:rPr>
              <a:t>Informer;</a:t>
            </a:r>
          </a:p>
          <a:p>
            <a:pPr marL="538163" marR="0" lvl="1" indent="-273050" algn="l" defTabSz="914400" rtl="0" eaLnBrk="1" fontAlgn="auto" latinLnBrk="0" hangingPunct="1">
              <a:lnSpc>
                <a:spcPct val="100000"/>
              </a:lnSpc>
              <a:spcBef>
                <a:spcPct val="20000"/>
              </a:spcBef>
              <a:spcAft>
                <a:spcPts val="0"/>
              </a:spcAft>
              <a:buClr>
                <a:srgbClr val="FF4614"/>
              </a:buClr>
              <a:buSzTx/>
              <a:buFont typeface="Wingdings" panose="05000000000000000000" pitchFamily="2" charset="2"/>
              <a:buChar char="ü"/>
              <a:tabLst/>
              <a:defRPr/>
            </a:pPr>
            <a:r>
              <a:rPr lang="fr-CA" sz="2400" dirty="0">
                <a:latin typeface="Arial" panose="020B0604020202020204" pitchFamily="34" charset="0"/>
                <a:cs typeface="Arial" panose="020B0604020202020204" pitchFamily="34" charset="0"/>
              </a:rPr>
              <a:t>Consentement doit être:</a:t>
            </a:r>
          </a:p>
          <a:p>
            <a:pPr marL="881063" lvl="2" indent="-273050" defTabSz="914400">
              <a:lnSpc>
                <a:spcPct val="100000"/>
              </a:lnSpc>
              <a:spcBef>
                <a:spcPct val="20000"/>
              </a:spcBef>
              <a:buClr>
                <a:srgbClr val="FF4614"/>
              </a:buClr>
              <a:buFont typeface="Wingdings" panose="05000000000000000000" pitchFamily="2" charset="2"/>
              <a:buChar char="ü"/>
              <a:defRPr/>
            </a:pPr>
            <a:r>
              <a:rPr lang="fr-CA" sz="2400" dirty="0">
                <a:latin typeface="Arial" panose="020B0604020202020204" pitchFamily="34" charset="0"/>
                <a:cs typeface="Arial" panose="020B0604020202020204" pitchFamily="34" charset="0"/>
              </a:rPr>
              <a:t>Libre;</a:t>
            </a:r>
          </a:p>
          <a:p>
            <a:pPr marL="881063" lvl="2" indent="-273050" defTabSz="914400">
              <a:lnSpc>
                <a:spcPct val="100000"/>
              </a:lnSpc>
              <a:spcBef>
                <a:spcPct val="20000"/>
              </a:spcBef>
              <a:buClr>
                <a:srgbClr val="FF4614"/>
              </a:buClr>
              <a:buFont typeface="Wingdings" panose="05000000000000000000" pitchFamily="2" charset="2"/>
              <a:buChar char="ü"/>
              <a:defRPr/>
            </a:pPr>
            <a:r>
              <a:rPr lang="fr-CA" sz="2400" dirty="0">
                <a:latin typeface="Arial" panose="020B0604020202020204" pitchFamily="34" charset="0"/>
                <a:cs typeface="Arial" panose="020B0604020202020204" pitchFamily="34" charset="0"/>
              </a:rPr>
              <a:t>Éclairé;</a:t>
            </a:r>
          </a:p>
          <a:p>
            <a:pPr marL="881063" lvl="2" indent="-273050" defTabSz="914400">
              <a:lnSpc>
                <a:spcPct val="100000"/>
              </a:lnSpc>
              <a:spcBef>
                <a:spcPct val="20000"/>
              </a:spcBef>
              <a:buClr>
                <a:srgbClr val="FF4614"/>
              </a:buClr>
              <a:buFont typeface="Wingdings" panose="05000000000000000000" pitchFamily="2" charset="2"/>
              <a:buChar char="ü"/>
              <a:defRPr/>
            </a:pPr>
            <a:r>
              <a:rPr lang="fr-CA" sz="2400" dirty="0">
                <a:latin typeface="Arial" panose="020B0604020202020204" pitchFamily="34" charset="0"/>
                <a:cs typeface="Arial" panose="020B0604020202020204" pitchFamily="34" charset="0"/>
              </a:rPr>
              <a:t>Écrit;</a:t>
            </a:r>
          </a:p>
          <a:p>
            <a:pPr marL="881063" lvl="2" indent="-273050" defTabSz="914400">
              <a:lnSpc>
                <a:spcPct val="100000"/>
              </a:lnSpc>
              <a:spcBef>
                <a:spcPct val="20000"/>
              </a:spcBef>
              <a:buClr>
                <a:srgbClr val="FF4614"/>
              </a:buClr>
              <a:buFont typeface="Wingdings" panose="05000000000000000000" pitchFamily="2" charset="2"/>
              <a:buChar char="ü"/>
              <a:defRPr/>
            </a:pPr>
            <a:r>
              <a:rPr lang="fr-CA" sz="2400" dirty="0">
                <a:latin typeface="Arial" panose="020B0604020202020204" pitchFamily="34" charset="0"/>
                <a:cs typeface="Arial" panose="020B0604020202020204" pitchFamily="34" charset="0"/>
              </a:rPr>
              <a:t>Révocable en tout temps;</a:t>
            </a:r>
          </a:p>
          <a:p>
            <a:pPr marL="881063" lvl="2" indent="-273050" defTabSz="914400">
              <a:lnSpc>
                <a:spcPct val="100000"/>
              </a:lnSpc>
              <a:spcBef>
                <a:spcPct val="20000"/>
              </a:spcBef>
              <a:buClr>
                <a:srgbClr val="FF4614"/>
              </a:buClr>
              <a:buFont typeface="Wingdings" panose="05000000000000000000" pitchFamily="2" charset="2"/>
              <a:buChar char="ü"/>
              <a:defRPr/>
            </a:pPr>
            <a:r>
              <a:rPr lang="fr-CA" sz="2400" dirty="0">
                <a:latin typeface="Arial" panose="020B0604020202020204" pitchFamily="34" charset="0"/>
                <a:cs typeface="Arial" panose="020B0604020202020204" pitchFamily="34" charset="0"/>
              </a:rPr>
              <a:t>Manifeste avant toute communication à des tiers aux fins d’une recherche scientifique.</a:t>
            </a:r>
          </a:p>
          <a:p>
            <a:pPr marL="881063" lvl="2" indent="-273050" defTabSz="914400">
              <a:lnSpc>
                <a:spcPct val="100000"/>
              </a:lnSpc>
              <a:spcBef>
                <a:spcPct val="20000"/>
              </a:spcBef>
              <a:buClr>
                <a:srgbClr val="FF4614"/>
              </a:buClr>
              <a:buFont typeface="Wingdings" panose="05000000000000000000" pitchFamily="2" charset="2"/>
              <a:buChar char="ü"/>
              <a:defRPr/>
            </a:pPr>
            <a:endParaRPr lang="fr-CA" sz="2400" dirty="0">
              <a:latin typeface="Arial" panose="020B0604020202020204" pitchFamily="34" charset="0"/>
              <a:cs typeface="Arial" panose="020B0604020202020204" pitchFamily="34" charset="0"/>
            </a:endParaRPr>
          </a:p>
          <a:p>
            <a:pPr indent="-171450" algn="just"/>
            <a:r>
              <a:rPr lang="fr-CA" sz="2400" b="1" dirty="0">
                <a:latin typeface="Arial" panose="020B0604020202020204" pitchFamily="34" charset="0"/>
                <a:cs typeface="Arial" panose="020B0604020202020204" pitchFamily="34" charset="0"/>
              </a:rPr>
              <a:t>Consentement doit donc être explicite vs le régime de la Loi 25 qui permet dans certaines circonstances de communiquer des </a:t>
            </a:r>
            <a:r>
              <a:rPr lang="fr-CA" sz="2400" b="1" dirty="0" err="1">
                <a:latin typeface="Arial" panose="020B0604020202020204" pitchFamily="34" charset="0"/>
                <a:cs typeface="Arial" panose="020B0604020202020204" pitchFamily="34" charset="0"/>
              </a:rPr>
              <a:t>RP</a:t>
            </a:r>
            <a:r>
              <a:rPr lang="fr-CA" sz="2400" b="1" dirty="0">
                <a:latin typeface="Arial" panose="020B0604020202020204" pitchFamily="34" charset="0"/>
                <a:cs typeface="Arial" panose="020B0604020202020204" pitchFamily="34" charset="0"/>
              </a:rPr>
              <a:t> sans consentement à des fins notamment de recherches. </a:t>
            </a:r>
          </a:p>
          <a:p>
            <a:endParaRPr lang="fr-CA" dirty="0"/>
          </a:p>
          <a:p>
            <a:endParaRPr lang="fr-CA" dirty="0"/>
          </a:p>
        </p:txBody>
      </p:sp>
      <p:sp>
        <p:nvSpPr>
          <p:cNvPr id="5" name="Espace réservé du pied de page 4">
            <a:extLst>
              <a:ext uri="{FF2B5EF4-FFF2-40B4-BE49-F238E27FC236}">
                <a16:creationId xmlns:a16="http://schemas.microsoft.com/office/drawing/2014/main" id="{8B64095D-2AE5-E3F9-0618-F212D4DEC433}"/>
              </a:ext>
            </a:extLst>
          </p:cNvPr>
          <p:cNvSpPr>
            <a:spLocks noGrp="1"/>
          </p:cNvSpPr>
          <p:nvPr>
            <p:ph type="ftr" sz="quarter" idx="14"/>
          </p:nvPr>
        </p:nvSpPr>
        <p:spPr/>
        <p:txBody>
          <a:bodyPr/>
          <a:lstStyle/>
          <a:p>
            <a:pPr marL="12700"/>
            <a:r>
              <a:rPr lang="fr-CA"/>
              <a:t>Congrès AQPP 2022</a:t>
            </a:r>
            <a:endParaRPr lang="fr-CA" spc="-20" dirty="0"/>
          </a:p>
        </p:txBody>
      </p:sp>
      <p:pic>
        <p:nvPicPr>
          <p:cNvPr id="6" name="Picture 2">
            <a:extLst>
              <a:ext uri="{FF2B5EF4-FFF2-40B4-BE49-F238E27FC236}">
                <a16:creationId xmlns:a16="http://schemas.microsoft.com/office/drawing/2014/main" id="{41F46CDE-5A8F-441B-9B89-50BC8C148FCB}"/>
              </a:ext>
            </a:extLst>
          </p:cNvPr>
          <p:cNvPicPr>
            <a:picLocks noGrp="1"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47650" y="4054475"/>
            <a:ext cx="6142722" cy="1981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10804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334890A7-0489-FD82-ABB6-7054E9D986A4}"/>
              </a:ext>
            </a:extLst>
          </p:cNvPr>
          <p:cNvSpPr>
            <a:spLocks noGrp="1"/>
          </p:cNvSpPr>
          <p:nvPr>
            <p:ph type="body" sz="quarter" idx="10"/>
          </p:nvPr>
        </p:nvSpPr>
        <p:spPr/>
        <p:txBody>
          <a:bodyPr/>
          <a:lstStyle/>
          <a:p>
            <a:r>
              <a:rPr lang="fr-CA" sz="3200" dirty="0"/>
              <a:t>Nouvelles obligations pour la gestion des renseignements personnels</a:t>
            </a:r>
          </a:p>
          <a:p>
            <a:endParaRPr lang="fr-CA" sz="3200" dirty="0"/>
          </a:p>
        </p:txBody>
      </p:sp>
      <p:sp>
        <p:nvSpPr>
          <p:cNvPr id="3" name="Espace réservé du texte 2">
            <a:extLst>
              <a:ext uri="{FF2B5EF4-FFF2-40B4-BE49-F238E27FC236}">
                <a16:creationId xmlns:a16="http://schemas.microsoft.com/office/drawing/2014/main" id="{4413E5A3-2286-2D8C-75A3-53B4BA6E27E0}"/>
              </a:ext>
            </a:extLst>
          </p:cNvPr>
          <p:cNvSpPr>
            <a:spLocks noGrp="1"/>
          </p:cNvSpPr>
          <p:nvPr>
            <p:ph type="body" sz="quarter" idx="11"/>
          </p:nvPr>
        </p:nvSpPr>
        <p:spPr>
          <a:xfrm>
            <a:off x="784242" y="2570400"/>
            <a:ext cx="12315808" cy="781200"/>
          </a:xfrm>
        </p:spPr>
        <p:txBody>
          <a:bodyPr/>
          <a:lstStyle/>
          <a:p>
            <a:r>
              <a:rPr lang="fr-CA" sz="2600" b="1" dirty="0">
                <a:latin typeface="Arial" panose="020B0604020202020204" pitchFamily="34" charset="0"/>
                <a:cs typeface="Arial" panose="020B0604020202020204" pitchFamily="34" charset="0"/>
              </a:rPr>
              <a:t>Communication à des fins de recherche, d’étude ou de statistique</a:t>
            </a:r>
            <a:endParaRPr lang="fr-CA" sz="2600" b="1" dirty="0"/>
          </a:p>
        </p:txBody>
      </p:sp>
      <p:sp>
        <p:nvSpPr>
          <p:cNvPr id="4" name="Espace réservé du pied de page 3">
            <a:extLst>
              <a:ext uri="{FF2B5EF4-FFF2-40B4-BE49-F238E27FC236}">
                <a16:creationId xmlns:a16="http://schemas.microsoft.com/office/drawing/2014/main" id="{8387BCA6-134B-003F-5FD1-9389483D5A77}"/>
              </a:ext>
            </a:extLst>
          </p:cNvPr>
          <p:cNvSpPr>
            <a:spLocks noGrp="1"/>
          </p:cNvSpPr>
          <p:nvPr>
            <p:ph type="ftr" sz="quarter" idx="14"/>
          </p:nvPr>
        </p:nvSpPr>
        <p:spPr/>
        <p:txBody>
          <a:bodyPr/>
          <a:lstStyle/>
          <a:p>
            <a:pPr marL="12700"/>
            <a:r>
              <a:rPr lang="fr-CA"/>
              <a:t>Congrès AQPP 2022</a:t>
            </a:r>
            <a:endParaRPr lang="fr-CA" spc="-20" dirty="0"/>
          </a:p>
        </p:txBody>
      </p:sp>
      <p:sp>
        <p:nvSpPr>
          <p:cNvPr id="5" name="Espace réservé du texte 4">
            <a:extLst>
              <a:ext uri="{FF2B5EF4-FFF2-40B4-BE49-F238E27FC236}">
                <a16:creationId xmlns:a16="http://schemas.microsoft.com/office/drawing/2014/main" id="{46EBC17C-B68D-65EA-2A42-1C1050470303}"/>
              </a:ext>
            </a:extLst>
          </p:cNvPr>
          <p:cNvSpPr>
            <a:spLocks noGrp="1"/>
          </p:cNvSpPr>
          <p:nvPr>
            <p:ph type="body" sz="quarter" idx="15"/>
          </p:nvPr>
        </p:nvSpPr>
        <p:spPr>
          <a:xfrm>
            <a:off x="748896" y="4237803"/>
            <a:ext cx="11849641" cy="3979634"/>
          </a:xfrm>
        </p:spPr>
        <p:txBody>
          <a:bodyPr/>
          <a:lstStyle/>
          <a:p>
            <a:pPr marL="538163" marR="0" lvl="1" indent="-273050" algn="just" defTabSz="914400" rtl="0" eaLnBrk="1" fontAlgn="auto" latinLnBrk="0" hangingPunct="1">
              <a:lnSpc>
                <a:spcPct val="100000"/>
              </a:lnSpc>
              <a:spcBef>
                <a:spcPct val="20000"/>
              </a:spcBef>
              <a:spcAft>
                <a:spcPts val="0"/>
              </a:spcAft>
              <a:buClr>
                <a:srgbClr val="FF4614"/>
              </a:buClr>
              <a:buSzTx/>
              <a:buFont typeface="Wingdings" panose="05000000000000000000" pitchFamily="2" charset="2"/>
              <a:buChar char="ü"/>
              <a:tabLst/>
              <a:defRPr/>
            </a:pPr>
            <a:r>
              <a:rPr lang="fr-CA" sz="2400" dirty="0">
                <a:solidFill>
                  <a:srgbClr val="2B2F36"/>
                </a:solidFill>
                <a:latin typeface="Arial" panose="020B0604020202020204" pitchFamily="34" charset="0"/>
                <a:cs typeface="Arial" panose="020B0604020202020204" pitchFamily="34" charset="0"/>
              </a:rPr>
              <a:t>Nouveau régime d’exemption au consentement à la communication de </a:t>
            </a:r>
            <a:r>
              <a:rPr lang="fr-CA" sz="2400" dirty="0" err="1">
                <a:solidFill>
                  <a:srgbClr val="2B2F36"/>
                </a:solidFill>
                <a:latin typeface="Arial" panose="020B0604020202020204" pitchFamily="34" charset="0"/>
                <a:cs typeface="Arial" panose="020B0604020202020204" pitchFamily="34" charset="0"/>
              </a:rPr>
              <a:t>RP</a:t>
            </a:r>
            <a:r>
              <a:rPr lang="fr-CA" sz="2400" dirty="0">
                <a:solidFill>
                  <a:srgbClr val="2B2F36"/>
                </a:solidFill>
                <a:latin typeface="Arial" panose="020B0604020202020204" pitchFamily="34" charset="0"/>
                <a:cs typeface="Arial" panose="020B0604020202020204" pitchFamily="34" charset="0"/>
              </a:rPr>
              <a:t> dans à des fins de recherche, d’étude ou de statistique</a:t>
            </a:r>
          </a:p>
          <a:p>
            <a:pPr marL="538163" marR="0" lvl="1" indent="-273050" algn="just" defTabSz="914400" rtl="0" eaLnBrk="1" fontAlgn="auto" latinLnBrk="0" hangingPunct="1">
              <a:lnSpc>
                <a:spcPct val="100000"/>
              </a:lnSpc>
              <a:spcBef>
                <a:spcPct val="20000"/>
              </a:spcBef>
              <a:spcAft>
                <a:spcPts val="0"/>
              </a:spcAft>
              <a:buClr>
                <a:srgbClr val="FF4614"/>
              </a:buClr>
              <a:buSzTx/>
              <a:buFont typeface="Wingdings" panose="05000000000000000000" pitchFamily="2" charset="2"/>
              <a:buChar char="ü"/>
              <a:tabLst/>
              <a:defRPr/>
            </a:pPr>
            <a:endParaRPr lang="fr-CA" sz="2400" dirty="0">
              <a:solidFill>
                <a:srgbClr val="2B2F36"/>
              </a:solidFill>
              <a:latin typeface="Arial" panose="020B0604020202020204" pitchFamily="34" charset="0"/>
              <a:cs typeface="Arial" panose="020B0604020202020204" pitchFamily="34" charset="0"/>
            </a:endParaRPr>
          </a:p>
          <a:p>
            <a:pPr marL="538163" marR="0" lvl="1" indent="-273050" algn="just" defTabSz="914400" rtl="0" eaLnBrk="1" fontAlgn="auto" latinLnBrk="0" hangingPunct="1">
              <a:lnSpc>
                <a:spcPct val="100000"/>
              </a:lnSpc>
              <a:spcBef>
                <a:spcPct val="20000"/>
              </a:spcBef>
              <a:spcAft>
                <a:spcPts val="0"/>
              </a:spcAft>
              <a:buClr>
                <a:srgbClr val="FF4614"/>
              </a:buClr>
              <a:buSzTx/>
              <a:buFont typeface="Wingdings" panose="05000000000000000000" pitchFamily="2" charset="2"/>
              <a:buChar char="ü"/>
              <a:tabLst/>
              <a:defRPr/>
            </a:pPr>
            <a:r>
              <a:rPr lang="fr-CA" sz="2400" dirty="0">
                <a:solidFill>
                  <a:srgbClr val="2B2F36"/>
                </a:solidFill>
                <a:latin typeface="Arial" panose="020B0604020202020204" pitchFamily="34" charset="0"/>
                <a:cs typeface="Arial" panose="020B0604020202020204" pitchFamily="34" charset="0"/>
              </a:rPr>
              <a:t>Des modalités s’appliquent</a:t>
            </a:r>
          </a:p>
          <a:p>
            <a:pPr marL="538163" marR="0" lvl="1" indent="-273050" algn="just" defTabSz="914400" rtl="0" eaLnBrk="1" fontAlgn="auto" latinLnBrk="0" hangingPunct="1">
              <a:lnSpc>
                <a:spcPct val="100000"/>
              </a:lnSpc>
              <a:spcBef>
                <a:spcPct val="20000"/>
              </a:spcBef>
              <a:spcAft>
                <a:spcPts val="0"/>
              </a:spcAft>
              <a:buClr>
                <a:srgbClr val="FF4614"/>
              </a:buClr>
              <a:buSzTx/>
              <a:buFont typeface="Wingdings" panose="05000000000000000000" pitchFamily="2" charset="2"/>
              <a:buChar char="ü"/>
              <a:tabLst/>
              <a:defRPr/>
            </a:pPr>
            <a:endParaRPr lang="fr-CA" sz="2400" dirty="0">
              <a:solidFill>
                <a:srgbClr val="2B2F36"/>
              </a:solidFill>
              <a:latin typeface="Arial" panose="020B0604020202020204" pitchFamily="34" charset="0"/>
              <a:cs typeface="Arial" panose="020B0604020202020204" pitchFamily="34" charset="0"/>
            </a:endParaRPr>
          </a:p>
          <a:p>
            <a:pPr marL="538163" marR="0" lvl="1" indent="-273050" algn="just" defTabSz="914400" rtl="0" eaLnBrk="1" fontAlgn="auto" latinLnBrk="0" hangingPunct="1">
              <a:lnSpc>
                <a:spcPct val="100000"/>
              </a:lnSpc>
              <a:spcBef>
                <a:spcPct val="20000"/>
              </a:spcBef>
              <a:spcAft>
                <a:spcPts val="0"/>
              </a:spcAft>
              <a:buClr>
                <a:srgbClr val="FF4614"/>
              </a:buClr>
              <a:buSzTx/>
              <a:buFont typeface="Wingdings" panose="05000000000000000000" pitchFamily="2" charset="2"/>
              <a:buChar char="ü"/>
              <a:tabLst/>
              <a:defRPr/>
            </a:pPr>
            <a:r>
              <a:rPr lang="fr-CA" sz="2400" dirty="0">
                <a:solidFill>
                  <a:srgbClr val="2B2F36"/>
                </a:solidFill>
                <a:latin typeface="Arial" panose="020B0604020202020204" pitchFamily="34" charset="0"/>
                <a:cs typeface="Arial" panose="020B0604020202020204" pitchFamily="34" charset="0"/>
              </a:rPr>
              <a:t>Dualité entre le régime de l’article 90 du Code des pharmaciens et cette exemption à la Loi 25</a:t>
            </a:r>
          </a:p>
          <a:p>
            <a:pPr marL="265113" marR="0" lvl="1" indent="0" algn="l" defTabSz="914400" rtl="0" eaLnBrk="1" fontAlgn="auto" latinLnBrk="0" hangingPunct="1">
              <a:lnSpc>
                <a:spcPct val="100000"/>
              </a:lnSpc>
              <a:spcBef>
                <a:spcPct val="20000"/>
              </a:spcBef>
              <a:spcAft>
                <a:spcPts val="0"/>
              </a:spcAft>
              <a:buClr>
                <a:srgbClr val="FF4614"/>
              </a:buClr>
              <a:buSzTx/>
              <a:buNone/>
              <a:tabLst/>
              <a:defRPr/>
            </a:pPr>
            <a:endParaRPr lang="fr-CA" sz="2400" dirty="0">
              <a:solidFill>
                <a:srgbClr val="2B2F36"/>
              </a:solidFill>
              <a:latin typeface="Arial" panose="020B0604020202020204" pitchFamily="34" charset="0"/>
              <a:cs typeface="Arial" panose="020B0604020202020204" pitchFamily="34" charset="0"/>
            </a:endParaRPr>
          </a:p>
          <a:p>
            <a:pPr marL="265113" marR="0" lvl="1" indent="0" algn="l" defTabSz="914400" rtl="0" eaLnBrk="1" fontAlgn="auto" latinLnBrk="0" hangingPunct="1">
              <a:lnSpc>
                <a:spcPct val="100000"/>
              </a:lnSpc>
              <a:spcBef>
                <a:spcPct val="20000"/>
              </a:spcBef>
              <a:spcAft>
                <a:spcPts val="0"/>
              </a:spcAft>
              <a:buClr>
                <a:srgbClr val="FF4614"/>
              </a:buClr>
              <a:buSzTx/>
              <a:buNone/>
              <a:tabLst/>
              <a:defRPr/>
            </a:pPr>
            <a:endParaRPr lang="fr-CA" sz="2400" dirty="0">
              <a:solidFill>
                <a:srgbClr val="2B2F36"/>
              </a:solidFill>
              <a:latin typeface="Arial" panose="020B0604020202020204" pitchFamily="34" charset="0"/>
              <a:cs typeface="Arial" panose="020B0604020202020204" pitchFamily="34" charset="0"/>
            </a:endParaRPr>
          </a:p>
          <a:p>
            <a:pPr lvl="2">
              <a:spcBef>
                <a:spcPts val="750"/>
              </a:spcBef>
              <a:buFont typeface="Wingdings" panose="05000000000000000000" pitchFamily="2" charset="2"/>
              <a:buChar char="Ø"/>
              <a:defRPr/>
            </a:pPr>
            <a:endParaRPr lang="fr-CA" sz="2400" dirty="0">
              <a:solidFill>
                <a:srgbClr val="2B2F36"/>
              </a:solidFill>
              <a:latin typeface="Arial" panose="020B0604020202020204" pitchFamily="34" charset="0"/>
              <a:cs typeface="Arial" panose="020B0604020202020204" pitchFamily="34" charset="0"/>
            </a:endParaRPr>
          </a:p>
          <a:p>
            <a:pPr lvl="2">
              <a:spcBef>
                <a:spcPts val="750"/>
              </a:spcBef>
              <a:buFont typeface="Wingdings" panose="05000000000000000000" pitchFamily="2" charset="2"/>
              <a:buChar char="Ø"/>
              <a:defRPr/>
            </a:pPr>
            <a:endParaRPr lang="fr-CA" sz="2400" dirty="0">
              <a:solidFill>
                <a:srgbClr val="2B2F36"/>
              </a:solidFill>
              <a:latin typeface="Arial" panose="020B0604020202020204" pitchFamily="34" charset="0"/>
              <a:cs typeface="Arial" panose="020B0604020202020204" pitchFamily="34" charset="0"/>
            </a:endParaRPr>
          </a:p>
          <a:p>
            <a:pPr marL="685800" lvl="2" indent="0">
              <a:spcBef>
                <a:spcPts val="750"/>
              </a:spcBef>
              <a:buNone/>
              <a:defRPr/>
            </a:pPr>
            <a:endParaRPr lang="fr-CA" sz="2400" dirty="0">
              <a:solidFill>
                <a:srgbClr val="2B2F36"/>
              </a:solidFill>
              <a:latin typeface="Arial" panose="020B0604020202020204" pitchFamily="34" charset="0"/>
              <a:cs typeface="Arial" panose="020B0604020202020204" pitchFamily="34" charset="0"/>
            </a:endParaRPr>
          </a:p>
          <a:p>
            <a:endParaRPr lang="fr-CA" sz="2400" dirty="0">
              <a:latin typeface="Arial" panose="020B0604020202020204" pitchFamily="34" charset="0"/>
              <a:cs typeface="Arial" panose="020B0604020202020204" pitchFamily="34" charset="0"/>
            </a:endParaRPr>
          </a:p>
        </p:txBody>
      </p:sp>
      <p:pic>
        <p:nvPicPr>
          <p:cNvPr id="9" name="Graphic 31" descr="Microscope with solid fill">
            <a:extLst>
              <a:ext uri="{FF2B5EF4-FFF2-40B4-BE49-F238E27FC236}">
                <a16:creationId xmlns:a16="http://schemas.microsoft.com/office/drawing/2014/main" id="{459F15F4-B3DB-45B8-9352-1CD3B8552C6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5690850" y="4892675"/>
            <a:ext cx="2286000" cy="2133600"/>
          </a:xfrm>
          <a:prstGeom prst="rect">
            <a:avLst/>
          </a:prstGeom>
        </p:spPr>
      </p:pic>
    </p:spTree>
    <p:extLst>
      <p:ext uri="{BB962C8B-B14F-4D97-AF65-F5344CB8AC3E}">
        <p14:creationId xmlns:p14="http://schemas.microsoft.com/office/powerpoint/2010/main" val="38047604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4D89BFCF-750B-46E1-9275-56259C079AA2}"/>
              </a:ext>
            </a:extLst>
          </p:cNvPr>
          <p:cNvSpPr>
            <a:spLocks noGrp="1"/>
          </p:cNvSpPr>
          <p:nvPr>
            <p:ph type="body" sz="quarter" idx="10"/>
          </p:nvPr>
        </p:nvSpPr>
        <p:spPr/>
        <p:txBody>
          <a:bodyPr/>
          <a:lstStyle/>
          <a:p>
            <a:r>
              <a:rPr lang="fr-CA" sz="3200" dirty="0"/>
              <a:t>Nouvelles obligations pour la gestion des renseignements personnels</a:t>
            </a:r>
          </a:p>
          <a:p>
            <a:endParaRPr lang="fr-CA" sz="3200" dirty="0"/>
          </a:p>
        </p:txBody>
      </p:sp>
      <p:sp>
        <p:nvSpPr>
          <p:cNvPr id="3" name="Espace réservé du texte 2">
            <a:extLst>
              <a:ext uri="{FF2B5EF4-FFF2-40B4-BE49-F238E27FC236}">
                <a16:creationId xmlns:a16="http://schemas.microsoft.com/office/drawing/2014/main" id="{A6F27BBD-D34E-4702-BA7B-19BE2EC97E6A}"/>
              </a:ext>
            </a:extLst>
          </p:cNvPr>
          <p:cNvSpPr>
            <a:spLocks noGrp="1"/>
          </p:cNvSpPr>
          <p:nvPr>
            <p:ph type="body" sz="quarter" idx="11"/>
          </p:nvPr>
        </p:nvSpPr>
        <p:spPr>
          <a:xfrm>
            <a:off x="784242" y="2570400"/>
            <a:ext cx="10791808" cy="781200"/>
          </a:xfrm>
        </p:spPr>
        <p:txBody>
          <a:bodyPr/>
          <a:lstStyle/>
          <a:p>
            <a:r>
              <a:rPr lang="fr-CA" sz="2600" b="1" dirty="0">
                <a:latin typeface="Arial" panose="020B0604020202020204" pitchFamily="34" charset="0"/>
                <a:cs typeface="Arial" panose="020B0604020202020204" pitchFamily="34" charset="0"/>
              </a:rPr>
              <a:t>2. Mise en place d’un programme de conformité en pratique</a:t>
            </a:r>
            <a:endParaRPr lang="fr-CA" sz="2600" b="1" dirty="0"/>
          </a:p>
        </p:txBody>
      </p:sp>
      <p:sp>
        <p:nvSpPr>
          <p:cNvPr id="4" name="Espace réservé du pied de page 3">
            <a:extLst>
              <a:ext uri="{FF2B5EF4-FFF2-40B4-BE49-F238E27FC236}">
                <a16:creationId xmlns:a16="http://schemas.microsoft.com/office/drawing/2014/main" id="{1847A1A2-37FA-45CE-BE01-EC1826E7F7B4}"/>
              </a:ext>
            </a:extLst>
          </p:cNvPr>
          <p:cNvSpPr>
            <a:spLocks noGrp="1"/>
          </p:cNvSpPr>
          <p:nvPr>
            <p:ph type="ftr" sz="quarter" idx="14"/>
          </p:nvPr>
        </p:nvSpPr>
        <p:spPr/>
        <p:txBody>
          <a:bodyPr/>
          <a:lstStyle/>
          <a:p>
            <a:pPr marL="12700"/>
            <a:r>
              <a:rPr lang="fr-CA"/>
              <a:t>Congrès AQPP 2022</a:t>
            </a:r>
            <a:endParaRPr lang="fr-CA" spc="-20" dirty="0"/>
          </a:p>
        </p:txBody>
      </p:sp>
      <p:sp>
        <p:nvSpPr>
          <p:cNvPr id="5" name="Espace réservé du texte 4">
            <a:extLst>
              <a:ext uri="{FF2B5EF4-FFF2-40B4-BE49-F238E27FC236}">
                <a16:creationId xmlns:a16="http://schemas.microsoft.com/office/drawing/2014/main" id="{C13E9B3C-9352-4BDB-9FC0-43A4AC1D5141}"/>
              </a:ext>
            </a:extLst>
          </p:cNvPr>
          <p:cNvSpPr>
            <a:spLocks noGrp="1"/>
          </p:cNvSpPr>
          <p:nvPr>
            <p:ph type="body" sz="quarter" idx="15"/>
          </p:nvPr>
        </p:nvSpPr>
        <p:spPr>
          <a:xfrm>
            <a:off x="7004050" y="3664858"/>
            <a:ext cx="11849641" cy="3979634"/>
          </a:xfrm>
        </p:spPr>
        <p:txBody>
          <a:bodyPr/>
          <a:lstStyle/>
          <a:p>
            <a:pPr marL="538163" marR="0" lvl="1" indent="-273050" algn="l" defTabSz="914400" rtl="0" eaLnBrk="1" fontAlgn="auto" latinLnBrk="0" hangingPunct="1">
              <a:lnSpc>
                <a:spcPct val="100000"/>
              </a:lnSpc>
              <a:spcBef>
                <a:spcPct val="20000"/>
              </a:spcBef>
              <a:spcAft>
                <a:spcPts val="0"/>
              </a:spcAft>
              <a:buClr>
                <a:srgbClr val="FF4614"/>
              </a:buClr>
              <a:buSzTx/>
              <a:buFont typeface="Wingdings" panose="05000000000000000000" pitchFamily="2" charset="2"/>
              <a:buChar char="ü"/>
              <a:tabLst/>
              <a:defRPr/>
            </a:pPr>
            <a:r>
              <a:rPr lang="fr-CA" sz="3600" dirty="0">
                <a:solidFill>
                  <a:srgbClr val="1E1E1E"/>
                </a:solidFill>
                <a:latin typeface="Arial"/>
                <a:cs typeface="Arial"/>
              </a:rPr>
              <a:t>Inventaire des politiques en place</a:t>
            </a:r>
            <a:endParaRPr kumimoji="0" lang="fr-CA" sz="3600" b="0" i="0" u="none" strike="noStrike" kern="1200" cap="none" spc="0" normalizeH="0" baseline="0" noProof="0" dirty="0">
              <a:ln>
                <a:noFill/>
              </a:ln>
              <a:solidFill>
                <a:srgbClr val="1E1E1E"/>
              </a:solidFill>
              <a:effectLst/>
              <a:uLnTx/>
              <a:uFillTx/>
              <a:latin typeface="Arial"/>
              <a:cs typeface="Arial"/>
            </a:endParaRPr>
          </a:p>
          <a:p>
            <a:pPr marL="538163" marR="0" lvl="1" indent="-273050" algn="l" defTabSz="914400" rtl="0" eaLnBrk="1" fontAlgn="auto" latinLnBrk="0" hangingPunct="1">
              <a:lnSpc>
                <a:spcPct val="100000"/>
              </a:lnSpc>
              <a:spcBef>
                <a:spcPct val="20000"/>
              </a:spcBef>
              <a:spcAft>
                <a:spcPts val="0"/>
              </a:spcAft>
              <a:buClr>
                <a:srgbClr val="FF4614"/>
              </a:buClr>
              <a:buSzTx/>
              <a:buFont typeface="Wingdings" panose="05000000000000000000" pitchFamily="2" charset="2"/>
              <a:buChar char="ü"/>
              <a:tabLst/>
              <a:defRPr/>
            </a:pPr>
            <a:r>
              <a:rPr kumimoji="0" lang="fr-CA" sz="3600" b="0" i="0" u="none" strike="noStrike" kern="1200" cap="none" spc="0" normalizeH="0" baseline="0" noProof="0" dirty="0">
                <a:ln>
                  <a:noFill/>
                </a:ln>
                <a:solidFill>
                  <a:srgbClr val="1E1E1E"/>
                </a:solidFill>
                <a:effectLst/>
                <a:uLnTx/>
                <a:uFillTx/>
                <a:latin typeface="Arial"/>
                <a:cs typeface="Arial"/>
              </a:rPr>
              <a:t>Implantation de politiques/procédures</a:t>
            </a:r>
            <a:endParaRPr kumimoji="0" lang="en-CA" sz="3600" b="0" i="0" u="none" strike="noStrike" kern="1200" cap="none" spc="0" normalizeH="0" baseline="0" noProof="0" dirty="0">
              <a:ln>
                <a:noFill/>
              </a:ln>
              <a:solidFill>
                <a:srgbClr val="1E1E1E"/>
              </a:solidFill>
              <a:effectLst/>
              <a:uLnTx/>
              <a:uFillTx/>
              <a:latin typeface="Arial"/>
              <a:cs typeface="Arial"/>
            </a:endParaRPr>
          </a:p>
          <a:p>
            <a:pPr marL="538163" marR="0" lvl="1" indent="-273050" algn="l" defTabSz="914400" rtl="0" eaLnBrk="1" fontAlgn="auto" latinLnBrk="0" hangingPunct="1">
              <a:lnSpc>
                <a:spcPct val="100000"/>
              </a:lnSpc>
              <a:spcBef>
                <a:spcPct val="20000"/>
              </a:spcBef>
              <a:spcAft>
                <a:spcPts val="0"/>
              </a:spcAft>
              <a:buClr>
                <a:srgbClr val="FF4614"/>
              </a:buClr>
              <a:buSzTx/>
              <a:buFont typeface="Wingdings" panose="05000000000000000000" pitchFamily="2" charset="2"/>
              <a:buChar char="ü"/>
              <a:tabLst/>
              <a:defRPr/>
            </a:pPr>
            <a:r>
              <a:rPr kumimoji="0" lang="fr-CA" sz="3600" b="0" i="0" u="none" strike="noStrike" kern="1200" cap="none" spc="0" normalizeH="0" baseline="0" noProof="0" dirty="0">
                <a:ln>
                  <a:noFill/>
                </a:ln>
                <a:solidFill>
                  <a:srgbClr val="1E1E1E"/>
                </a:solidFill>
                <a:effectLst/>
                <a:uLnTx/>
                <a:uFillTx/>
                <a:latin typeface="Arial"/>
                <a:cs typeface="Arial"/>
              </a:rPr>
              <a:t>Programme de formation pour les employés</a:t>
            </a:r>
          </a:p>
          <a:p>
            <a:pPr marL="538163" marR="0" lvl="1" indent="-273050" algn="l" defTabSz="914400" rtl="0" eaLnBrk="1" fontAlgn="auto" latinLnBrk="0" hangingPunct="1">
              <a:lnSpc>
                <a:spcPct val="100000"/>
              </a:lnSpc>
              <a:spcBef>
                <a:spcPct val="20000"/>
              </a:spcBef>
              <a:spcAft>
                <a:spcPts val="0"/>
              </a:spcAft>
              <a:buClr>
                <a:srgbClr val="FF4614"/>
              </a:buClr>
              <a:buSzTx/>
              <a:buFont typeface="Wingdings" panose="05000000000000000000" pitchFamily="2" charset="2"/>
              <a:buChar char="ü"/>
              <a:tabLst/>
              <a:defRPr/>
            </a:pPr>
            <a:r>
              <a:rPr lang="fr-CA" sz="3600" dirty="0">
                <a:solidFill>
                  <a:srgbClr val="1E1E1E"/>
                </a:solidFill>
                <a:latin typeface="Arial"/>
                <a:cs typeface="Arial"/>
              </a:rPr>
              <a:t>Faire approuver les politiques/pratiques par le Responsable de la PRP</a:t>
            </a:r>
          </a:p>
          <a:p>
            <a:pPr marL="538163" marR="0" lvl="1" indent="-273050" algn="l" defTabSz="914400" rtl="0" eaLnBrk="1" fontAlgn="auto" latinLnBrk="0" hangingPunct="1">
              <a:lnSpc>
                <a:spcPct val="100000"/>
              </a:lnSpc>
              <a:spcBef>
                <a:spcPct val="20000"/>
              </a:spcBef>
              <a:spcAft>
                <a:spcPts val="0"/>
              </a:spcAft>
              <a:buClr>
                <a:srgbClr val="FF4614"/>
              </a:buClr>
              <a:buSzTx/>
              <a:buFont typeface="Wingdings" panose="05000000000000000000" pitchFamily="2" charset="2"/>
              <a:buChar char="ü"/>
              <a:tabLst/>
              <a:defRPr/>
            </a:pPr>
            <a:r>
              <a:rPr kumimoji="0" lang="fr-CA" sz="3600" b="0" i="0" u="none" strike="noStrike" kern="1200" cap="none" spc="0" normalizeH="0" baseline="0" noProof="0" dirty="0">
                <a:ln>
                  <a:noFill/>
                </a:ln>
                <a:solidFill>
                  <a:srgbClr val="1E1E1E"/>
                </a:solidFill>
                <a:effectLst/>
                <a:uLnTx/>
                <a:uFillTx/>
                <a:latin typeface="Arial"/>
                <a:cs typeface="Arial"/>
              </a:rPr>
              <a:t>Publier sur le site Internet</a:t>
            </a:r>
          </a:p>
          <a:p>
            <a:pPr marL="538163" marR="0" lvl="1" indent="-273050" algn="l" defTabSz="914400" rtl="0" eaLnBrk="1" fontAlgn="auto" latinLnBrk="0" hangingPunct="1">
              <a:lnSpc>
                <a:spcPct val="100000"/>
              </a:lnSpc>
              <a:spcBef>
                <a:spcPct val="20000"/>
              </a:spcBef>
              <a:spcAft>
                <a:spcPts val="0"/>
              </a:spcAft>
              <a:buClr>
                <a:srgbClr val="FF4614"/>
              </a:buClr>
              <a:buSzTx/>
              <a:buFont typeface="Wingdings" panose="05000000000000000000" pitchFamily="2" charset="2"/>
              <a:buChar char="ü"/>
              <a:tabLst/>
              <a:defRPr/>
            </a:pPr>
            <a:r>
              <a:rPr kumimoji="0" lang="fr-CA" sz="3600" b="0" i="0" u="none" strike="noStrike" kern="1200" cap="none" spc="0" normalizeH="0" baseline="0" noProof="0" dirty="0">
                <a:ln>
                  <a:noFill/>
                </a:ln>
                <a:solidFill>
                  <a:srgbClr val="1E1E1E"/>
                </a:solidFill>
                <a:effectLst/>
                <a:uLnTx/>
                <a:uFillTx/>
                <a:latin typeface="Arial"/>
                <a:cs typeface="Arial"/>
              </a:rPr>
              <a:t>Réviser et mettre à jour les formulaires de consentement</a:t>
            </a:r>
          </a:p>
          <a:p>
            <a:endParaRPr lang="fr-CA" dirty="0"/>
          </a:p>
        </p:txBody>
      </p:sp>
      <p:pic>
        <p:nvPicPr>
          <p:cNvPr id="7" name="Picture 2">
            <a:extLst>
              <a:ext uri="{FF2B5EF4-FFF2-40B4-BE49-F238E27FC236}">
                <a16:creationId xmlns:a16="http://schemas.microsoft.com/office/drawing/2014/main" id="{C85902E6-745C-49A8-BE1C-A3D40281AD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0984" t="-119" r="21747" b="119"/>
          <a:stretch/>
        </p:blipFill>
        <p:spPr>
          <a:xfrm>
            <a:off x="2203450" y="4237803"/>
            <a:ext cx="3445697" cy="32161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54870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0F125567-F6DF-440E-8A58-70B0A7877806}"/>
              </a:ext>
            </a:extLst>
          </p:cNvPr>
          <p:cNvSpPr>
            <a:spLocks noGrp="1"/>
          </p:cNvSpPr>
          <p:nvPr>
            <p:ph type="body" sz="quarter" idx="10"/>
          </p:nvPr>
        </p:nvSpPr>
        <p:spPr/>
        <p:txBody>
          <a:bodyPr/>
          <a:lstStyle/>
          <a:p>
            <a:r>
              <a:rPr lang="fr-CA" sz="3200" dirty="0"/>
              <a:t>Nouvelles obligations pour la gestion des renseignements personnels</a:t>
            </a:r>
          </a:p>
          <a:p>
            <a:endParaRPr lang="fr-CA" sz="3200" dirty="0"/>
          </a:p>
        </p:txBody>
      </p:sp>
      <p:sp>
        <p:nvSpPr>
          <p:cNvPr id="3" name="Espace réservé du texte 2">
            <a:extLst>
              <a:ext uri="{FF2B5EF4-FFF2-40B4-BE49-F238E27FC236}">
                <a16:creationId xmlns:a16="http://schemas.microsoft.com/office/drawing/2014/main" id="{71883BE2-A60E-478A-9D21-E491FEB23AD8}"/>
              </a:ext>
            </a:extLst>
          </p:cNvPr>
          <p:cNvSpPr>
            <a:spLocks noGrp="1"/>
          </p:cNvSpPr>
          <p:nvPr>
            <p:ph type="body" sz="quarter" idx="11"/>
          </p:nvPr>
        </p:nvSpPr>
        <p:spPr>
          <a:xfrm>
            <a:off x="784242" y="2570400"/>
            <a:ext cx="14982808" cy="781200"/>
          </a:xfrm>
        </p:spPr>
        <p:txBody>
          <a:bodyPr/>
          <a:lstStyle/>
          <a:p>
            <a:r>
              <a:rPr lang="fr-CA" sz="2400" b="1" dirty="0">
                <a:latin typeface="Arial" panose="020B0604020202020204" pitchFamily="34" charset="0"/>
                <a:ea typeface="Baskerville" panose="02020502070401020303" pitchFamily="18" charset="0"/>
                <a:cs typeface="Arial" panose="020B0604020202020204" pitchFamily="34" charset="0"/>
              </a:rPr>
              <a:t>3. Évaluation des facteurs relatifs à la vie privée (</a:t>
            </a:r>
            <a:r>
              <a:rPr lang="fr-CA" sz="2400" b="1" dirty="0" err="1">
                <a:latin typeface="Arial" panose="020B0604020202020204" pitchFamily="34" charset="0"/>
                <a:ea typeface="Baskerville" panose="02020502070401020303" pitchFamily="18" charset="0"/>
                <a:cs typeface="Arial" panose="020B0604020202020204" pitchFamily="34" charset="0"/>
              </a:rPr>
              <a:t>EFVP</a:t>
            </a:r>
            <a:r>
              <a:rPr lang="fr-CA" sz="2400" b="1" dirty="0">
                <a:latin typeface="Arial" panose="020B0604020202020204" pitchFamily="34" charset="0"/>
                <a:ea typeface="Baskerville" panose="02020502070401020303" pitchFamily="18" charset="0"/>
                <a:cs typeface="Arial" panose="020B0604020202020204" pitchFamily="34" charset="0"/>
              </a:rPr>
              <a:t>)</a:t>
            </a:r>
          </a:p>
          <a:p>
            <a:endParaRPr lang="fr-CA" dirty="0"/>
          </a:p>
        </p:txBody>
      </p:sp>
      <p:sp>
        <p:nvSpPr>
          <p:cNvPr id="4" name="Espace réservé du pied de page 3">
            <a:extLst>
              <a:ext uri="{FF2B5EF4-FFF2-40B4-BE49-F238E27FC236}">
                <a16:creationId xmlns:a16="http://schemas.microsoft.com/office/drawing/2014/main" id="{83933E94-8B68-4C1D-B878-0DFDCBDF9582}"/>
              </a:ext>
            </a:extLst>
          </p:cNvPr>
          <p:cNvSpPr>
            <a:spLocks noGrp="1"/>
          </p:cNvSpPr>
          <p:nvPr>
            <p:ph type="ftr" sz="quarter" idx="14"/>
          </p:nvPr>
        </p:nvSpPr>
        <p:spPr/>
        <p:txBody>
          <a:bodyPr/>
          <a:lstStyle/>
          <a:p>
            <a:pPr marL="12700"/>
            <a:r>
              <a:rPr lang="fr-CA"/>
              <a:t>Congrès AQPP 2022</a:t>
            </a:r>
            <a:endParaRPr lang="fr-CA" spc="-20" dirty="0"/>
          </a:p>
        </p:txBody>
      </p:sp>
      <p:sp>
        <p:nvSpPr>
          <p:cNvPr id="5" name="Espace réservé du texte 4">
            <a:extLst>
              <a:ext uri="{FF2B5EF4-FFF2-40B4-BE49-F238E27FC236}">
                <a16:creationId xmlns:a16="http://schemas.microsoft.com/office/drawing/2014/main" id="{28D219DD-1AB6-45A2-860B-E3DB387B2EA9}"/>
              </a:ext>
            </a:extLst>
          </p:cNvPr>
          <p:cNvSpPr>
            <a:spLocks noGrp="1"/>
          </p:cNvSpPr>
          <p:nvPr>
            <p:ph type="body" sz="quarter" idx="15"/>
          </p:nvPr>
        </p:nvSpPr>
        <p:spPr>
          <a:xfrm>
            <a:off x="7232650" y="3348594"/>
            <a:ext cx="11849641" cy="3979634"/>
          </a:xfrm>
        </p:spPr>
        <p:txBody>
          <a:bodyPr/>
          <a:lstStyle/>
          <a:p>
            <a:pPr marL="285750" indent="-285750" algn="just">
              <a:spcAft>
                <a:spcPts val="600"/>
              </a:spcAft>
              <a:buClr>
                <a:schemeClr val="accent2"/>
              </a:buClr>
              <a:buFont typeface="Symbol" panose="05050102010706020507" pitchFamily="18" charset="2"/>
              <a:buChar char="·"/>
            </a:pPr>
            <a:r>
              <a:rPr lang="fr-FR" sz="3200" dirty="0">
                <a:solidFill>
                  <a:schemeClr val="tx1"/>
                </a:solidFill>
                <a:latin typeface="Arial" panose="020B0604020202020204" pitchFamily="34" charset="0"/>
                <a:cs typeface="Arial" panose="020B0604020202020204" pitchFamily="34" charset="0"/>
              </a:rPr>
              <a:t>Obligatoire pour « tout projet d’acquisition, de développement ou de refonte d’un </a:t>
            </a:r>
            <a:r>
              <a:rPr lang="fr-FR" sz="3200" b="1" dirty="0">
                <a:solidFill>
                  <a:schemeClr val="tx1"/>
                </a:solidFill>
                <a:latin typeface="Arial" panose="020B0604020202020204" pitchFamily="34" charset="0"/>
                <a:cs typeface="Arial" panose="020B0604020202020204" pitchFamily="34" charset="0"/>
              </a:rPr>
              <a:t>système d’information ou de prestation électronique de services</a:t>
            </a:r>
            <a:r>
              <a:rPr lang="fr-FR" sz="3200" dirty="0">
                <a:solidFill>
                  <a:schemeClr val="tx1"/>
                </a:solidFill>
                <a:latin typeface="Arial" panose="020B0604020202020204" pitchFamily="34" charset="0"/>
                <a:cs typeface="Arial" panose="020B0604020202020204" pitchFamily="34" charset="0"/>
              </a:rPr>
              <a:t> » impliquant des </a:t>
            </a:r>
            <a:r>
              <a:rPr lang="fr-FR" sz="3200" dirty="0" err="1">
                <a:solidFill>
                  <a:schemeClr val="tx1"/>
                </a:solidFill>
                <a:latin typeface="Arial" panose="020B0604020202020204" pitchFamily="34" charset="0"/>
                <a:cs typeface="Arial" panose="020B0604020202020204" pitchFamily="34" charset="0"/>
              </a:rPr>
              <a:t>RPs</a:t>
            </a:r>
            <a:r>
              <a:rPr lang="fr-FR" sz="3200" dirty="0">
                <a:solidFill>
                  <a:schemeClr val="tx1"/>
                </a:solidFill>
                <a:latin typeface="Arial" panose="020B0604020202020204" pitchFamily="34" charset="0"/>
                <a:cs typeface="Arial" panose="020B0604020202020204" pitchFamily="34" charset="0"/>
              </a:rPr>
              <a:t>.</a:t>
            </a:r>
          </a:p>
          <a:p>
            <a:pPr marL="285750" indent="-285750" algn="just">
              <a:spcAft>
                <a:spcPts val="600"/>
              </a:spcAft>
              <a:buClr>
                <a:schemeClr val="accent2"/>
              </a:buClr>
              <a:buFont typeface="Symbol" panose="05050102010706020507" pitchFamily="18" charset="2"/>
              <a:buChar char="·"/>
            </a:pPr>
            <a:r>
              <a:rPr lang="fr-FR" sz="3200" dirty="0">
                <a:solidFill>
                  <a:schemeClr val="tx1"/>
                </a:solidFill>
                <a:latin typeface="Arial" panose="020B0604020202020204" pitchFamily="34" charset="0"/>
                <a:cs typeface="Arial" panose="020B0604020202020204" pitchFamily="34" charset="0"/>
              </a:rPr>
              <a:t>Exemple: faire appel à un système d’IA pour traiter certains dossiers de clients particuliers.</a:t>
            </a:r>
          </a:p>
          <a:p>
            <a:pPr marL="285750" indent="-285750" algn="just">
              <a:spcAft>
                <a:spcPts val="600"/>
              </a:spcAft>
              <a:buClr>
                <a:schemeClr val="accent2"/>
              </a:buClr>
              <a:buFont typeface="Symbol" panose="05050102010706020507" pitchFamily="18" charset="2"/>
              <a:buChar char="·"/>
            </a:pPr>
            <a:r>
              <a:rPr lang="fr-FR" sz="3200" b="1" dirty="0">
                <a:solidFill>
                  <a:schemeClr val="tx1"/>
                </a:solidFill>
                <a:latin typeface="Arial" panose="020B0604020202020204" pitchFamily="34" charset="0"/>
                <a:cs typeface="Arial" panose="020B0604020202020204" pitchFamily="34" charset="0"/>
              </a:rPr>
              <a:t>Pas de portée rétroactive</a:t>
            </a:r>
            <a:r>
              <a:rPr lang="fr-FR" sz="3200" dirty="0">
                <a:solidFill>
                  <a:schemeClr val="tx1"/>
                </a:solidFill>
                <a:latin typeface="Arial" panose="020B0604020202020204" pitchFamily="34" charset="0"/>
                <a:cs typeface="Arial" panose="020B0604020202020204" pitchFamily="34" charset="0"/>
              </a:rPr>
              <a:t>.</a:t>
            </a:r>
          </a:p>
          <a:p>
            <a:pPr marL="285750" indent="-285750" algn="just">
              <a:spcAft>
                <a:spcPts val="600"/>
              </a:spcAft>
              <a:buClr>
                <a:schemeClr val="accent2"/>
              </a:buClr>
              <a:buFont typeface="Symbol" panose="05050102010706020507" pitchFamily="18" charset="2"/>
              <a:buChar char="·"/>
            </a:pPr>
            <a:r>
              <a:rPr lang="fr-FR" sz="3200" dirty="0">
                <a:solidFill>
                  <a:schemeClr val="tx1"/>
                </a:solidFill>
                <a:latin typeface="Arial" panose="020B0604020202020204" pitchFamily="34" charset="0"/>
                <a:cs typeface="Arial" panose="020B0604020202020204" pitchFamily="34" charset="0"/>
              </a:rPr>
              <a:t>Obligatoire également pour communication de </a:t>
            </a:r>
            <a:r>
              <a:rPr lang="fr-FR" sz="3200" dirty="0" err="1">
                <a:solidFill>
                  <a:schemeClr val="tx1"/>
                </a:solidFill>
                <a:latin typeface="Arial" panose="020B0604020202020204" pitchFamily="34" charset="0"/>
                <a:cs typeface="Arial" panose="020B0604020202020204" pitchFamily="34" charset="0"/>
              </a:rPr>
              <a:t>RP</a:t>
            </a:r>
            <a:r>
              <a:rPr lang="fr-FR" sz="3200" dirty="0">
                <a:solidFill>
                  <a:schemeClr val="tx1"/>
                </a:solidFill>
                <a:latin typeface="Arial" panose="020B0604020202020204" pitchFamily="34" charset="0"/>
                <a:cs typeface="Arial" panose="020B0604020202020204" pitchFamily="34" charset="0"/>
              </a:rPr>
              <a:t> sans consentement à des fins d’étude, de recherche ou de production de statistique. </a:t>
            </a:r>
          </a:p>
          <a:p>
            <a:pPr marL="285750" indent="-285750">
              <a:spcAft>
                <a:spcPts val="600"/>
              </a:spcAft>
              <a:buClr>
                <a:schemeClr val="accent2"/>
              </a:buClr>
              <a:buFont typeface="Symbol" panose="05050102010706020507" pitchFamily="18" charset="2"/>
              <a:buChar char="·"/>
            </a:pPr>
            <a:r>
              <a:rPr lang="fr-FR" sz="3200" b="1" dirty="0">
                <a:solidFill>
                  <a:schemeClr val="tx1"/>
                </a:solidFill>
                <a:latin typeface="Arial" panose="020B0604020202020204" pitchFamily="34" charset="0"/>
                <a:cs typeface="Arial" panose="020B0604020202020204" pitchFamily="34" charset="0"/>
              </a:rPr>
              <a:t>Proportionnelle</a:t>
            </a:r>
            <a:r>
              <a:rPr lang="fr-FR" sz="3200" dirty="0">
                <a:solidFill>
                  <a:schemeClr val="tx1"/>
                </a:solidFill>
                <a:latin typeface="Arial" panose="020B0604020202020204" pitchFamily="34" charset="0"/>
                <a:cs typeface="Arial" panose="020B0604020202020204" pitchFamily="34" charset="0"/>
              </a:rPr>
              <a:t> à sensibilité et quantité de </a:t>
            </a:r>
            <a:r>
              <a:rPr lang="fr-FR" sz="3200" dirty="0" err="1">
                <a:solidFill>
                  <a:schemeClr val="tx1"/>
                </a:solidFill>
                <a:latin typeface="Arial" panose="020B0604020202020204" pitchFamily="34" charset="0"/>
                <a:cs typeface="Arial" panose="020B0604020202020204" pitchFamily="34" charset="0"/>
              </a:rPr>
              <a:t>RPs</a:t>
            </a:r>
            <a:r>
              <a:rPr lang="fr-FR" sz="3200" dirty="0">
                <a:solidFill>
                  <a:schemeClr val="tx1"/>
                </a:solidFill>
                <a:latin typeface="Arial" panose="020B0604020202020204" pitchFamily="34" charset="0"/>
                <a:cs typeface="Arial" panose="020B0604020202020204" pitchFamily="34" charset="0"/>
              </a:rPr>
              <a:t>, notamment.</a:t>
            </a:r>
          </a:p>
          <a:p>
            <a:endParaRPr lang="fr-CA" dirty="0"/>
          </a:p>
        </p:txBody>
      </p:sp>
      <p:pic>
        <p:nvPicPr>
          <p:cNvPr id="7" name="Picture 2" descr="Privacy Impact Assessments">
            <a:extLst>
              <a:ext uri="{FF2B5EF4-FFF2-40B4-BE49-F238E27FC236}">
                <a16:creationId xmlns:a16="http://schemas.microsoft.com/office/drawing/2014/main" id="{CF602003-6755-43BF-A14E-281E148C8B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2850" y="3825875"/>
            <a:ext cx="5105400" cy="37592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058651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Bureau">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703</TotalTime>
  <Words>8959</Words>
  <Application>Microsoft Office PowerPoint</Application>
  <PresentationFormat>Personnalisé</PresentationFormat>
  <Paragraphs>484</Paragraphs>
  <Slides>15</Slides>
  <Notes>13</Notes>
  <HiddenSlides>0</HiddenSlides>
  <MMClips>0</MMClips>
  <ScaleCrop>false</ScaleCrop>
  <HeadingPairs>
    <vt:vector size="6" baseType="variant">
      <vt:variant>
        <vt:lpstr>Polices utilisées</vt:lpstr>
      </vt:variant>
      <vt:variant>
        <vt:i4>13</vt:i4>
      </vt:variant>
      <vt:variant>
        <vt:lpstr>Thème</vt:lpstr>
      </vt:variant>
      <vt:variant>
        <vt:i4>1</vt:i4>
      </vt:variant>
      <vt:variant>
        <vt:lpstr>Titres des diapositives</vt:lpstr>
      </vt:variant>
      <vt:variant>
        <vt:i4>15</vt:i4>
      </vt:variant>
    </vt:vector>
  </HeadingPairs>
  <TitlesOfParts>
    <vt:vector size="29" baseType="lpstr">
      <vt:lpstr>Arial</vt:lpstr>
      <vt:lpstr>Arial</vt:lpstr>
      <vt:lpstr>BauOT</vt:lpstr>
      <vt:lpstr>Calibri</vt:lpstr>
      <vt:lpstr>HelveticaNeueLT Pro 45 Lt</vt:lpstr>
      <vt:lpstr>HelveticaNeueLT Pro 55 Roman</vt:lpstr>
      <vt:lpstr>HelveticaNeueLT Pro 65 Md</vt:lpstr>
      <vt:lpstr>Open Sans</vt:lpstr>
      <vt:lpstr>Roboto</vt:lpstr>
      <vt:lpstr>Roboto Medium</vt:lpstr>
      <vt:lpstr>Symbol</vt:lpstr>
      <vt:lpstr>Times New Roman</vt:lpstr>
      <vt:lpstr>Wingdings</vt:lpstr>
      <vt:lpstr>Office Theme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MAÎTRES DE NOTRE PRATIQUE</dc:title>
  <dc:creator>Viviane Ross</dc:creator>
  <cp:lastModifiedBy>Mireille Bonhomme</cp:lastModifiedBy>
  <cp:revision>49</cp:revision>
  <dcterms:created xsi:type="dcterms:W3CDTF">2022-10-05T14:28:20Z</dcterms:created>
  <dcterms:modified xsi:type="dcterms:W3CDTF">2022-11-22T21:17:53Z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2022-10-04T00:00:00Z</vt:filetime>
  </property>
  <property fmtid="{D5CDD505-2E9C-101B-9397-08002B2CF9AE}" pid="3" name="Creator">
    <vt:lpwstr>Adobe InDesign 17.4 (Macintosh)</vt:lpwstr>
  </property>
  <property fmtid="{D5CDD505-2E9C-101B-9397-08002B2CF9AE}" pid="4" name="LastSaved">
    <vt:filetime>2022-10-05T00:00:00Z</vt:filetime>
  </property>
  <property fmtid="{D5CDD505-2E9C-101B-9397-08002B2CF9AE}" pid="5" name="Producer">
    <vt:lpwstr>Adobe PDF Library 16.0.7</vt:lpwstr>
  </property>
</Properties>
</file>