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0" r:id="rId4"/>
    <p:sldId id="264" r:id="rId5"/>
    <p:sldId id="262" r:id="rId6"/>
    <p:sldId id="265" r:id="rId7"/>
    <p:sldId id="263" r:id="rId8"/>
    <p:sldId id="266" r:id="rId9"/>
    <p:sldId id="259" r:id="rId10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3" d="100"/>
          <a:sy n="143" d="100"/>
        </p:scale>
        <p:origin x="-71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fmcover2"/>
          <p:cNvSpPr/>
          <p:nvPr/>
        </p:nvSpPr>
        <p:spPr>
          <a:xfrm>
            <a:off x="162000" y="162000"/>
            <a:ext cx="8827200" cy="2772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3528" y="3219822"/>
            <a:ext cx="3707936" cy="1296144"/>
          </a:xfrm>
        </p:spPr>
        <p:txBody>
          <a:bodyPr lIns="90000" tIns="46800" rIns="90000" bIns="46800"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CA" noProof="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>
          <a:xfrm>
            <a:off x="288504" y="4780800"/>
            <a:ext cx="2051248" cy="273600"/>
          </a:xfrm>
        </p:spPr>
        <p:txBody>
          <a:bodyPr/>
          <a:lstStyle/>
          <a:p>
            <a:fld id="{E54A871A-B194-4258-923D-D8A0532AC07F}" type="datetimeFigureOut">
              <a:rPr lang="en-CA" smtClean="0"/>
              <a:t>27/08/2020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6212904" y="4781522"/>
            <a:ext cx="1959496" cy="27360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8360420" y="4774741"/>
            <a:ext cx="532060" cy="273600"/>
          </a:xfrm>
        </p:spPr>
        <p:txBody>
          <a:bodyPr/>
          <a:lstStyle/>
          <a:p>
            <a:fld id="{E0E188A6-1E21-4BAD-8A7F-BEED75DF329B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Rectangle 3" descr="fmTriangleCover2"/>
          <p:cNvSpPr/>
          <p:nvPr/>
        </p:nvSpPr>
        <p:spPr>
          <a:xfrm>
            <a:off x="4186683" y="2723704"/>
            <a:ext cx="385317" cy="4961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00" y="267494"/>
            <a:ext cx="4280400" cy="2536906"/>
          </a:xfrm>
        </p:spPr>
        <p:txBody>
          <a:bodyPr anchor="b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70606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pPr/>
              <a:t>27/08/2020</a:t>
            </a:fld>
            <a:endParaRPr lang="en-C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1560" y="843856"/>
            <a:ext cx="7920880" cy="3096047"/>
          </a:xfrm>
        </p:spPr>
        <p:txBody>
          <a:bodyPr anchor="ctr"/>
          <a:lstStyle>
            <a:lvl1pPr marL="0" indent="0" algn="ctr">
              <a:buNone/>
              <a:defRPr i="1">
                <a:solidFill>
                  <a:schemeClr val="accent3"/>
                </a:solidFill>
                <a:latin typeface="Georgia" panose="02040502050405020303" pitchFamily="18" charset="0"/>
              </a:defRPr>
            </a:lvl1pPr>
            <a:lvl2pPr marL="265113" indent="0">
              <a:buNone/>
              <a:defRPr>
                <a:latin typeface="Georgia" panose="02040502050405020303" pitchFamily="18" charset="0"/>
              </a:defRPr>
            </a:lvl2pPr>
            <a:lvl3pPr marL="538163" indent="0">
              <a:buNone/>
              <a:defRPr>
                <a:latin typeface="Georgia" panose="02040502050405020303" pitchFamily="18" charset="0"/>
              </a:defRPr>
            </a:lvl3pPr>
            <a:lvl4pPr marL="804862" indent="0">
              <a:buNone/>
              <a:defRPr>
                <a:latin typeface="Georgia" panose="02040502050405020303" pitchFamily="18" charset="0"/>
              </a:defRPr>
            </a:lvl4pPr>
            <a:lvl5pPr marL="1076325" indent="0">
              <a:buNone/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124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gn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27/08/2020</a:t>
            </a:fld>
            <a:endParaRPr lang="en-C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6" name="SmartArt Placeholder 5"/>
          <p:cNvSpPr>
            <a:spLocks noGrp="1"/>
          </p:cNvSpPr>
          <p:nvPr>
            <p:ph type="dgm" sz="quarter" idx="13"/>
          </p:nvPr>
        </p:nvSpPr>
        <p:spPr>
          <a:xfrm>
            <a:off x="323528" y="411164"/>
            <a:ext cx="8496944" cy="4105275"/>
          </a:xfrm>
        </p:spPr>
        <p:txBody>
          <a:bodyPr/>
          <a:lstStyle>
            <a:lvl1pPr marL="265113" indent="-265113">
              <a:defRPr/>
            </a:lvl1pPr>
          </a:lstStyle>
          <a:p>
            <a:r>
              <a:rPr lang="en-US" noProof="0" smtClean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2898839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smtClean="0"/>
              <a:t>27/08/2020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smtClean="0"/>
              <a:t>‹#›</a:t>
            </a:fld>
            <a:endParaRPr lang="en-CA"/>
          </a:p>
        </p:txBody>
      </p:sp>
      <p:sp>
        <p:nvSpPr>
          <p:cNvPr id="2" name="Rectangle 1" descr="fmlogo2"/>
          <p:cNvSpPr/>
          <p:nvPr/>
        </p:nvSpPr>
        <p:spPr>
          <a:xfrm>
            <a:off x="968400" y="1130400"/>
            <a:ext cx="7210800" cy="2880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46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smtClean="0"/>
              <a:t>27/08/2020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smtClean="0"/>
              <a:t>‹#›</a:t>
            </a:fld>
            <a:endParaRPr lang="en-CA"/>
          </a:p>
        </p:txBody>
      </p:sp>
      <p:sp>
        <p:nvSpPr>
          <p:cNvPr id="9" name="Rectangle 8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023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87" y="1347614"/>
            <a:ext cx="3888000" cy="1728192"/>
          </a:xfrm>
        </p:spPr>
        <p:txBody>
          <a:bodyPr lIns="0" tIns="46800" anchor="t">
            <a:normAutofit/>
          </a:bodyPr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587" y="3093638"/>
            <a:ext cx="3888000" cy="720000"/>
          </a:xfrm>
        </p:spPr>
        <p:txBody>
          <a:bodyPr lIns="0" anchor="t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54A871A-B194-4258-923D-D8A0532AC07F}" type="datetimeFigureOut">
              <a:rPr lang="en-CA" smtClean="0"/>
              <a:t>27/08/2020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0E188A6-1E21-4BAD-8A7F-BEED75DF329B}" type="slidenum">
              <a:rPr lang="en-CA" smtClean="0"/>
              <a:t>‹#›</a:t>
            </a:fld>
            <a:endParaRPr lang="en-CA"/>
          </a:p>
        </p:txBody>
      </p:sp>
      <p:sp>
        <p:nvSpPr>
          <p:cNvPr id="8" name="Rectangle 7" descr="fmTriangleCover2"/>
          <p:cNvSpPr/>
          <p:nvPr userDrawn="1"/>
        </p:nvSpPr>
        <p:spPr>
          <a:xfrm>
            <a:off x="4186683" y="843558"/>
            <a:ext cx="385317" cy="4961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571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00" y="266400"/>
            <a:ext cx="7992000" cy="1008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275605"/>
            <a:ext cx="3816424" cy="33190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5605"/>
            <a:ext cx="3816000" cy="33190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27/08/2020</a:t>
            </a:fld>
            <a:endParaRPr lang="en-C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0000" y="4780800"/>
            <a:ext cx="1958400" cy="273844"/>
          </a:xfrm>
        </p:spPr>
        <p:txBody>
          <a:bodyPr/>
          <a:lstStyle/>
          <a:p>
            <a:endParaRPr lang="en-C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9" name="Rectangle 8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320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00" y="266400"/>
            <a:ext cx="7992000" cy="1008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275606"/>
            <a:ext cx="3816424" cy="576064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851671"/>
            <a:ext cx="3816424" cy="2742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00" y="1275606"/>
            <a:ext cx="3816000" cy="576064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00" y="1851671"/>
            <a:ext cx="3816000" cy="2742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27/08/2020</a:t>
            </a:fld>
            <a:endParaRPr lang="en-C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11" name="Rectangle 10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005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27/08/2020</a:t>
            </a:fld>
            <a:endParaRPr lang="en-C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7" name="Rectangle 6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799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smtClean="0"/>
              <a:t>27/08/2020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202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7494"/>
            <a:ext cx="3672408" cy="1530000"/>
          </a:xfrm>
        </p:spPr>
        <p:txBody>
          <a:bodyPr anchor="t">
            <a:normAutofit/>
          </a:bodyPr>
          <a:lstStyle>
            <a:lvl1pPr algn="l">
              <a:defRPr sz="4000" b="0"/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000" y="267494"/>
            <a:ext cx="4230000" cy="43204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76" y="1836793"/>
            <a:ext cx="3672408" cy="72008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27/08/2020</a:t>
            </a:fld>
            <a:endParaRPr lang="en-C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9" name="Rectangle 8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19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1904" y="3600451"/>
            <a:ext cx="5486400" cy="425054"/>
          </a:xfrm>
        </p:spPr>
        <p:txBody>
          <a:bodyPr anchor="b"/>
          <a:lstStyle>
            <a:lvl1pPr algn="l">
              <a:defRPr sz="2000" b="0">
                <a:latin typeface="+mj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1904" y="411510"/>
            <a:ext cx="5486400" cy="31605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1904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27/08/2020</a:t>
            </a:fld>
            <a:endParaRPr lang="en-C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77983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76" y="267495"/>
            <a:ext cx="7992888" cy="1008112"/>
          </a:xfrm>
          <a:prstGeom prst="rect">
            <a:avLst/>
          </a:prstGeo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275607"/>
            <a:ext cx="7992888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504" y="4780800"/>
            <a:ext cx="2051248" cy="273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marL="0" indent="0" algn="l">
              <a:defRPr sz="1200">
                <a:solidFill>
                  <a:schemeClr val="accent5"/>
                </a:solidFill>
                <a:latin typeface="Georgia" panose="02040502050405020303" pitchFamily="18" charset="0"/>
              </a:defRPr>
            </a:lvl1pPr>
          </a:lstStyle>
          <a:p>
            <a:fld id="{E54A871A-B194-4258-923D-D8A0532AC07F}" type="datetimeFigureOut">
              <a:rPr lang="en-CA" noProof="0" smtClean="0"/>
              <a:pPr/>
              <a:t>27/08/2020</a:t>
            </a:fld>
            <a:endParaRPr lang="en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1488" y="4781522"/>
            <a:ext cx="1959496" cy="273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/>
                </a:solidFill>
                <a:latin typeface="Georgia" panose="02040502050405020303" pitchFamily="18" charset="0"/>
              </a:defRPr>
            </a:lvl1pPr>
          </a:lstStyle>
          <a:p>
            <a:endParaRPr lang="en-C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0420" y="4774741"/>
            <a:ext cx="532060" cy="273600"/>
          </a:xfrm>
          <a:prstGeom prst="rect">
            <a:avLst/>
          </a:prstGeom>
        </p:spPr>
        <p:txBody>
          <a:bodyPr vert="horz" lIns="90000" tIns="46800" rIns="90000" bIns="46800" rtlCol="0" anchor="b"/>
          <a:lstStyle>
            <a:lvl1pPr algn="r">
              <a:defRPr sz="1200">
                <a:solidFill>
                  <a:schemeClr val="accent5"/>
                </a:solidFill>
                <a:latin typeface="Georgia" panose="02040502050405020303" pitchFamily="18" charset="0"/>
              </a:defRPr>
            </a:lvl1pPr>
          </a:lstStyle>
          <a:p>
            <a:fld id="{E0E188A6-1E21-4BAD-8A7F-BEED75DF329B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9" name="Rectangle 8" descr="fmfooter2"/>
          <p:cNvSpPr/>
          <p:nvPr/>
        </p:nvSpPr>
        <p:spPr>
          <a:xfrm>
            <a:off x="3974400" y="4669200"/>
            <a:ext cx="1188000" cy="475200"/>
          </a:xfrm>
          <a:prstGeom prst="rect">
            <a:avLst/>
          </a:prstGeom>
          <a:blipFill>
            <a:blip r:embed="rId1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18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730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67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146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Andrew I. Nathanson</a:t>
            </a:r>
          </a:p>
          <a:p>
            <a:r>
              <a:rPr lang="en-CA" dirty="0" smtClean="0"/>
              <a:t>Fasken Martineau DuMoulin LLP</a:t>
            </a:r>
          </a:p>
          <a:p>
            <a:r>
              <a:rPr lang="en-CA" dirty="0" smtClean="0"/>
              <a:t>September 1, 2020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i="1" dirty="0" smtClean="0"/>
              <a:t>eDiscovery </a:t>
            </a:r>
            <a:r>
              <a:rPr lang="en-US" sz="2200" b="1" i="1" dirty="0"/>
              <a:t>– </a:t>
            </a:r>
            <a:r>
              <a:rPr lang="en-US" sz="2200" b="1" i="1" dirty="0" smtClean="0"/>
              <a:t/>
            </a:r>
            <a:br>
              <a:rPr lang="en-US" sz="2200" b="1" i="1" dirty="0" smtClean="0"/>
            </a:br>
            <a:r>
              <a:rPr lang="en-US" sz="2200" b="1" i="1" dirty="0" smtClean="0"/>
              <a:t>A </a:t>
            </a:r>
            <a:r>
              <a:rPr lang="en-US" sz="2200" b="1" i="1" dirty="0"/>
              <a:t>Vancouver Litigator’s Perspective</a:t>
            </a:r>
            <a:r>
              <a:rPr lang="en-CA" dirty="0"/>
              <a:t/>
            </a:r>
            <a:br>
              <a:rPr lang="en-CA" dirty="0"/>
            </a:br>
            <a:r>
              <a:rPr lang="en-CA" sz="1800" dirty="0" smtClean="0"/>
              <a:t>Webinar Presentation to Association of Certified E-Discovery Specialists (AECDS), </a:t>
            </a:r>
            <a:br>
              <a:rPr lang="en-CA" sz="1800" dirty="0" smtClean="0"/>
            </a:br>
            <a:r>
              <a:rPr lang="en-CA" sz="1800" dirty="0" smtClean="0"/>
              <a:t>Vancouver Chapter</a:t>
            </a:r>
            <a:br>
              <a:rPr lang="en-CA" sz="1800" dirty="0" smtClean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831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Introduction:  an object lesson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59782"/>
            <a:ext cx="4080458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57" y="1203598"/>
            <a:ext cx="6440341" cy="12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occupies counsel?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Winning cases and looking good</a:t>
            </a:r>
          </a:p>
          <a:p>
            <a:r>
              <a:rPr lang="en-CA" dirty="0" smtClean="0"/>
              <a:t>In particular:</a:t>
            </a:r>
          </a:p>
          <a:p>
            <a:pPr lvl="1"/>
            <a:r>
              <a:rPr lang="en-CA" dirty="0" smtClean="0"/>
              <a:t>Early case assessment</a:t>
            </a:r>
          </a:p>
          <a:p>
            <a:pPr lvl="1"/>
            <a:r>
              <a:rPr lang="en-CA" dirty="0" smtClean="0"/>
              <a:t>Sound project management</a:t>
            </a:r>
          </a:p>
          <a:p>
            <a:pPr lvl="2"/>
            <a:r>
              <a:rPr lang="en-CA" sz="1600" dirty="0" smtClean="0"/>
              <a:t>Sound project management engenders client loyalty and wins repeat business</a:t>
            </a:r>
          </a:p>
          <a:p>
            <a:pPr lvl="2"/>
            <a:r>
              <a:rPr lang="en-CA" sz="1600" dirty="0" smtClean="0"/>
              <a:t>Poor project management dims the lustre of even the most brilliant counsel work</a:t>
            </a:r>
          </a:p>
        </p:txBody>
      </p:sp>
    </p:spTree>
    <p:extLst>
      <p:ext uri="{BB962C8B-B14F-4D97-AF65-F5344CB8AC3E}">
        <p14:creationId xmlns:p14="http://schemas.microsoft.com/office/powerpoint/2010/main" val="13349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occupies counsel? (cont.)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Also:</a:t>
            </a:r>
          </a:p>
          <a:p>
            <a:pPr lvl="1"/>
            <a:r>
              <a:rPr lang="en-CA" dirty="0" smtClean="0"/>
              <a:t>Finding the right documents</a:t>
            </a:r>
          </a:p>
          <a:p>
            <a:pPr lvl="1"/>
            <a:r>
              <a:rPr lang="en-CA" dirty="0" smtClean="0"/>
              <a:t>Controlling costs and data volumes</a:t>
            </a:r>
          </a:p>
          <a:p>
            <a:pPr lvl="1"/>
            <a:r>
              <a:rPr lang="en-CA" dirty="0" smtClean="0"/>
              <a:t>Winning at discovery motions</a:t>
            </a:r>
          </a:p>
          <a:p>
            <a:pPr lvl="1"/>
            <a:r>
              <a:rPr lang="en-CA" dirty="0" smtClean="0"/>
              <a:t>Proportionality and reciprocity</a:t>
            </a:r>
          </a:p>
        </p:txBody>
      </p:sp>
    </p:spTree>
    <p:extLst>
      <p:ext uri="{BB962C8B-B14F-4D97-AF65-F5344CB8AC3E}">
        <p14:creationId xmlns:p14="http://schemas.microsoft.com/office/powerpoint/2010/main" val="200126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Taking it to the next level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Get on the team and become a trusted advisor</a:t>
            </a:r>
          </a:p>
          <a:p>
            <a:r>
              <a:rPr lang="en-CA" dirty="0" smtClean="0"/>
              <a:t>Understand:</a:t>
            </a:r>
          </a:p>
          <a:p>
            <a:pPr lvl="1"/>
            <a:r>
              <a:rPr lang="en-CA" dirty="0" smtClean="0"/>
              <a:t>How litigation really works</a:t>
            </a:r>
          </a:p>
          <a:p>
            <a:pPr lvl="1"/>
            <a:r>
              <a:rPr lang="en-CA" dirty="0"/>
              <a:t>T</a:t>
            </a:r>
            <a:r>
              <a:rPr lang="en-CA" dirty="0" smtClean="0"/>
              <a:t>he goals and strategy of </a:t>
            </a:r>
            <a:r>
              <a:rPr lang="en-CA" i="1" u="sng" dirty="0" smtClean="0"/>
              <a:t>this</a:t>
            </a:r>
            <a:r>
              <a:rPr lang="en-CA" dirty="0" smtClean="0"/>
              <a:t> litigation </a:t>
            </a:r>
          </a:p>
          <a:p>
            <a:r>
              <a:rPr lang="en-CA" dirty="0" smtClean="0"/>
              <a:t>Insist on helping shape the discovery strategy</a:t>
            </a:r>
          </a:p>
        </p:txBody>
      </p:sp>
    </p:spTree>
    <p:extLst>
      <p:ext uri="{BB962C8B-B14F-4D97-AF65-F5344CB8AC3E}">
        <p14:creationId xmlns:p14="http://schemas.microsoft.com/office/powerpoint/2010/main" val="257749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Taking it to the next level (cont.)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FF4614"/>
              </a:buClr>
            </a:pPr>
            <a:r>
              <a:rPr lang="en-CA" dirty="0" smtClean="0">
                <a:solidFill>
                  <a:srgbClr val="1E1E1E"/>
                </a:solidFill>
              </a:rPr>
              <a:t>Don’t just swim with the data tide</a:t>
            </a:r>
          </a:p>
          <a:p>
            <a:pPr lvl="1">
              <a:buClr>
                <a:srgbClr val="FF4614"/>
              </a:buClr>
            </a:pPr>
            <a:r>
              <a:rPr lang="en-CA" dirty="0" smtClean="0">
                <a:solidFill>
                  <a:srgbClr val="1E1E1E"/>
                </a:solidFill>
              </a:rPr>
              <a:t>Seek quality over quantity</a:t>
            </a:r>
          </a:p>
          <a:p>
            <a:pPr lvl="1">
              <a:buClr>
                <a:srgbClr val="FF4614"/>
              </a:buClr>
            </a:pPr>
            <a:r>
              <a:rPr lang="en-CA" dirty="0" smtClean="0">
                <a:solidFill>
                  <a:srgbClr val="1E1E1E"/>
                </a:solidFill>
              </a:rPr>
              <a:t>Promote competency, standards and a culture of collaboration among the e-discovery community</a:t>
            </a:r>
          </a:p>
          <a:p>
            <a:pPr lvl="0">
              <a:buClr>
                <a:srgbClr val="FF4614"/>
              </a:buClr>
            </a:pPr>
            <a:r>
              <a:rPr lang="en-CA" dirty="0" smtClean="0">
                <a:solidFill>
                  <a:srgbClr val="1E1E1E"/>
                </a:solidFill>
              </a:rPr>
              <a:t>Educate </a:t>
            </a:r>
            <a:r>
              <a:rPr lang="en-CA" dirty="0">
                <a:solidFill>
                  <a:srgbClr val="1E1E1E"/>
                </a:solidFill>
              </a:rPr>
              <a:t>counsel on the forensic possibilities of e-discovery</a:t>
            </a:r>
          </a:p>
          <a:p>
            <a:pPr lvl="0">
              <a:buClr>
                <a:srgbClr val="FF4614"/>
              </a:buClr>
            </a:pPr>
            <a:r>
              <a:rPr lang="en-CA" dirty="0">
                <a:solidFill>
                  <a:srgbClr val="1E1E1E"/>
                </a:solidFill>
              </a:rPr>
              <a:t>Manage the project like an owner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583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 and 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0739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5846" y="3363838"/>
            <a:ext cx="31863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0" indent="-179388"/>
            <a:r>
              <a:rPr lang="en-CA" dirty="0"/>
              <a:t>Andrew Nathanson</a:t>
            </a:r>
          </a:p>
          <a:p>
            <a:pPr marL="179388" lvl="1" indent="-179388">
              <a:buFont typeface="Arial" panose="020B0604020202020204" pitchFamily="34" charset="0"/>
              <a:buChar char="•"/>
            </a:pPr>
            <a:r>
              <a:rPr lang="en-CA" dirty="0"/>
              <a:t>Partner</a:t>
            </a:r>
          </a:p>
          <a:p>
            <a:pPr marL="179388" lvl="1" indent="-179388">
              <a:buFont typeface="Arial" panose="020B0604020202020204" pitchFamily="34" charset="0"/>
              <a:buChar char="•"/>
            </a:pPr>
            <a:r>
              <a:rPr lang="en-CA" dirty="0"/>
              <a:t>+1 604 631 4908</a:t>
            </a:r>
          </a:p>
          <a:p>
            <a:pPr marL="179388" lvl="1" indent="-179388">
              <a:buFont typeface="Arial" panose="020B0604020202020204" pitchFamily="34" charset="0"/>
              <a:buChar char="•"/>
            </a:pPr>
            <a:r>
              <a:rPr lang="en-CA" dirty="0"/>
              <a:t>anathanson@fasken.com</a:t>
            </a:r>
          </a:p>
          <a:p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46" y="411510"/>
            <a:ext cx="2772308" cy="277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849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Firm2">
      <a:dk1>
        <a:srgbClr val="1E1E1E"/>
      </a:dk1>
      <a:lt1>
        <a:sysClr val="window" lastClr="FFFFFF"/>
      </a:lt1>
      <a:dk2>
        <a:srgbClr val="1E1E1E"/>
      </a:dk2>
      <a:lt2>
        <a:srgbClr val="FFFFFF"/>
      </a:lt2>
      <a:accent1>
        <a:srgbClr val="000000"/>
      </a:accent1>
      <a:accent2>
        <a:srgbClr val="DAD1CC"/>
      </a:accent2>
      <a:accent3>
        <a:srgbClr val="FF4614"/>
      </a:accent3>
      <a:accent4>
        <a:srgbClr val="F2F2F2"/>
      </a:accent4>
      <a:accent5>
        <a:srgbClr val="81716A"/>
      </a:accent5>
      <a:accent6>
        <a:srgbClr val="FFFFFF"/>
      </a:accent6>
      <a:hlink>
        <a:srgbClr val="FF4614"/>
      </a:hlink>
      <a:folHlink>
        <a:srgbClr val="81716A"/>
      </a:folHlink>
    </a:clrScheme>
    <a:fontScheme name="Firm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134</TotalTime>
  <Words>179</Words>
  <Application>Microsoft Office PowerPoint</Application>
  <PresentationFormat>On-screen Show (16:9)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eDiscovery –  A Vancouver Litigator’s Perspective Webinar Presentation to Association of Certified E-Discovery Specialists (AECDS),  Vancouver Chapter </vt:lpstr>
      <vt:lpstr>Introduction:  an object lesson</vt:lpstr>
      <vt:lpstr>What occupies counsel?</vt:lpstr>
      <vt:lpstr>What occupies counsel? (cont.)</vt:lpstr>
      <vt:lpstr>Taking it to the next level</vt:lpstr>
      <vt:lpstr>Taking it to the next level (cont.)</vt:lpstr>
      <vt:lpstr>Discussion and Conclusion</vt:lpstr>
      <vt:lpstr>PowerPoint Presentation</vt:lpstr>
      <vt:lpstr>PowerPoint Presentation</vt:lpstr>
    </vt:vector>
  </TitlesOfParts>
  <Company>Fasken Martineau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eDiscovery –  A Vancouver Litigator’s Perspective </dc:title>
  <dc:creator>Christine MacDonald</dc:creator>
  <cp:lastModifiedBy>Heather Liesch</cp:lastModifiedBy>
  <cp:revision>10</cp:revision>
  <dcterms:created xsi:type="dcterms:W3CDTF">2020-08-24T18:12:25Z</dcterms:created>
  <dcterms:modified xsi:type="dcterms:W3CDTF">2020-08-27T18:56:15Z</dcterms:modified>
</cp:coreProperties>
</file>